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44"/>
  </p:notesMasterIdLst>
  <p:sldIdLst>
    <p:sldId id="2147376645" r:id="rId4"/>
    <p:sldId id="2147376654" r:id="rId5"/>
    <p:sldId id="2147376646" r:id="rId6"/>
    <p:sldId id="2147376674" r:id="rId7"/>
    <p:sldId id="2147376658" r:id="rId8"/>
    <p:sldId id="480" r:id="rId9"/>
    <p:sldId id="2147376655" r:id="rId10"/>
    <p:sldId id="2147471471" r:id="rId11"/>
    <p:sldId id="2147471454" r:id="rId12"/>
    <p:sldId id="2147471457" r:id="rId13"/>
    <p:sldId id="269" r:id="rId14"/>
    <p:sldId id="2147471458" r:id="rId15"/>
    <p:sldId id="305" r:id="rId16"/>
    <p:sldId id="2147376657" r:id="rId17"/>
    <p:sldId id="2147376652" r:id="rId18"/>
    <p:sldId id="2147376659" r:id="rId19"/>
    <p:sldId id="2147376649" r:id="rId20"/>
    <p:sldId id="2147376653" r:id="rId21"/>
    <p:sldId id="2147376664" r:id="rId22"/>
    <p:sldId id="2147376675" r:id="rId23"/>
    <p:sldId id="2147376676" r:id="rId24"/>
    <p:sldId id="2147376671" r:id="rId25"/>
    <p:sldId id="2147376661" r:id="rId26"/>
    <p:sldId id="2147376666" r:id="rId27"/>
    <p:sldId id="2147376667" r:id="rId28"/>
    <p:sldId id="2147376665" r:id="rId29"/>
    <p:sldId id="2147376672" r:id="rId30"/>
    <p:sldId id="2147376673" r:id="rId31"/>
    <p:sldId id="2147376660" r:id="rId32"/>
    <p:sldId id="2147376668" r:id="rId33"/>
    <p:sldId id="2147376644" r:id="rId34"/>
    <p:sldId id="277" r:id="rId35"/>
    <p:sldId id="278" r:id="rId36"/>
    <p:sldId id="262" r:id="rId37"/>
    <p:sldId id="2147471472" r:id="rId38"/>
    <p:sldId id="280" r:id="rId39"/>
    <p:sldId id="271" r:id="rId40"/>
    <p:sldId id="2147376662" r:id="rId41"/>
    <p:sldId id="2147376669" r:id="rId42"/>
    <p:sldId id="2147376670" r:id="rId4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63D69D-67C0-24C6-C1F5-BCAD0650EE84}" name="Bec Beutel" initials="BB" userId="S::bec.beutel@londoncouncils.gov.uk::e6f3a0d8-e95e-4c80-abaf-2e0afa1f39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6F501-84D6-4D4B-BE24-D033D565737B}" v="2942" dt="2025-07-18T12:42:58.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77920" autoAdjust="0"/>
  </p:normalViewPr>
  <p:slideViewPr>
    <p:cSldViewPr snapToGrid="0">
      <p:cViewPr varScale="1">
        <p:scale>
          <a:sx n="46" d="100"/>
          <a:sy n="46" d="100"/>
        </p:scale>
        <p:origin x="720" y="44"/>
      </p:cViewPr>
      <p:guideLst/>
    </p:cSldViewPr>
  </p:slideViewPr>
  <p:outlineViewPr>
    <p:cViewPr>
      <p:scale>
        <a:sx n="33" d="100"/>
        <a:sy n="33" d="100"/>
      </p:scale>
      <p:origin x="0" y="-154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ney, Caroline" userId="66877cd4-08ae-4c6e-a676-e67d8ad83b0a" providerId="ADAL" clId="{6AD6F501-84D6-4D4B-BE24-D033D565737B}"/>
    <pc:docChg chg="delSld modSld">
      <pc:chgData name="Powney, Caroline" userId="66877cd4-08ae-4c6e-a676-e67d8ad83b0a" providerId="ADAL" clId="{6AD6F501-84D6-4D4B-BE24-D033D565737B}" dt="2025-07-18T12:52:42.721" v="9271" actId="962"/>
      <pc:docMkLst>
        <pc:docMk/>
      </pc:docMkLst>
      <pc:sldChg chg="modSp mod">
        <pc:chgData name="Powney, Caroline" userId="66877cd4-08ae-4c6e-a676-e67d8ad83b0a" providerId="ADAL" clId="{6AD6F501-84D6-4D4B-BE24-D033D565737B}" dt="2025-07-18T12:48:43.106" v="9229"/>
        <pc:sldMkLst>
          <pc:docMk/>
          <pc:sldMk cId="54511409" sldId="262"/>
        </pc:sldMkLst>
        <pc:spChg chg="mod">
          <ac:chgData name="Powney, Caroline" userId="66877cd4-08ae-4c6e-a676-e67d8ad83b0a" providerId="ADAL" clId="{6AD6F501-84D6-4D4B-BE24-D033D565737B}" dt="2025-07-17T15:50:41.922" v="7790" actId="33553"/>
          <ac:spMkLst>
            <pc:docMk/>
            <pc:sldMk cId="54511409" sldId="262"/>
            <ac:spMk id="3" creationId="{7B947F00-1E8B-4ECD-AF94-97C05DF77B92}"/>
          </ac:spMkLst>
        </pc:spChg>
        <pc:picChg chg="mod ord">
          <ac:chgData name="Powney, Caroline" userId="66877cd4-08ae-4c6e-a676-e67d8ad83b0a" providerId="ADAL" clId="{6AD6F501-84D6-4D4B-BE24-D033D565737B}" dt="2025-07-18T12:48:43.106" v="9229"/>
          <ac:picMkLst>
            <pc:docMk/>
            <pc:sldMk cId="54511409" sldId="262"/>
            <ac:picMk id="2" creationId="{BD4ACCD9-9B1D-4584-A0FF-730739C2A23A}"/>
          </ac:picMkLst>
        </pc:picChg>
      </pc:sldChg>
      <pc:sldChg chg="addSp delSp modSp mod">
        <pc:chgData name="Powney, Caroline" userId="66877cd4-08ae-4c6e-a676-e67d8ad83b0a" providerId="ADAL" clId="{6AD6F501-84D6-4D4B-BE24-D033D565737B}" dt="2025-07-17T15:58:29.302" v="7812" actId="13244"/>
        <pc:sldMkLst>
          <pc:docMk/>
          <pc:sldMk cId="598353061" sldId="269"/>
        </pc:sldMkLst>
        <pc:spChg chg="add mod">
          <ac:chgData name="Powney, Caroline" userId="66877cd4-08ae-4c6e-a676-e67d8ad83b0a" providerId="ADAL" clId="{6AD6F501-84D6-4D4B-BE24-D033D565737B}" dt="2025-07-17T15:58:15.779" v="7810" actId="13244"/>
          <ac:spMkLst>
            <pc:docMk/>
            <pc:sldMk cId="598353061" sldId="269"/>
            <ac:spMk id="2" creationId="{10B0FBA4-8D6A-B7DF-3F55-D343D2510A93}"/>
          </ac:spMkLst>
        </pc:spChg>
        <pc:spChg chg="mod">
          <ac:chgData name="Powney, Caroline" userId="66877cd4-08ae-4c6e-a676-e67d8ad83b0a" providerId="ADAL" clId="{6AD6F501-84D6-4D4B-BE24-D033D565737B}" dt="2025-07-17T15:58:29.302" v="7812" actId="13244"/>
          <ac:spMkLst>
            <pc:docMk/>
            <pc:sldMk cId="598353061" sldId="269"/>
            <ac:spMk id="4" creationId="{17C30CE4-1C87-6016-D7B9-9FD11DF4F99F}"/>
          </ac:spMkLst>
        </pc:spChg>
        <pc:spChg chg="mod">
          <ac:chgData name="Powney, Caroline" userId="66877cd4-08ae-4c6e-a676-e67d8ad83b0a" providerId="ADAL" clId="{6AD6F501-84D6-4D4B-BE24-D033D565737B}" dt="2025-07-17T15:30:50.806" v="2665" actId="962"/>
          <ac:spMkLst>
            <pc:docMk/>
            <pc:sldMk cId="598353061" sldId="269"/>
            <ac:spMk id="6" creationId="{DEED9B62-B1D5-1981-FEF9-AD5450FAEBCE}"/>
          </ac:spMkLst>
        </pc:spChg>
        <pc:grpChg chg="del mod">
          <ac:chgData name="Powney, Caroline" userId="66877cd4-08ae-4c6e-a676-e67d8ad83b0a" providerId="ADAL" clId="{6AD6F501-84D6-4D4B-BE24-D033D565737B}" dt="2025-07-17T15:47:47.205" v="7675" actId="478"/>
          <ac:grpSpMkLst>
            <pc:docMk/>
            <pc:sldMk cId="598353061" sldId="269"/>
            <ac:grpSpMk id="189" creationId="{1FB6644E-0BDB-2719-E532-0075B162960A}"/>
          </ac:grpSpMkLst>
        </pc:grpChg>
        <pc:graphicFrameChg chg="mod">
          <ac:chgData name="Powney, Caroline" userId="66877cd4-08ae-4c6e-a676-e67d8ad83b0a" providerId="ADAL" clId="{6AD6F501-84D6-4D4B-BE24-D033D565737B}" dt="2025-07-17T15:58:24.630" v="7811" actId="962"/>
          <ac:graphicFrameMkLst>
            <pc:docMk/>
            <pc:sldMk cId="598353061" sldId="269"/>
            <ac:graphicFrameMk id="3" creationId="{79B5B002-E3D4-728D-D4D2-1FB1F22E9433}"/>
          </ac:graphicFrameMkLst>
        </pc:graphicFrameChg>
      </pc:sldChg>
      <pc:sldChg chg="modSp mod">
        <pc:chgData name="Powney, Caroline" userId="66877cd4-08ae-4c6e-a676-e67d8ad83b0a" providerId="ADAL" clId="{6AD6F501-84D6-4D4B-BE24-D033D565737B}" dt="2025-07-17T16:03:31.146" v="7836" actId="962"/>
        <pc:sldMkLst>
          <pc:docMk/>
          <pc:sldMk cId="1475255816" sldId="271"/>
        </pc:sldMkLst>
        <pc:spChg chg="mod">
          <ac:chgData name="Powney, Caroline" userId="66877cd4-08ae-4c6e-a676-e67d8ad83b0a" providerId="ADAL" clId="{6AD6F501-84D6-4D4B-BE24-D033D565737B}" dt="2025-07-17T15:50:57.946" v="7793" actId="33553"/>
          <ac:spMkLst>
            <pc:docMk/>
            <pc:sldMk cId="1475255816" sldId="271"/>
            <ac:spMk id="3" creationId="{7B947F00-1E8B-4ECD-AF94-97C05DF77B92}"/>
          </ac:spMkLst>
        </pc:spChg>
        <pc:picChg chg="mod">
          <ac:chgData name="Powney, Caroline" userId="66877cd4-08ae-4c6e-a676-e67d8ad83b0a" providerId="ADAL" clId="{6AD6F501-84D6-4D4B-BE24-D033D565737B}" dt="2025-07-17T16:03:31.146" v="7836" actId="962"/>
          <ac:picMkLst>
            <pc:docMk/>
            <pc:sldMk cId="1475255816" sldId="271"/>
            <ac:picMk id="2" creationId="{BD4ACCD9-9B1D-4584-A0FF-730739C2A23A}"/>
          </ac:picMkLst>
        </pc:picChg>
      </pc:sldChg>
      <pc:sldChg chg="modSp mod">
        <pc:chgData name="Powney, Caroline" userId="66877cd4-08ae-4c6e-a676-e67d8ad83b0a" providerId="ADAL" clId="{6AD6F501-84D6-4D4B-BE24-D033D565737B}" dt="2025-07-17T16:03:08.243" v="7834" actId="962"/>
        <pc:sldMkLst>
          <pc:docMk/>
          <pc:sldMk cId="4036816300" sldId="277"/>
        </pc:sldMkLst>
        <pc:spChg chg="mod">
          <ac:chgData name="Powney, Caroline" userId="66877cd4-08ae-4c6e-a676-e67d8ad83b0a" providerId="ADAL" clId="{6AD6F501-84D6-4D4B-BE24-D033D565737B}" dt="2025-07-17T15:50:23.704" v="7788" actId="14100"/>
          <ac:spMkLst>
            <pc:docMk/>
            <pc:sldMk cId="4036816300" sldId="277"/>
            <ac:spMk id="3" creationId="{7B947F00-1E8B-4ECD-AF94-97C05DF77B92}"/>
          </ac:spMkLst>
        </pc:spChg>
        <pc:picChg chg="mod">
          <ac:chgData name="Powney, Caroline" userId="66877cd4-08ae-4c6e-a676-e67d8ad83b0a" providerId="ADAL" clId="{6AD6F501-84D6-4D4B-BE24-D033D565737B}" dt="2025-07-17T16:03:08.243" v="7834" actId="962"/>
          <ac:picMkLst>
            <pc:docMk/>
            <pc:sldMk cId="4036816300" sldId="277"/>
            <ac:picMk id="2" creationId="{BD4ACCD9-9B1D-4584-A0FF-730739C2A23A}"/>
          </ac:picMkLst>
        </pc:picChg>
      </pc:sldChg>
      <pc:sldChg chg="modSp mod">
        <pc:chgData name="Powney, Caroline" userId="66877cd4-08ae-4c6e-a676-e67d8ad83b0a" providerId="ADAL" clId="{6AD6F501-84D6-4D4B-BE24-D033D565737B}" dt="2025-07-18T12:48:30.172" v="9226"/>
        <pc:sldMkLst>
          <pc:docMk/>
          <pc:sldMk cId="457259326" sldId="278"/>
        </pc:sldMkLst>
        <pc:spChg chg="mod ord">
          <ac:chgData name="Powney, Caroline" userId="66877cd4-08ae-4c6e-a676-e67d8ad83b0a" providerId="ADAL" clId="{6AD6F501-84D6-4D4B-BE24-D033D565737B}" dt="2025-07-18T12:48:25.643" v="9225"/>
          <ac:spMkLst>
            <pc:docMk/>
            <pc:sldMk cId="457259326" sldId="278"/>
            <ac:spMk id="3" creationId="{7B947F00-1E8B-4ECD-AF94-97C05DF77B92}"/>
          </ac:spMkLst>
        </pc:spChg>
        <pc:spChg chg="ord">
          <ac:chgData name="Powney, Caroline" userId="66877cd4-08ae-4c6e-a676-e67d8ad83b0a" providerId="ADAL" clId="{6AD6F501-84D6-4D4B-BE24-D033D565737B}" dt="2025-07-18T12:48:30.172" v="9226"/>
          <ac:spMkLst>
            <pc:docMk/>
            <pc:sldMk cId="457259326" sldId="278"/>
            <ac:spMk id="4" creationId="{7F78B960-2270-47E4-A0FC-44A6948A163C}"/>
          </ac:spMkLst>
        </pc:spChg>
        <pc:picChg chg="mod">
          <ac:chgData name="Powney, Caroline" userId="66877cd4-08ae-4c6e-a676-e67d8ad83b0a" providerId="ADAL" clId="{6AD6F501-84D6-4D4B-BE24-D033D565737B}" dt="2025-07-18T12:48:21.577" v="9224" actId="962"/>
          <ac:picMkLst>
            <pc:docMk/>
            <pc:sldMk cId="457259326" sldId="278"/>
            <ac:picMk id="2" creationId="{BD4ACCD9-9B1D-4584-A0FF-730739C2A23A}"/>
          </ac:picMkLst>
        </pc:picChg>
      </pc:sldChg>
      <pc:sldChg chg="modSp mod">
        <pc:chgData name="Powney, Caroline" userId="66877cd4-08ae-4c6e-a676-e67d8ad83b0a" providerId="ADAL" clId="{6AD6F501-84D6-4D4B-BE24-D033D565737B}" dt="2025-07-17T16:10:25.992" v="7860" actId="20577"/>
        <pc:sldMkLst>
          <pc:docMk/>
          <pc:sldMk cId="1506362065" sldId="280"/>
        </pc:sldMkLst>
        <pc:spChg chg="mod">
          <ac:chgData name="Powney, Caroline" userId="66877cd4-08ae-4c6e-a676-e67d8ad83b0a" providerId="ADAL" clId="{6AD6F501-84D6-4D4B-BE24-D033D565737B}" dt="2025-07-17T16:10:25.992" v="7860" actId="20577"/>
          <ac:spMkLst>
            <pc:docMk/>
            <pc:sldMk cId="1506362065" sldId="280"/>
            <ac:spMk id="3" creationId="{B3DF1E0E-950A-5AC3-273E-5B3BDE759D9F}"/>
          </ac:spMkLst>
        </pc:spChg>
        <pc:picChg chg="mod">
          <ac:chgData name="Powney, Caroline" userId="66877cd4-08ae-4c6e-a676-e67d8ad83b0a" providerId="ADAL" clId="{6AD6F501-84D6-4D4B-BE24-D033D565737B}" dt="2025-07-17T16:03:22.227" v="7835" actId="962"/>
          <ac:picMkLst>
            <pc:docMk/>
            <pc:sldMk cId="1506362065" sldId="280"/>
            <ac:picMk id="2" creationId="{0CE3A46D-5685-3648-6C5C-8545A5CEC897}"/>
          </ac:picMkLst>
        </pc:picChg>
      </pc:sldChg>
      <pc:sldChg chg="addSp delSp modSp mod">
        <pc:chgData name="Powney, Caroline" userId="66877cd4-08ae-4c6e-a676-e67d8ad83b0a" providerId="ADAL" clId="{6AD6F501-84D6-4D4B-BE24-D033D565737B}" dt="2025-07-17T16:21:31.738" v="9136" actId="113"/>
        <pc:sldMkLst>
          <pc:docMk/>
          <pc:sldMk cId="41202021" sldId="305"/>
        </pc:sldMkLst>
        <pc:spChg chg="mod">
          <ac:chgData name="Powney, Caroline" userId="66877cd4-08ae-4c6e-a676-e67d8ad83b0a" providerId="ADAL" clId="{6AD6F501-84D6-4D4B-BE24-D033D565737B}" dt="2025-07-17T15:36:24.803" v="5139" actId="962"/>
          <ac:spMkLst>
            <pc:docMk/>
            <pc:sldMk cId="41202021" sldId="305"/>
            <ac:spMk id="2" creationId="{5E60764C-96F5-4970-BA30-A91DC3AC1BEF}"/>
          </ac:spMkLst>
        </pc:spChg>
        <pc:spChg chg="mod">
          <ac:chgData name="Powney, Caroline" userId="66877cd4-08ae-4c6e-a676-e67d8ad83b0a" providerId="ADAL" clId="{6AD6F501-84D6-4D4B-BE24-D033D565737B}" dt="2025-07-17T16:19:28.640" v="9135" actId="962"/>
          <ac:spMkLst>
            <pc:docMk/>
            <pc:sldMk cId="41202021" sldId="305"/>
            <ac:spMk id="3" creationId="{BDE508F9-429C-7A6D-10FD-1CE0F7014F69}"/>
          </ac:spMkLst>
        </pc:spChg>
        <pc:spChg chg="add mod ord">
          <ac:chgData name="Powney, Caroline" userId="66877cd4-08ae-4c6e-a676-e67d8ad83b0a" providerId="ADAL" clId="{6AD6F501-84D6-4D4B-BE24-D033D565737B}" dt="2025-07-17T16:21:31.738" v="9136" actId="113"/>
          <ac:spMkLst>
            <pc:docMk/>
            <pc:sldMk cId="41202021" sldId="305"/>
            <ac:spMk id="4" creationId="{8A044837-FB92-026D-B692-BC7011A89218}"/>
          </ac:spMkLst>
        </pc:spChg>
        <pc:spChg chg="mod">
          <ac:chgData name="Powney, Caroline" userId="66877cd4-08ae-4c6e-a676-e67d8ad83b0a" providerId="ADAL" clId="{6AD6F501-84D6-4D4B-BE24-D033D565737B}" dt="2025-07-17T16:19:15.499" v="9127" actId="962"/>
          <ac:spMkLst>
            <pc:docMk/>
            <pc:sldMk cId="41202021" sldId="305"/>
            <ac:spMk id="11" creationId="{85B7154E-9959-3EC4-8B0A-B06A1A10DD76}"/>
          </ac:spMkLst>
        </pc:spChg>
        <pc:spChg chg="mod">
          <ac:chgData name="Powney, Caroline" userId="66877cd4-08ae-4c6e-a676-e67d8ad83b0a" providerId="ADAL" clId="{6AD6F501-84D6-4D4B-BE24-D033D565737B}" dt="2025-07-17T16:19:15.988" v="9128" actId="962"/>
          <ac:spMkLst>
            <pc:docMk/>
            <pc:sldMk cId="41202021" sldId="305"/>
            <ac:spMk id="12" creationId="{C95AB180-C69C-7750-D293-42C311339616}"/>
          </ac:spMkLst>
        </pc:spChg>
        <pc:spChg chg="mod">
          <ac:chgData name="Powney, Caroline" userId="66877cd4-08ae-4c6e-a676-e67d8ad83b0a" providerId="ADAL" clId="{6AD6F501-84D6-4D4B-BE24-D033D565737B}" dt="2025-07-17T16:19:16.561" v="9129" actId="962"/>
          <ac:spMkLst>
            <pc:docMk/>
            <pc:sldMk cId="41202021" sldId="305"/>
            <ac:spMk id="13" creationId="{D1283211-5AA8-418B-9688-373586E662B3}"/>
          </ac:spMkLst>
        </pc:spChg>
        <pc:spChg chg="mod">
          <ac:chgData name="Powney, Caroline" userId="66877cd4-08ae-4c6e-a676-e67d8ad83b0a" providerId="ADAL" clId="{6AD6F501-84D6-4D4B-BE24-D033D565737B}" dt="2025-07-17T16:19:17.114" v="9130" actId="962"/>
          <ac:spMkLst>
            <pc:docMk/>
            <pc:sldMk cId="41202021" sldId="305"/>
            <ac:spMk id="14" creationId="{ACA3C417-04BC-C1D2-9C82-EE4D7FA7C10B}"/>
          </ac:spMkLst>
        </pc:spChg>
        <pc:spChg chg="mod">
          <ac:chgData name="Powney, Caroline" userId="66877cd4-08ae-4c6e-a676-e67d8ad83b0a" providerId="ADAL" clId="{6AD6F501-84D6-4D4B-BE24-D033D565737B}" dt="2025-07-17T16:19:17.899" v="9131" actId="962"/>
          <ac:spMkLst>
            <pc:docMk/>
            <pc:sldMk cId="41202021" sldId="305"/>
            <ac:spMk id="15" creationId="{99809FB6-3BB4-CB6C-5E39-AC6CF08EA810}"/>
          </ac:spMkLst>
        </pc:spChg>
        <pc:spChg chg="mod">
          <ac:chgData name="Powney, Caroline" userId="66877cd4-08ae-4c6e-a676-e67d8ad83b0a" providerId="ADAL" clId="{6AD6F501-84D6-4D4B-BE24-D033D565737B}" dt="2025-07-17T16:19:19.404" v="9132" actId="962"/>
          <ac:spMkLst>
            <pc:docMk/>
            <pc:sldMk cId="41202021" sldId="305"/>
            <ac:spMk id="16" creationId="{DD5C076A-D41F-2FB0-FD5F-D7795FE8C325}"/>
          </ac:spMkLst>
        </pc:spChg>
        <pc:spChg chg="mod">
          <ac:chgData name="Powney, Caroline" userId="66877cd4-08ae-4c6e-a676-e67d8ad83b0a" providerId="ADAL" clId="{6AD6F501-84D6-4D4B-BE24-D033D565737B}" dt="2025-07-17T16:19:20.372" v="9133" actId="962"/>
          <ac:spMkLst>
            <pc:docMk/>
            <pc:sldMk cId="41202021" sldId="305"/>
            <ac:spMk id="17" creationId="{445DA462-AA9C-B02D-B3BC-056A839A4754}"/>
          </ac:spMkLst>
        </pc:spChg>
        <pc:spChg chg="del">
          <ac:chgData name="Powney, Caroline" userId="66877cd4-08ae-4c6e-a676-e67d8ad83b0a" providerId="ADAL" clId="{6AD6F501-84D6-4D4B-BE24-D033D565737B}" dt="2025-07-17T15:49:17.557" v="7785" actId="478"/>
          <ac:spMkLst>
            <pc:docMk/>
            <pc:sldMk cId="41202021" sldId="305"/>
            <ac:spMk id="18" creationId="{D8362887-9DE3-5413-3907-FDB80A18757B}"/>
          </ac:spMkLst>
        </pc:spChg>
        <pc:grpChg chg="mod">
          <ac:chgData name="Powney, Caroline" userId="66877cd4-08ae-4c6e-a676-e67d8ad83b0a" providerId="ADAL" clId="{6AD6F501-84D6-4D4B-BE24-D033D565737B}" dt="2025-07-17T15:36:34.378" v="5140" actId="962"/>
          <ac:grpSpMkLst>
            <pc:docMk/>
            <pc:sldMk cId="41202021" sldId="305"/>
            <ac:grpSpMk id="5" creationId="{B398790C-9D4C-5EDD-A164-F157EC01E66B}"/>
          </ac:grpSpMkLst>
        </pc:grpChg>
      </pc:sldChg>
      <pc:sldChg chg="modSp">
        <pc:chgData name="Powney, Caroline" userId="66877cd4-08ae-4c6e-a676-e67d8ad83b0a" providerId="ADAL" clId="{6AD6F501-84D6-4D4B-BE24-D033D565737B}" dt="2025-07-17T15:52:47.367" v="7800" actId="962"/>
        <pc:sldMkLst>
          <pc:docMk/>
          <pc:sldMk cId="1879935790" sldId="480"/>
        </pc:sldMkLst>
        <pc:spChg chg="mod">
          <ac:chgData name="Powney, Caroline" userId="66877cd4-08ae-4c6e-a676-e67d8ad83b0a" providerId="ADAL" clId="{6AD6F501-84D6-4D4B-BE24-D033D565737B}" dt="2025-07-17T15:52:47.367" v="7800" actId="962"/>
          <ac:spMkLst>
            <pc:docMk/>
            <pc:sldMk cId="1879935790" sldId="480"/>
            <ac:spMk id="11" creationId="{D953CB52-A9DE-9955-02DE-A062AF2699E1}"/>
          </ac:spMkLst>
        </pc:spChg>
        <pc:spChg chg="mod">
          <ac:chgData name="Powney, Caroline" userId="66877cd4-08ae-4c6e-a676-e67d8ad83b0a" providerId="ADAL" clId="{6AD6F501-84D6-4D4B-BE24-D033D565737B}" dt="2025-07-17T15:52:40.277" v="7799" actId="962"/>
          <ac:spMkLst>
            <pc:docMk/>
            <pc:sldMk cId="1879935790" sldId="480"/>
            <ac:spMk id="29" creationId="{4559D396-1654-7643-4E63-44899B6A3181}"/>
          </ac:spMkLst>
        </pc:spChg>
      </pc:sldChg>
      <pc:sldChg chg="modSp mod">
        <pc:chgData name="Powney, Caroline" userId="66877cd4-08ae-4c6e-a676-e67d8ad83b0a" providerId="ADAL" clId="{6AD6F501-84D6-4D4B-BE24-D033D565737B}" dt="2025-07-17T16:02:48.975" v="7833" actId="962"/>
        <pc:sldMkLst>
          <pc:docMk/>
          <pc:sldMk cId="321834205" sldId="2147376644"/>
        </pc:sldMkLst>
        <pc:spChg chg="mod">
          <ac:chgData name="Powney, Caroline" userId="66877cd4-08ae-4c6e-a676-e67d8ad83b0a" providerId="ADAL" clId="{6AD6F501-84D6-4D4B-BE24-D033D565737B}" dt="2025-07-17T16:02:48.975" v="7833" actId="962"/>
          <ac:spMkLst>
            <pc:docMk/>
            <pc:sldMk cId="321834205" sldId="2147376644"/>
            <ac:spMk id="7" creationId="{1F62826B-81DC-A8A9-3680-1C828917CAED}"/>
          </ac:spMkLst>
        </pc:spChg>
        <pc:graphicFrameChg chg="mod">
          <ac:chgData name="Powney, Caroline" userId="66877cd4-08ae-4c6e-a676-e67d8ad83b0a" providerId="ADAL" clId="{6AD6F501-84D6-4D4B-BE24-D033D565737B}" dt="2025-07-17T16:02:48.013" v="7832" actId="962"/>
          <ac:graphicFrameMkLst>
            <pc:docMk/>
            <pc:sldMk cId="321834205" sldId="2147376644"/>
            <ac:graphicFrameMk id="9" creationId="{9EABDABF-AA03-7450-F621-302B9A64CFC5}"/>
          </ac:graphicFrameMkLst>
        </pc:graphicFrameChg>
        <pc:picChg chg="mod">
          <ac:chgData name="Powney, Caroline" userId="66877cd4-08ae-4c6e-a676-e67d8ad83b0a" providerId="ADAL" clId="{6AD6F501-84D6-4D4B-BE24-D033D565737B}" dt="2025-07-17T16:02:40.508" v="7829" actId="962"/>
          <ac:picMkLst>
            <pc:docMk/>
            <pc:sldMk cId="321834205" sldId="2147376644"/>
            <ac:picMk id="4" creationId="{AC219C9D-DB3C-A2E5-0991-37B6376D76B0}"/>
          </ac:picMkLst>
        </pc:picChg>
        <pc:picChg chg="mod">
          <ac:chgData name="Powney, Caroline" userId="66877cd4-08ae-4c6e-a676-e67d8ad83b0a" providerId="ADAL" clId="{6AD6F501-84D6-4D4B-BE24-D033D565737B}" dt="2025-07-17T16:02:41.285" v="7830" actId="962"/>
          <ac:picMkLst>
            <pc:docMk/>
            <pc:sldMk cId="321834205" sldId="2147376644"/>
            <ac:picMk id="5" creationId="{965ED6F1-CA3F-E44A-AA49-1944B5CFCCA7}"/>
          </ac:picMkLst>
        </pc:picChg>
        <pc:picChg chg="mod">
          <ac:chgData name="Powney, Caroline" userId="66877cd4-08ae-4c6e-a676-e67d8ad83b0a" providerId="ADAL" clId="{6AD6F501-84D6-4D4B-BE24-D033D565737B}" dt="2025-07-17T16:02:42.485" v="7831" actId="962"/>
          <ac:picMkLst>
            <pc:docMk/>
            <pc:sldMk cId="321834205" sldId="2147376644"/>
            <ac:picMk id="6" creationId="{D8780A0A-96B8-EA3D-2AB6-F881B3EC12A0}"/>
          </ac:picMkLst>
        </pc:picChg>
      </pc:sldChg>
      <pc:sldChg chg="modSp mod">
        <pc:chgData name="Powney, Caroline" userId="66877cd4-08ae-4c6e-a676-e67d8ad83b0a" providerId="ADAL" clId="{6AD6F501-84D6-4D4B-BE24-D033D565737B}" dt="2025-07-17T15:38:30.087" v="5982" actId="962"/>
        <pc:sldMkLst>
          <pc:docMk/>
          <pc:sldMk cId="1949703453" sldId="2147376649"/>
        </pc:sldMkLst>
        <pc:picChg chg="mod">
          <ac:chgData name="Powney, Caroline" userId="66877cd4-08ae-4c6e-a676-e67d8ad83b0a" providerId="ADAL" clId="{6AD6F501-84D6-4D4B-BE24-D033D565737B}" dt="2025-07-17T15:38:30.087" v="5982" actId="962"/>
          <ac:picMkLst>
            <pc:docMk/>
            <pc:sldMk cId="1949703453" sldId="2147376649"/>
            <ac:picMk id="3" creationId="{7BACF681-A2A3-FAB5-5DD2-EBA0448C0854}"/>
          </ac:picMkLst>
        </pc:picChg>
      </pc:sldChg>
      <pc:sldChg chg="modSp mod">
        <pc:chgData name="Powney, Caroline" userId="66877cd4-08ae-4c6e-a676-e67d8ad83b0a" providerId="ADAL" clId="{6AD6F501-84D6-4D4B-BE24-D033D565737B}" dt="2025-07-17T15:59:21.952" v="7815" actId="13244"/>
        <pc:sldMkLst>
          <pc:docMk/>
          <pc:sldMk cId="3524190311" sldId="2147376652"/>
        </pc:sldMkLst>
        <pc:spChg chg="mod">
          <ac:chgData name="Powney, Caroline" userId="66877cd4-08ae-4c6e-a676-e67d8ad83b0a" providerId="ADAL" clId="{6AD6F501-84D6-4D4B-BE24-D033D565737B}" dt="2025-07-17T15:59:21.952" v="7815" actId="13244"/>
          <ac:spMkLst>
            <pc:docMk/>
            <pc:sldMk cId="3524190311" sldId="2147376652"/>
            <ac:spMk id="5" creationId="{CC3B85E1-D91C-49AD-0363-24AB0301C33F}"/>
          </ac:spMkLst>
        </pc:spChg>
        <pc:spChg chg="mod">
          <ac:chgData name="Powney, Caroline" userId="66877cd4-08ae-4c6e-a676-e67d8ad83b0a" providerId="ADAL" clId="{6AD6F501-84D6-4D4B-BE24-D033D565737B}" dt="2025-07-17T15:59:05.844" v="7814" actId="962"/>
          <ac:spMkLst>
            <pc:docMk/>
            <pc:sldMk cId="3524190311" sldId="2147376652"/>
            <ac:spMk id="6" creationId="{28FB7683-0C19-983B-3517-648424773F9B}"/>
          </ac:spMkLst>
        </pc:spChg>
        <pc:picChg chg="mod">
          <ac:chgData name="Powney, Caroline" userId="66877cd4-08ae-4c6e-a676-e67d8ad83b0a" providerId="ADAL" clId="{6AD6F501-84D6-4D4B-BE24-D033D565737B}" dt="2025-07-17T15:38:02.960" v="5752" actId="962"/>
          <ac:picMkLst>
            <pc:docMk/>
            <pc:sldMk cId="3524190311" sldId="2147376652"/>
            <ac:picMk id="4" creationId="{81C87B58-EFEE-F7D7-4277-85ED2CD82A55}"/>
          </ac:picMkLst>
        </pc:picChg>
      </pc:sldChg>
      <pc:sldChg chg="modSp mod">
        <pc:chgData name="Powney, Caroline" userId="66877cd4-08ae-4c6e-a676-e67d8ad83b0a" providerId="ADAL" clId="{6AD6F501-84D6-4D4B-BE24-D033D565737B}" dt="2025-07-18T12:44:15.401" v="9205"/>
        <pc:sldMkLst>
          <pc:docMk/>
          <pc:sldMk cId="1586438355" sldId="2147376653"/>
        </pc:sldMkLst>
        <pc:spChg chg="mod">
          <ac:chgData name="Powney, Caroline" userId="66877cd4-08ae-4c6e-a676-e67d8ad83b0a" providerId="ADAL" clId="{6AD6F501-84D6-4D4B-BE24-D033D565737B}" dt="2025-07-17T15:59:49.055" v="7817" actId="962"/>
          <ac:spMkLst>
            <pc:docMk/>
            <pc:sldMk cId="1586438355" sldId="2147376653"/>
            <ac:spMk id="5" creationId="{C56A54D3-FF5F-E16F-5350-163B45F972F4}"/>
          </ac:spMkLst>
        </pc:spChg>
        <pc:spChg chg="ord">
          <ac:chgData name="Powney, Caroline" userId="66877cd4-08ae-4c6e-a676-e67d8ad83b0a" providerId="ADAL" clId="{6AD6F501-84D6-4D4B-BE24-D033D565737B}" dt="2025-07-18T12:44:15.401" v="9205"/>
          <ac:spMkLst>
            <pc:docMk/>
            <pc:sldMk cId="1586438355" sldId="2147376653"/>
            <ac:spMk id="6" creationId="{32748DE2-1446-0E16-ACB4-9DECD42B2715}"/>
          </ac:spMkLst>
        </pc:spChg>
        <pc:spChg chg="mod">
          <ac:chgData name="Powney, Caroline" userId="66877cd4-08ae-4c6e-a676-e67d8ad83b0a" providerId="ADAL" clId="{6AD6F501-84D6-4D4B-BE24-D033D565737B}" dt="2025-07-17T15:59:41.006" v="7816" actId="962"/>
          <ac:spMkLst>
            <pc:docMk/>
            <pc:sldMk cId="1586438355" sldId="2147376653"/>
            <ac:spMk id="7" creationId="{21C12EE4-D8E6-6EDE-93B5-AD64AED13A41}"/>
          </ac:spMkLst>
        </pc:spChg>
        <pc:picChg chg="mod">
          <ac:chgData name="Powney, Caroline" userId="66877cd4-08ae-4c6e-a676-e67d8ad83b0a" providerId="ADAL" clId="{6AD6F501-84D6-4D4B-BE24-D033D565737B}" dt="2025-07-17T15:39:23.729" v="6322" actId="962"/>
          <ac:picMkLst>
            <pc:docMk/>
            <pc:sldMk cId="1586438355" sldId="2147376653"/>
            <ac:picMk id="4" creationId="{BB5965C0-F9C4-85C2-7BEE-FA9D410E4E94}"/>
          </ac:picMkLst>
        </pc:picChg>
      </pc:sldChg>
      <pc:sldChg chg="modSp">
        <pc:chgData name="Powney, Caroline" userId="66877cd4-08ae-4c6e-a676-e67d8ad83b0a" providerId="ADAL" clId="{6AD6F501-84D6-4D4B-BE24-D033D565737B}" dt="2025-07-17T15:53:30.029" v="7802" actId="962"/>
        <pc:sldMkLst>
          <pc:docMk/>
          <pc:sldMk cId="3786485155" sldId="2147376655"/>
        </pc:sldMkLst>
        <pc:spChg chg="mod">
          <ac:chgData name="Powney, Caroline" userId="66877cd4-08ae-4c6e-a676-e67d8ad83b0a" providerId="ADAL" clId="{6AD6F501-84D6-4D4B-BE24-D033D565737B}" dt="2025-07-17T15:53:30.029" v="7802" actId="962"/>
          <ac:spMkLst>
            <pc:docMk/>
            <pc:sldMk cId="3786485155" sldId="2147376655"/>
            <ac:spMk id="10" creationId="{D5579B4C-A711-FE1E-0679-83AAD71217C0}"/>
          </ac:spMkLst>
        </pc:spChg>
        <pc:spChg chg="mod">
          <ac:chgData name="Powney, Caroline" userId="66877cd4-08ae-4c6e-a676-e67d8ad83b0a" providerId="ADAL" clId="{6AD6F501-84D6-4D4B-BE24-D033D565737B}" dt="2025-07-17T15:53:12.983" v="7801" actId="962"/>
          <ac:spMkLst>
            <pc:docMk/>
            <pc:sldMk cId="3786485155" sldId="2147376655"/>
            <ac:spMk id="12" creationId="{99901A97-CC27-A220-6D8D-A63D7960FA5D}"/>
          </ac:spMkLst>
        </pc:spChg>
        <pc:graphicFrameChg chg="mod">
          <ac:chgData name="Powney, Caroline" userId="66877cd4-08ae-4c6e-a676-e67d8ad83b0a" providerId="ADAL" clId="{6AD6F501-84D6-4D4B-BE24-D033D565737B}" dt="2025-07-17T15:24:58.608" v="641" actId="962"/>
          <ac:graphicFrameMkLst>
            <pc:docMk/>
            <pc:sldMk cId="3786485155" sldId="2147376655"/>
            <ac:graphicFrameMk id="8" creationId="{2D0AEF02-6852-5E6A-F7B6-4461F49E47A2}"/>
          </ac:graphicFrameMkLst>
        </pc:graphicFrameChg>
      </pc:sldChg>
      <pc:sldChg chg="del">
        <pc:chgData name="Powney, Caroline" userId="66877cd4-08ae-4c6e-a676-e67d8ad83b0a" providerId="ADAL" clId="{6AD6F501-84D6-4D4B-BE24-D033D565737B}" dt="2025-07-18T12:51:31.419" v="9268" actId="47"/>
        <pc:sldMkLst>
          <pc:docMk/>
          <pc:sldMk cId="1033972704" sldId="2147376663"/>
        </pc:sldMkLst>
      </pc:sldChg>
      <pc:sldChg chg="modSp">
        <pc:chgData name="Powney, Caroline" userId="66877cd4-08ae-4c6e-a676-e67d8ad83b0a" providerId="ADAL" clId="{6AD6F501-84D6-4D4B-BE24-D033D565737B}" dt="2025-07-17T16:00:19.589" v="7818" actId="13244"/>
        <pc:sldMkLst>
          <pc:docMk/>
          <pc:sldMk cId="472151294" sldId="2147376664"/>
        </pc:sldMkLst>
        <pc:spChg chg="mod">
          <ac:chgData name="Powney, Caroline" userId="66877cd4-08ae-4c6e-a676-e67d8ad83b0a" providerId="ADAL" clId="{6AD6F501-84D6-4D4B-BE24-D033D565737B}" dt="2025-07-17T16:00:19.589" v="7818" actId="13244"/>
          <ac:spMkLst>
            <pc:docMk/>
            <pc:sldMk cId="472151294" sldId="2147376664"/>
            <ac:spMk id="6" creationId="{5D4DA8D1-F8C0-33FE-3A56-3EF261C8828A}"/>
          </ac:spMkLst>
        </pc:spChg>
      </pc:sldChg>
      <pc:sldChg chg="modSp">
        <pc:chgData name="Powney, Caroline" userId="66877cd4-08ae-4c6e-a676-e67d8ad83b0a" providerId="ADAL" clId="{6AD6F501-84D6-4D4B-BE24-D033D565737B}" dt="2025-07-17T15:43:02.786" v="7410" actId="962"/>
        <pc:sldMkLst>
          <pc:docMk/>
          <pc:sldMk cId="3665837408" sldId="2147376665"/>
        </pc:sldMkLst>
        <pc:graphicFrameChg chg="mod">
          <ac:chgData name="Powney, Caroline" userId="66877cd4-08ae-4c6e-a676-e67d8ad83b0a" providerId="ADAL" clId="{6AD6F501-84D6-4D4B-BE24-D033D565737B}" dt="2025-07-17T15:43:02.786" v="7410" actId="962"/>
          <ac:graphicFrameMkLst>
            <pc:docMk/>
            <pc:sldMk cId="3665837408" sldId="2147376665"/>
            <ac:graphicFrameMk id="4" creationId="{0E52AAFA-CE19-2B98-26F6-9C26A13B6BC3}"/>
          </ac:graphicFrameMkLst>
        </pc:graphicFrameChg>
      </pc:sldChg>
      <pc:sldChg chg="modSp mod">
        <pc:chgData name="Powney, Caroline" userId="66877cd4-08ae-4c6e-a676-e67d8ad83b0a" providerId="ADAL" clId="{6AD6F501-84D6-4D4B-BE24-D033D565737B}" dt="2025-07-17T16:12:16.822" v="8083" actId="207"/>
        <pc:sldMkLst>
          <pc:docMk/>
          <pc:sldMk cId="798743679" sldId="2147376666"/>
        </pc:sldMkLst>
        <pc:spChg chg="mod">
          <ac:chgData name="Powney, Caroline" userId="66877cd4-08ae-4c6e-a676-e67d8ad83b0a" providerId="ADAL" clId="{6AD6F501-84D6-4D4B-BE24-D033D565737B}" dt="2025-07-17T16:12:10.546" v="8081" actId="207"/>
          <ac:spMkLst>
            <pc:docMk/>
            <pc:sldMk cId="798743679" sldId="2147376666"/>
            <ac:spMk id="7" creationId="{C3DCE1C4-F3EA-2DCF-4F0A-1A89B778C49F}"/>
          </ac:spMkLst>
        </pc:spChg>
        <pc:spChg chg="mod">
          <ac:chgData name="Powney, Caroline" userId="66877cd4-08ae-4c6e-a676-e67d8ad83b0a" providerId="ADAL" clId="{6AD6F501-84D6-4D4B-BE24-D033D565737B}" dt="2025-07-17T16:12:13.182" v="8082" actId="207"/>
          <ac:spMkLst>
            <pc:docMk/>
            <pc:sldMk cId="798743679" sldId="2147376666"/>
            <ac:spMk id="8" creationId="{B8DD0F9F-3304-660D-79C1-8295DA3F264F}"/>
          </ac:spMkLst>
        </pc:spChg>
        <pc:spChg chg="mod">
          <ac:chgData name="Powney, Caroline" userId="66877cd4-08ae-4c6e-a676-e67d8ad83b0a" providerId="ADAL" clId="{6AD6F501-84D6-4D4B-BE24-D033D565737B}" dt="2025-07-17T16:12:16.822" v="8083" actId="207"/>
          <ac:spMkLst>
            <pc:docMk/>
            <pc:sldMk cId="798743679" sldId="2147376666"/>
            <ac:spMk id="12" creationId="{12FCA287-04E0-555D-6858-FF166577F8B5}"/>
          </ac:spMkLst>
        </pc:spChg>
      </pc:sldChg>
      <pc:sldChg chg="modSp mod">
        <pc:chgData name="Powney, Caroline" userId="66877cd4-08ae-4c6e-a676-e67d8ad83b0a" providerId="ADAL" clId="{6AD6F501-84D6-4D4B-BE24-D033D565737B}" dt="2025-07-17T16:12:25.911" v="8084" actId="207"/>
        <pc:sldMkLst>
          <pc:docMk/>
          <pc:sldMk cId="470403921" sldId="2147376667"/>
        </pc:sldMkLst>
        <pc:spChg chg="mod">
          <ac:chgData name="Powney, Caroline" userId="66877cd4-08ae-4c6e-a676-e67d8ad83b0a" providerId="ADAL" clId="{6AD6F501-84D6-4D4B-BE24-D033D565737B}" dt="2025-07-17T16:12:25.911" v="8084" actId="207"/>
          <ac:spMkLst>
            <pc:docMk/>
            <pc:sldMk cId="470403921" sldId="2147376667"/>
            <ac:spMk id="11" creationId="{BAF2BE53-67F9-3334-E982-DFA1C5512A19}"/>
          </ac:spMkLst>
        </pc:spChg>
        <pc:spChg chg="mod">
          <ac:chgData name="Powney, Caroline" userId="66877cd4-08ae-4c6e-a676-e67d8ad83b0a" providerId="ADAL" clId="{6AD6F501-84D6-4D4B-BE24-D033D565737B}" dt="2025-07-17T16:02:23.815" v="7828" actId="13244"/>
          <ac:spMkLst>
            <pc:docMk/>
            <pc:sldMk cId="470403921" sldId="2147376667"/>
            <ac:spMk id="12" creationId="{47F13C7A-F737-C962-EE1F-1C7DBD3AB515}"/>
          </ac:spMkLst>
        </pc:spChg>
        <pc:spChg chg="mod">
          <ac:chgData name="Powney, Caroline" userId="66877cd4-08ae-4c6e-a676-e67d8ad83b0a" providerId="ADAL" clId="{6AD6F501-84D6-4D4B-BE24-D033D565737B}" dt="2025-07-17T16:02:11.865" v="7826" actId="962"/>
          <ac:spMkLst>
            <pc:docMk/>
            <pc:sldMk cId="470403921" sldId="2147376667"/>
            <ac:spMk id="59" creationId="{7C3115B4-947E-93D8-68E4-F59EFA45F81E}"/>
          </ac:spMkLst>
        </pc:spChg>
        <pc:spChg chg="mod">
          <ac:chgData name="Powney, Caroline" userId="66877cd4-08ae-4c6e-a676-e67d8ad83b0a" providerId="ADAL" clId="{6AD6F501-84D6-4D4B-BE24-D033D565737B}" dt="2025-07-17T16:02:12.456" v="7827" actId="962"/>
          <ac:spMkLst>
            <pc:docMk/>
            <pc:sldMk cId="470403921" sldId="2147376667"/>
            <ac:spMk id="60" creationId="{73291E02-F787-6ADB-D755-D1CCAB8DFD47}"/>
          </ac:spMkLst>
        </pc:spChg>
        <pc:spChg chg="mod">
          <ac:chgData name="Powney, Caroline" userId="66877cd4-08ae-4c6e-a676-e67d8ad83b0a" providerId="ADAL" clId="{6AD6F501-84D6-4D4B-BE24-D033D565737B}" dt="2025-07-17T16:02:04.382" v="7825" actId="962"/>
          <ac:spMkLst>
            <pc:docMk/>
            <pc:sldMk cId="470403921" sldId="2147376667"/>
            <ac:spMk id="61" creationId="{45D5D3B7-0F9D-EAB8-A00A-B139D33F1D26}"/>
          </ac:spMkLst>
        </pc:spChg>
        <pc:cxnChg chg="mod">
          <ac:chgData name="Powney, Caroline" userId="66877cd4-08ae-4c6e-a676-e67d8ad83b0a" providerId="ADAL" clId="{6AD6F501-84D6-4D4B-BE24-D033D565737B}" dt="2025-07-17T16:01:52.086" v="7824" actId="962"/>
          <ac:cxnSpMkLst>
            <pc:docMk/>
            <pc:sldMk cId="470403921" sldId="2147376667"/>
            <ac:cxnSpMk id="14" creationId="{7544EB20-A390-4AF4-1614-5CB6FE8BEB9D}"/>
          </ac:cxnSpMkLst>
        </pc:cxnChg>
        <pc:cxnChg chg="mod">
          <ac:chgData name="Powney, Caroline" userId="66877cd4-08ae-4c6e-a676-e67d8ad83b0a" providerId="ADAL" clId="{6AD6F501-84D6-4D4B-BE24-D033D565737B}" dt="2025-07-17T15:40:58.749" v="6651" actId="962"/>
          <ac:cxnSpMkLst>
            <pc:docMk/>
            <pc:sldMk cId="470403921" sldId="2147376667"/>
            <ac:cxnSpMk id="27" creationId="{8AAF6240-3AE8-B9A3-3829-3B1D38EAEC2F}"/>
          </ac:cxnSpMkLst>
        </pc:cxnChg>
        <pc:cxnChg chg="mod">
          <ac:chgData name="Powney, Caroline" userId="66877cd4-08ae-4c6e-a676-e67d8ad83b0a" providerId="ADAL" clId="{6AD6F501-84D6-4D4B-BE24-D033D565737B}" dt="2025-07-17T15:41:07.501" v="6652" actId="962"/>
          <ac:cxnSpMkLst>
            <pc:docMk/>
            <pc:sldMk cId="470403921" sldId="2147376667"/>
            <ac:cxnSpMk id="30" creationId="{3D6ED123-575C-DBD7-0F73-74A73EE2CEF4}"/>
          </ac:cxnSpMkLst>
        </pc:cxnChg>
        <pc:cxnChg chg="mod">
          <ac:chgData name="Powney, Caroline" userId="66877cd4-08ae-4c6e-a676-e67d8ad83b0a" providerId="ADAL" clId="{6AD6F501-84D6-4D4B-BE24-D033D565737B}" dt="2025-07-17T15:41:15.640" v="6653" actId="962"/>
          <ac:cxnSpMkLst>
            <pc:docMk/>
            <pc:sldMk cId="470403921" sldId="2147376667"/>
            <ac:cxnSpMk id="33" creationId="{7EADE1EF-711F-4A9D-83EC-20870CEB951C}"/>
          </ac:cxnSpMkLst>
        </pc:cxnChg>
        <pc:cxnChg chg="mod">
          <ac:chgData name="Powney, Caroline" userId="66877cd4-08ae-4c6e-a676-e67d8ad83b0a" providerId="ADAL" clId="{6AD6F501-84D6-4D4B-BE24-D033D565737B}" dt="2025-07-17T15:41:19.568" v="6654" actId="962"/>
          <ac:cxnSpMkLst>
            <pc:docMk/>
            <pc:sldMk cId="470403921" sldId="2147376667"/>
            <ac:cxnSpMk id="36" creationId="{F2B0334F-BEC6-C4DC-42E1-6B7BACB69818}"/>
          </ac:cxnSpMkLst>
        </pc:cxnChg>
      </pc:sldChg>
      <pc:sldChg chg="modSp mod">
        <pc:chgData name="Powney, Caroline" userId="66877cd4-08ae-4c6e-a676-e67d8ad83b0a" providerId="ADAL" clId="{6AD6F501-84D6-4D4B-BE24-D033D565737B}" dt="2025-07-18T12:48:05.757" v="9223" actId="962"/>
        <pc:sldMkLst>
          <pc:docMk/>
          <pc:sldMk cId="217872806" sldId="2147376668"/>
        </pc:sldMkLst>
        <pc:spChg chg="mod">
          <ac:chgData name="Powney, Caroline" userId="66877cd4-08ae-4c6e-a676-e67d8ad83b0a" providerId="ADAL" clId="{6AD6F501-84D6-4D4B-BE24-D033D565737B}" dt="2025-07-18T12:47:37.928" v="9221" actId="1036"/>
          <ac:spMkLst>
            <pc:docMk/>
            <pc:sldMk cId="217872806" sldId="2147376668"/>
            <ac:spMk id="6" creationId="{1ECFC6F5-393E-C5C6-B4B7-096E6255C554}"/>
          </ac:spMkLst>
        </pc:spChg>
        <pc:spChg chg="mod">
          <ac:chgData name="Powney, Caroline" userId="66877cd4-08ae-4c6e-a676-e67d8ad83b0a" providerId="ADAL" clId="{6AD6F501-84D6-4D4B-BE24-D033D565737B}" dt="2025-07-18T12:48:04.200" v="9222" actId="962"/>
          <ac:spMkLst>
            <pc:docMk/>
            <pc:sldMk cId="217872806" sldId="2147376668"/>
            <ac:spMk id="24" creationId="{BC96DCCE-3B96-1F14-A55D-B1E22DC8432C}"/>
          </ac:spMkLst>
        </pc:spChg>
        <pc:spChg chg="mod">
          <ac:chgData name="Powney, Caroline" userId="66877cd4-08ae-4c6e-a676-e67d8ad83b0a" providerId="ADAL" clId="{6AD6F501-84D6-4D4B-BE24-D033D565737B}" dt="2025-07-18T12:48:05.757" v="9223" actId="962"/>
          <ac:spMkLst>
            <pc:docMk/>
            <pc:sldMk cId="217872806" sldId="2147376668"/>
            <ac:spMk id="27" creationId="{3E3C2502-1D1B-435D-425C-B6C18AB7A514}"/>
          </ac:spMkLst>
        </pc:spChg>
        <pc:cxnChg chg="mod">
          <ac:chgData name="Powney, Caroline" userId="66877cd4-08ae-4c6e-a676-e67d8ad83b0a" providerId="ADAL" clId="{6AD6F501-84D6-4D4B-BE24-D033D565737B}" dt="2025-07-17T15:44:04.948" v="7411" actId="962"/>
          <ac:cxnSpMkLst>
            <pc:docMk/>
            <pc:sldMk cId="217872806" sldId="2147376668"/>
            <ac:cxnSpMk id="14" creationId="{1A447A64-5582-D467-4906-D73E87F6D679}"/>
          </ac:cxnSpMkLst>
        </pc:cxnChg>
        <pc:cxnChg chg="mod">
          <ac:chgData name="Powney, Caroline" userId="66877cd4-08ae-4c6e-a676-e67d8ad83b0a" providerId="ADAL" clId="{6AD6F501-84D6-4D4B-BE24-D033D565737B}" dt="2025-07-17T15:44:08.411" v="7412" actId="962"/>
          <ac:cxnSpMkLst>
            <pc:docMk/>
            <pc:sldMk cId="217872806" sldId="2147376668"/>
            <ac:cxnSpMk id="17" creationId="{88363F23-4EDD-A0D1-F401-230BE9FAF765}"/>
          </ac:cxnSpMkLst>
        </pc:cxnChg>
        <pc:cxnChg chg="mod">
          <ac:chgData name="Powney, Caroline" userId="66877cd4-08ae-4c6e-a676-e67d8ad83b0a" providerId="ADAL" clId="{6AD6F501-84D6-4D4B-BE24-D033D565737B}" dt="2025-07-17T15:44:10.876" v="7413" actId="962"/>
          <ac:cxnSpMkLst>
            <pc:docMk/>
            <pc:sldMk cId="217872806" sldId="2147376668"/>
            <ac:cxnSpMk id="18" creationId="{7DDE038C-3993-9DF8-33CD-F6ACE5EE34DE}"/>
          </ac:cxnSpMkLst>
        </pc:cxnChg>
        <pc:cxnChg chg="mod">
          <ac:chgData name="Powney, Caroline" userId="66877cd4-08ae-4c6e-a676-e67d8ad83b0a" providerId="ADAL" clId="{6AD6F501-84D6-4D4B-BE24-D033D565737B}" dt="2025-07-17T15:44:13.459" v="7414" actId="962"/>
          <ac:cxnSpMkLst>
            <pc:docMk/>
            <pc:sldMk cId="217872806" sldId="2147376668"/>
            <ac:cxnSpMk id="19" creationId="{E9304719-85E2-FA85-9C9F-F57C0BA8ABC5}"/>
          </ac:cxnSpMkLst>
        </pc:cxnChg>
        <pc:cxnChg chg="mod">
          <ac:chgData name="Powney, Caroline" userId="66877cd4-08ae-4c6e-a676-e67d8ad83b0a" providerId="ADAL" clId="{6AD6F501-84D6-4D4B-BE24-D033D565737B}" dt="2025-07-17T15:44:15.559" v="7415" actId="962"/>
          <ac:cxnSpMkLst>
            <pc:docMk/>
            <pc:sldMk cId="217872806" sldId="2147376668"/>
            <ac:cxnSpMk id="20" creationId="{8B0D35C8-FB6B-A8E4-68BA-A24EA99A7D22}"/>
          </ac:cxnSpMkLst>
        </pc:cxnChg>
        <pc:cxnChg chg="mod">
          <ac:chgData name="Powney, Caroline" userId="66877cd4-08ae-4c6e-a676-e67d8ad83b0a" providerId="ADAL" clId="{6AD6F501-84D6-4D4B-BE24-D033D565737B}" dt="2025-07-17T15:44:17.707" v="7416" actId="962"/>
          <ac:cxnSpMkLst>
            <pc:docMk/>
            <pc:sldMk cId="217872806" sldId="2147376668"/>
            <ac:cxnSpMk id="21" creationId="{EFD176A4-0C1A-BF96-0814-8BFAC22C04F6}"/>
          </ac:cxnSpMkLst>
        </pc:cxnChg>
        <pc:cxnChg chg="mod">
          <ac:chgData name="Powney, Caroline" userId="66877cd4-08ae-4c6e-a676-e67d8ad83b0a" providerId="ADAL" clId="{6AD6F501-84D6-4D4B-BE24-D033D565737B}" dt="2025-07-17T15:44:20.109" v="7417" actId="962"/>
          <ac:cxnSpMkLst>
            <pc:docMk/>
            <pc:sldMk cId="217872806" sldId="2147376668"/>
            <ac:cxnSpMk id="22" creationId="{A1951135-7C35-ACBD-BADD-BAEB4D3481C3}"/>
          </ac:cxnSpMkLst>
        </pc:cxnChg>
        <pc:cxnChg chg="mod">
          <ac:chgData name="Powney, Caroline" userId="66877cd4-08ae-4c6e-a676-e67d8ad83b0a" providerId="ADAL" clId="{6AD6F501-84D6-4D4B-BE24-D033D565737B}" dt="2025-07-17T15:44:22.838" v="7418" actId="962"/>
          <ac:cxnSpMkLst>
            <pc:docMk/>
            <pc:sldMk cId="217872806" sldId="2147376668"/>
            <ac:cxnSpMk id="26" creationId="{6B8663FA-5F01-FF0F-A16C-3919A2FC0013}"/>
          </ac:cxnSpMkLst>
        </pc:cxnChg>
      </pc:sldChg>
      <pc:sldChg chg="modSp mod">
        <pc:chgData name="Powney, Caroline" userId="66877cd4-08ae-4c6e-a676-e67d8ad83b0a" providerId="ADAL" clId="{6AD6F501-84D6-4D4B-BE24-D033D565737B}" dt="2025-07-18T08:17:46.465" v="9137" actId="20577"/>
        <pc:sldMkLst>
          <pc:docMk/>
          <pc:sldMk cId="1171082020" sldId="2147376669"/>
        </pc:sldMkLst>
        <pc:spChg chg="mod">
          <ac:chgData name="Powney, Caroline" userId="66877cd4-08ae-4c6e-a676-e67d8ad83b0a" providerId="ADAL" clId="{6AD6F501-84D6-4D4B-BE24-D033D565737B}" dt="2025-07-18T08:17:46.465" v="9137" actId="20577"/>
          <ac:spMkLst>
            <pc:docMk/>
            <pc:sldMk cId="1171082020" sldId="2147376669"/>
            <ac:spMk id="3" creationId="{4852021B-D330-C1A2-16E9-4F322D9F40AE}"/>
          </ac:spMkLst>
        </pc:spChg>
      </pc:sldChg>
      <pc:sldChg chg="modSp mod">
        <pc:chgData name="Powney, Caroline" userId="66877cd4-08ae-4c6e-a676-e67d8ad83b0a" providerId="ADAL" clId="{6AD6F501-84D6-4D4B-BE24-D033D565737B}" dt="2025-07-18T12:51:20.546" v="9267" actId="20577"/>
        <pc:sldMkLst>
          <pc:docMk/>
          <pc:sldMk cId="1064233336" sldId="2147376672"/>
        </pc:sldMkLst>
        <pc:spChg chg="mod">
          <ac:chgData name="Powney, Caroline" userId="66877cd4-08ae-4c6e-a676-e67d8ad83b0a" providerId="ADAL" clId="{6AD6F501-84D6-4D4B-BE24-D033D565737B}" dt="2025-07-18T12:51:20.546" v="9267" actId="20577"/>
          <ac:spMkLst>
            <pc:docMk/>
            <pc:sldMk cId="1064233336" sldId="2147376672"/>
            <ac:spMk id="2" creationId="{75AC28FF-6D7D-7826-D48B-10A3E8DD8785}"/>
          </ac:spMkLst>
        </pc:spChg>
      </pc:sldChg>
      <pc:sldChg chg="modSp mod">
        <pc:chgData name="Powney, Caroline" userId="66877cd4-08ae-4c6e-a676-e67d8ad83b0a" providerId="ADAL" clId="{6AD6F501-84D6-4D4B-BE24-D033D565737B}" dt="2025-07-18T08:19:30.541" v="9177" actId="20577"/>
        <pc:sldMkLst>
          <pc:docMk/>
          <pc:sldMk cId="1220935210" sldId="2147376674"/>
        </pc:sldMkLst>
        <pc:spChg chg="mod">
          <ac:chgData name="Powney, Caroline" userId="66877cd4-08ae-4c6e-a676-e67d8ad83b0a" providerId="ADAL" clId="{6AD6F501-84D6-4D4B-BE24-D033D565737B}" dt="2025-07-18T08:19:30.541" v="9177" actId="20577"/>
          <ac:spMkLst>
            <pc:docMk/>
            <pc:sldMk cId="1220935210" sldId="2147376674"/>
            <ac:spMk id="3" creationId="{CEAA94F0-68DE-59F0-D4E8-041AC5718072}"/>
          </ac:spMkLst>
        </pc:spChg>
      </pc:sldChg>
      <pc:sldChg chg="modSp mod">
        <pc:chgData name="Powney, Caroline" userId="66877cd4-08ae-4c6e-a676-e67d8ad83b0a" providerId="ADAL" clId="{6AD6F501-84D6-4D4B-BE24-D033D565737B}" dt="2025-07-18T12:46:26.326" v="9217"/>
        <pc:sldMkLst>
          <pc:docMk/>
          <pc:sldMk cId="185235197" sldId="2147376675"/>
        </pc:sldMkLst>
        <pc:spChg chg="mod">
          <ac:chgData name="Powney, Caroline" userId="66877cd4-08ae-4c6e-a676-e67d8ad83b0a" providerId="ADAL" clId="{6AD6F501-84D6-4D4B-BE24-D033D565737B}" dt="2025-07-18T12:45:22.162" v="9208" actId="1036"/>
          <ac:spMkLst>
            <pc:docMk/>
            <pc:sldMk cId="185235197" sldId="2147376675"/>
            <ac:spMk id="2" creationId="{D487B329-36C5-3F6F-3E7B-BBB976A24198}"/>
          </ac:spMkLst>
        </pc:spChg>
        <pc:spChg chg="mod">
          <ac:chgData name="Powney, Caroline" userId="66877cd4-08ae-4c6e-a676-e67d8ad83b0a" providerId="ADAL" clId="{6AD6F501-84D6-4D4B-BE24-D033D565737B}" dt="2025-07-18T12:45:55.516" v="9212" actId="1036"/>
          <ac:spMkLst>
            <pc:docMk/>
            <pc:sldMk cId="185235197" sldId="2147376675"/>
            <ac:spMk id="3" creationId="{32AAC30B-5678-E710-BF9D-E97C95D726C7}"/>
          </ac:spMkLst>
        </pc:spChg>
        <pc:spChg chg="ord">
          <ac:chgData name="Powney, Caroline" userId="66877cd4-08ae-4c6e-a676-e67d8ad83b0a" providerId="ADAL" clId="{6AD6F501-84D6-4D4B-BE24-D033D565737B}" dt="2025-07-18T12:46:26.326" v="9217"/>
          <ac:spMkLst>
            <pc:docMk/>
            <pc:sldMk cId="185235197" sldId="2147376675"/>
            <ac:spMk id="5" creationId="{1C2F6D68-D255-DDDF-CC18-277D0E2C195E}"/>
          </ac:spMkLst>
        </pc:spChg>
        <pc:spChg chg="mod">
          <ac:chgData name="Powney, Caroline" userId="66877cd4-08ae-4c6e-a676-e67d8ad83b0a" providerId="ADAL" clId="{6AD6F501-84D6-4D4B-BE24-D033D565737B}" dt="2025-07-17T16:00:44.452" v="7819" actId="13244"/>
          <ac:spMkLst>
            <pc:docMk/>
            <pc:sldMk cId="185235197" sldId="2147376675"/>
            <ac:spMk id="6" creationId="{4E532275-7FB6-439A-91FE-11D119F1A954}"/>
          </ac:spMkLst>
        </pc:spChg>
        <pc:spChg chg="ord">
          <ac:chgData name="Powney, Caroline" userId="66877cd4-08ae-4c6e-a676-e67d8ad83b0a" providerId="ADAL" clId="{6AD6F501-84D6-4D4B-BE24-D033D565737B}" dt="2025-07-18T12:45:37.134" v="9210"/>
          <ac:spMkLst>
            <pc:docMk/>
            <pc:sldMk cId="185235197" sldId="2147376675"/>
            <ac:spMk id="7" creationId="{634E653E-0699-ACBF-D068-FC7E20843C0B}"/>
          </ac:spMkLst>
        </pc:spChg>
        <pc:spChg chg="mod ord">
          <ac:chgData name="Powney, Caroline" userId="66877cd4-08ae-4c6e-a676-e67d8ad83b0a" providerId="ADAL" clId="{6AD6F501-84D6-4D4B-BE24-D033D565737B}" dt="2025-07-18T12:46:07.065" v="9214"/>
          <ac:spMkLst>
            <pc:docMk/>
            <pc:sldMk cId="185235197" sldId="2147376675"/>
            <ac:spMk id="8" creationId="{04D93E3C-D74C-E555-1DAB-CC741F05A49F}"/>
          </ac:spMkLst>
        </pc:spChg>
      </pc:sldChg>
      <pc:sldChg chg="modSp mod">
        <pc:chgData name="Powney, Caroline" userId="66877cd4-08ae-4c6e-a676-e67d8ad83b0a" providerId="ADAL" clId="{6AD6F501-84D6-4D4B-BE24-D033D565737B}" dt="2025-07-18T12:52:42.721" v="9271" actId="962"/>
        <pc:sldMkLst>
          <pc:docMk/>
          <pc:sldMk cId="815806922" sldId="2147376676"/>
        </pc:sldMkLst>
        <pc:spChg chg="mod">
          <ac:chgData name="Powney, Caroline" userId="66877cd4-08ae-4c6e-a676-e67d8ad83b0a" providerId="ADAL" clId="{6AD6F501-84D6-4D4B-BE24-D033D565737B}" dt="2025-07-18T12:52:42.721" v="9271" actId="962"/>
          <ac:spMkLst>
            <pc:docMk/>
            <pc:sldMk cId="815806922" sldId="2147376676"/>
            <ac:spMk id="2" creationId="{C20C9A6D-B4BE-5C0F-FAFC-4CDE6C10FE62}"/>
          </ac:spMkLst>
        </pc:spChg>
        <pc:spChg chg="mod">
          <ac:chgData name="Powney, Caroline" userId="66877cd4-08ae-4c6e-a676-e67d8ad83b0a" providerId="ADAL" clId="{6AD6F501-84D6-4D4B-BE24-D033D565737B}" dt="2025-07-17T16:01:16.992" v="7821" actId="13244"/>
          <ac:spMkLst>
            <pc:docMk/>
            <pc:sldMk cId="815806922" sldId="2147376676"/>
            <ac:spMk id="6" creationId="{E9C0E711-0A08-4BB5-B094-6F85BF3F7768}"/>
          </ac:spMkLst>
        </pc:spChg>
        <pc:spChg chg="mod ord">
          <ac:chgData name="Powney, Caroline" userId="66877cd4-08ae-4c6e-a676-e67d8ad83b0a" providerId="ADAL" clId="{6AD6F501-84D6-4D4B-BE24-D033D565737B}" dt="2025-07-18T12:50:42.132" v="9248" actId="962"/>
          <ac:spMkLst>
            <pc:docMk/>
            <pc:sldMk cId="815806922" sldId="2147376676"/>
            <ac:spMk id="8" creationId="{F691CB3F-207C-AC26-0333-66E5D26C3E57}"/>
          </ac:spMkLst>
        </pc:spChg>
      </pc:sldChg>
      <pc:sldChg chg="addSp delSp modSp mod">
        <pc:chgData name="Powney, Caroline" userId="66877cd4-08ae-4c6e-a676-e67d8ad83b0a" providerId="ADAL" clId="{6AD6F501-84D6-4D4B-BE24-D033D565737B}" dt="2025-07-18T12:43:54.147" v="9204" actId="1035"/>
        <pc:sldMkLst>
          <pc:docMk/>
          <pc:sldMk cId="3974397591" sldId="2147471454"/>
        </pc:sldMkLst>
        <pc:spChg chg="mod ord">
          <ac:chgData name="Powney, Caroline" userId="66877cd4-08ae-4c6e-a676-e67d8ad83b0a" providerId="ADAL" clId="{6AD6F501-84D6-4D4B-BE24-D033D565737B}" dt="2025-07-18T12:43:54.147" v="9204" actId="1035"/>
          <ac:spMkLst>
            <pc:docMk/>
            <pc:sldMk cId="3974397591" sldId="2147471454"/>
            <ac:spMk id="2" creationId="{00000000-0000-0000-0000-000000000000}"/>
          </ac:spMkLst>
        </pc:spChg>
        <pc:spChg chg="mod ord topLvl">
          <ac:chgData name="Powney, Caroline" userId="66877cd4-08ae-4c6e-a676-e67d8ad83b0a" providerId="ADAL" clId="{6AD6F501-84D6-4D4B-BE24-D033D565737B}" dt="2025-07-18T12:43:14.392" v="9196"/>
          <ac:spMkLst>
            <pc:docMk/>
            <pc:sldMk cId="3974397591" sldId="2147471454"/>
            <ac:spMk id="3" creationId="{CC6F9D0B-5D1D-BE84-EC81-38EB8AFF3DE0}"/>
          </ac:spMkLst>
        </pc:spChg>
        <pc:spChg chg="mod ord topLvl">
          <ac:chgData name="Powney, Caroline" userId="66877cd4-08ae-4c6e-a676-e67d8ad83b0a" providerId="ADAL" clId="{6AD6F501-84D6-4D4B-BE24-D033D565737B}" dt="2025-07-18T12:43:14.392" v="9196"/>
          <ac:spMkLst>
            <pc:docMk/>
            <pc:sldMk cId="3974397591" sldId="2147471454"/>
            <ac:spMk id="4" creationId="{9CBC00F2-3E81-5D75-26C1-F9764577FD07}"/>
          </ac:spMkLst>
        </pc:spChg>
        <pc:grpChg chg="add del mod">
          <ac:chgData name="Powney, Caroline" userId="66877cd4-08ae-4c6e-a676-e67d8ad83b0a" providerId="ADAL" clId="{6AD6F501-84D6-4D4B-BE24-D033D565737B}" dt="2025-07-18T12:42:58.828" v="9193" actId="165"/>
          <ac:grpSpMkLst>
            <pc:docMk/>
            <pc:sldMk cId="3974397591" sldId="2147471454"/>
            <ac:grpSpMk id="5" creationId="{A052516D-0649-9BB6-60D6-B22009D8DA45}"/>
          </ac:grpSpMkLst>
        </pc:grpChg>
        <pc:grpChg chg="mod">
          <ac:chgData name="Powney, Caroline" userId="66877cd4-08ae-4c6e-a676-e67d8ad83b0a" providerId="ADAL" clId="{6AD6F501-84D6-4D4B-BE24-D033D565737B}" dt="2025-07-18T12:42:50.082" v="9192" actId="962"/>
          <ac:grpSpMkLst>
            <pc:docMk/>
            <pc:sldMk cId="3974397591" sldId="2147471454"/>
            <ac:grpSpMk id="93" creationId="{E34B2BAC-2366-B50D-4ACB-44322BA3048B}"/>
          </ac:grpSpMkLst>
        </pc:grpChg>
      </pc:sldChg>
      <pc:sldChg chg="addSp delSp modSp mod">
        <pc:chgData name="Powney, Caroline" userId="66877cd4-08ae-4c6e-a676-e67d8ad83b0a" providerId="ADAL" clId="{6AD6F501-84D6-4D4B-BE24-D033D565737B}" dt="2025-07-17T15:57:42.152" v="7809"/>
        <pc:sldMkLst>
          <pc:docMk/>
          <pc:sldMk cId="927871701" sldId="2147471457"/>
        </pc:sldMkLst>
        <pc:spChg chg="add mod">
          <ac:chgData name="Powney, Caroline" userId="66877cd4-08ae-4c6e-a676-e67d8ad83b0a" providerId="ADAL" clId="{6AD6F501-84D6-4D4B-BE24-D033D565737B}" dt="2025-07-17T15:57:42.152" v="7809"/>
          <ac:spMkLst>
            <pc:docMk/>
            <pc:sldMk cId="927871701" sldId="2147471457"/>
            <ac:spMk id="2" creationId="{344FC91B-DAA4-2258-74D3-7F2A179FA9DF}"/>
          </ac:spMkLst>
        </pc:spChg>
        <pc:grpChg chg="add del mod">
          <ac:chgData name="Powney, Caroline" userId="66877cd4-08ae-4c6e-a676-e67d8ad83b0a" providerId="ADAL" clId="{6AD6F501-84D6-4D4B-BE24-D033D565737B}" dt="2025-07-17T15:46:53.292" v="7620" actId="478"/>
          <ac:grpSpMkLst>
            <pc:docMk/>
            <pc:sldMk cId="927871701" sldId="2147471457"/>
            <ac:grpSpMk id="1144" creationId="{F3F78609-EB5C-5E84-1647-627BEA1A19C0}"/>
          </ac:grpSpMkLst>
        </pc:grpChg>
        <pc:picChg chg="mod">
          <ac:chgData name="Powney, Caroline" userId="66877cd4-08ae-4c6e-a676-e67d8ad83b0a" providerId="ADAL" clId="{6AD6F501-84D6-4D4B-BE24-D033D565737B}" dt="2025-07-17T15:29:32.928" v="2163" actId="962"/>
          <ac:picMkLst>
            <pc:docMk/>
            <pc:sldMk cId="927871701" sldId="2147471457"/>
            <ac:picMk id="3" creationId="{6EF2CA8E-4A87-332D-41B0-1C5E494B7F61}"/>
          </ac:picMkLst>
        </pc:picChg>
      </pc:sldChg>
      <pc:sldChg chg="addSp delSp modSp mod">
        <pc:chgData name="Powney, Caroline" userId="66877cd4-08ae-4c6e-a676-e67d8ad83b0a" providerId="ADAL" clId="{6AD6F501-84D6-4D4B-BE24-D033D565737B}" dt="2025-07-17T15:58:43.527" v="7813" actId="13244"/>
        <pc:sldMkLst>
          <pc:docMk/>
          <pc:sldMk cId="726720598" sldId="2147471458"/>
        </pc:sldMkLst>
        <pc:spChg chg="del">
          <ac:chgData name="Powney, Caroline" userId="66877cd4-08ae-4c6e-a676-e67d8ad83b0a" providerId="ADAL" clId="{6AD6F501-84D6-4D4B-BE24-D033D565737B}" dt="2025-07-17T15:48:34.910" v="7725" actId="478"/>
          <ac:spMkLst>
            <pc:docMk/>
            <pc:sldMk cId="726720598" sldId="2147471458"/>
            <ac:spMk id="2" creationId="{61B4908A-DB12-C0F9-A125-520595D54802}"/>
          </ac:spMkLst>
        </pc:spChg>
        <pc:spChg chg="add mod">
          <ac:chgData name="Powney, Caroline" userId="66877cd4-08ae-4c6e-a676-e67d8ad83b0a" providerId="ADAL" clId="{6AD6F501-84D6-4D4B-BE24-D033D565737B}" dt="2025-07-17T15:58:43.527" v="7813" actId="13244"/>
          <ac:spMkLst>
            <pc:docMk/>
            <pc:sldMk cId="726720598" sldId="2147471458"/>
            <ac:spMk id="3" creationId="{595D9EC3-F49D-3799-A05A-6AAABA477359}"/>
          </ac:spMkLst>
        </pc:spChg>
        <pc:grpChg chg="del mod">
          <ac:chgData name="Powney, Caroline" userId="66877cd4-08ae-4c6e-a676-e67d8ad83b0a" providerId="ADAL" clId="{6AD6F501-84D6-4D4B-BE24-D033D565737B}" dt="2025-07-17T15:48:23.438" v="7724" actId="478"/>
          <ac:grpSpMkLst>
            <pc:docMk/>
            <pc:sldMk cId="726720598" sldId="2147471458"/>
            <ac:grpSpMk id="4" creationId="{24D97B7C-B80C-ACE3-62FA-BCA550AF8090}"/>
          </ac:grpSpMkLst>
        </pc:grpChg>
      </pc:sldChg>
      <pc:sldChg chg="addSp modSp mod">
        <pc:chgData name="Powney, Caroline" userId="66877cd4-08ae-4c6e-a676-e67d8ad83b0a" providerId="ADAL" clId="{6AD6F501-84D6-4D4B-BE24-D033D565737B}" dt="2025-07-17T16:18:48.648" v="9126" actId="962"/>
        <pc:sldMkLst>
          <pc:docMk/>
          <pc:sldMk cId="2819399918" sldId="2147471471"/>
        </pc:sldMkLst>
        <pc:spChg chg="mod">
          <ac:chgData name="Powney, Caroline" userId="66877cd4-08ae-4c6e-a676-e67d8ad83b0a" providerId="ADAL" clId="{6AD6F501-84D6-4D4B-BE24-D033D565737B}" dt="2025-07-17T16:18:48.648" v="9126" actId="962"/>
          <ac:spMkLst>
            <pc:docMk/>
            <pc:sldMk cId="2819399918" sldId="2147471471"/>
            <ac:spMk id="3" creationId="{946CC96C-7CC8-FF00-3FA6-80E07FEA3243}"/>
          </ac:spMkLst>
        </pc:spChg>
        <pc:spChg chg="mod">
          <ac:chgData name="Powney, Caroline" userId="66877cd4-08ae-4c6e-a676-e67d8ad83b0a" providerId="ADAL" clId="{6AD6F501-84D6-4D4B-BE24-D033D565737B}" dt="2025-07-17T15:55:50.098" v="7804"/>
          <ac:spMkLst>
            <pc:docMk/>
            <pc:sldMk cId="2819399918" sldId="2147471471"/>
            <ac:spMk id="90" creationId="{946CC96C-7CC8-FF00-3FA6-80E07FEA3243}"/>
          </ac:spMkLst>
        </pc:spChg>
        <pc:grpChg chg="mod">
          <ac:chgData name="Powney, Caroline" userId="66877cd4-08ae-4c6e-a676-e67d8ad83b0a" providerId="ADAL" clId="{6AD6F501-84D6-4D4B-BE24-D033D565737B}" dt="2025-07-17T16:14:42.221" v="8085" actId="164"/>
          <ac:grpSpMkLst>
            <pc:docMk/>
            <pc:sldMk cId="2819399918" sldId="2147471471"/>
            <ac:grpSpMk id="2" creationId="{4D7E14EC-C025-FD2D-ED58-C951AB2A1FE2}"/>
          </ac:grpSpMkLst>
        </pc:grpChg>
        <pc:grpChg chg="add mod">
          <ac:chgData name="Powney, Caroline" userId="66877cd4-08ae-4c6e-a676-e67d8ad83b0a" providerId="ADAL" clId="{6AD6F501-84D6-4D4B-BE24-D033D565737B}" dt="2025-07-17T16:18:18.256" v="8976" actId="962"/>
          <ac:grpSpMkLst>
            <pc:docMk/>
            <pc:sldMk cId="2819399918" sldId="2147471471"/>
            <ac:grpSpMk id="5" creationId="{22CD179A-135D-460E-124C-5B8040D42A37}"/>
          </ac:grpSpMkLst>
        </pc:grpChg>
      </pc:sldChg>
      <pc:sldChg chg="modSp mod">
        <pc:chgData name="Powney, Caroline" userId="66877cd4-08ae-4c6e-a676-e67d8ad83b0a" providerId="ADAL" clId="{6AD6F501-84D6-4D4B-BE24-D033D565737B}" dt="2025-07-18T12:49:00.398" v="9232"/>
        <pc:sldMkLst>
          <pc:docMk/>
          <pc:sldMk cId="3375920824" sldId="2147471472"/>
        </pc:sldMkLst>
        <pc:spChg chg="mod">
          <ac:chgData name="Powney, Caroline" userId="66877cd4-08ae-4c6e-a676-e67d8ad83b0a" providerId="ADAL" clId="{6AD6F501-84D6-4D4B-BE24-D033D565737B}" dt="2025-07-17T16:10:18.900" v="7852" actId="20577"/>
          <ac:spMkLst>
            <pc:docMk/>
            <pc:sldMk cId="3375920824" sldId="2147471472"/>
            <ac:spMk id="3" creationId="{7B947F00-1E8B-4ECD-AF94-97C05DF77B92}"/>
          </ac:spMkLst>
        </pc:spChg>
        <pc:picChg chg="mod ord">
          <ac:chgData name="Powney, Caroline" userId="66877cd4-08ae-4c6e-a676-e67d8ad83b0a" providerId="ADAL" clId="{6AD6F501-84D6-4D4B-BE24-D033D565737B}" dt="2025-07-18T12:49:00.398" v="9232"/>
          <ac:picMkLst>
            <pc:docMk/>
            <pc:sldMk cId="3375920824" sldId="2147471472"/>
            <ac:picMk id="2" creationId="{BD4ACCD9-9B1D-4584-A0FF-730739C2A23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47727-50E2-48C9-A23B-F8777CE3F9EE}" type="doc">
      <dgm:prSet loTypeId="urn:microsoft.com/office/officeart/2005/8/layout/venn1" loCatId="relationship" qsTypeId="urn:microsoft.com/office/officeart/2005/8/quickstyle/simple1" qsCatId="simple" csTypeId="urn:microsoft.com/office/officeart/2005/8/colors/accent1_2" csCatId="accent1" phldr="1"/>
      <dgm:spPr/>
    </dgm:pt>
    <dgm:pt modelId="{F2D6F647-6D27-4B40-BE9E-965CA6F62E02}">
      <dgm:prSet phldrT="[Text]"/>
      <dgm:spPr/>
      <dgm:t>
        <a:bodyPr/>
        <a:lstStyle/>
        <a:p>
          <a:r>
            <a:rPr lang="en-GB" dirty="0"/>
            <a:t>Work</a:t>
          </a:r>
        </a:p>
      </dgm:t>
    </dgm:pt>
    <dgm:pt modelId="{610E7A69-B47E-4A4C-950E-E1C95C46EEF4}" type="parTrans" cxnId="{251289B5-6228-4C4E-9C96-E2BE4E124D4E}">
      <dgm:prSet/>
      <dgm:spPr/>
      <dgm:t>
        <a:bodyPr/>
        <a:lstStyle/>
        <a:p>
          <a:endParaRPr lang="en-GB"/>
        </a:p>
      </dgm:t>
    </dgm:pt>
    <dgm:pt modelId="{5FBC61BA-E41C-4650-8B97-F0A1897EBF56}" type="sibTrans" cxnId="{251289B5-6228-4C4E-9C96-E2BE4E124D4E}">
      <dgm:prSet/>
      <dgm:spPr/>
      <dgm:t>
        <a:bodyPr/>
        <a:lstStyle/>
        <a:p>
          <a:endParaRPr lang="en-GB"/>
        </a:p>
      </dgm:t>
    </dgm:pt>
    <dgm:pt modelId="{A221C5B9-CF5B-4FC7-83EF-D6FF0126E1DB}">
      <dgm:prSet phldrT="[Text]"/>
      <dgm:spPr/>
      <dgm:t>
        <a:bodyPr/>
        <a:lstStyle/>
        <a:p>
          <a:r>
            <a:rPr lang="en-GB" dirty="0"/>
            <a:t>Skills</a:t>
          </a:r>
        </a:p>
      </dgm:t>
    </dgm:pt>
    <dgm:pt modelId="{E60664EA-7BD6-47AF-9B94-E76F66415857}" type="parTrans" cxnId="{66E42839-768A-408D-9E82-F7DF24F36F11}">
      <dgm:prSet/>
      <dgm:spPr/>
      <dgm:t>
        <a:bodyPr/>
        <a:lstStyle/>
        <a:p>
          <a:endParaRPr lang="en-GB"/>
        </a:p>
      </dgm:t>
    </dgm:pt>
    <dgm:pt modelId="{CAB570EE-5B07-4EE0-98B4-52634FA016B4}" type="sibTrans" cxnId="{66E42839-768A-408D-9E82-F7DF24F36F11}">
      <dgm:prSet/>
      <dgm:spPr/>
      <dgm:t>
        <a:bodyPr/>
        <a:lstStyle/>
        <a:p>
          <a:endParaRPr lang="en-GB"/>
        </a:p>
      </dgm:t>
    </dgm:pt>
    <dgm:pt modelId="{39ED61E4-201C-4298-AE87-4280B2CDD2DC}">
      <dgm:prSet phldrT="[Text]"/>
      <dgm:spPr/>
      <dgm:t>
        <a:bodyPr/>
        <a:lstStyle/>
        <a:p>
          <a:r>
            <a:rPr lang="en-GB" dirty="0"/>
            <a:t>Health</a:t>
          </a:r>
        </a:p>
      </dgm:t>
    </dgm:pt>
    <dgm:pt modelId="{670ACAEA-07C9-472E-BDDB-11BD9F697BB5}" type="parTrans" cxnId="{3F37D03C-09F4-45FB-BBDB-F888B0C4AC71}">
      <dgm:prSet/>
      <dgm:spPr/>
      <dgm:t>
        <a:bodyPr/>
        <a:lstStyle/>
        <a:p>
          <a:endParaRPr lang="en-GB"/>
        </a:p>
      </dgm:t>
    </dgm:pt>
    <dgm:pt modelId="{79B22BA2-1D54-4B9F-A17C-7F6FCF8D0DD6}" type="sibTrans" cxnId="{3F37D03C-09F4-45FB-BBDB-F888B0C4AC71}">
      <dgm:prSet/>
      <dgm:spPr/>
      <dgm:t>
        <a:bodyPr/>
        <a:lstStyle/>
        <a:p>
          <a:endParaRPr lang="en-GB"/>
        </a:p>
      </dgm:t>
    </dgm:pt>
    <dgm:pt modelId="{5A7E8111-0EE6-4987-933D-778ADDD59C1B}" type="pres">
      <dgm:prSet presAssocID="{E0847727-50E2-48C9-A23B-F8777CE3F9EE}" presName="compositeShape" presStyleCnt="0">
        <dgm:presLayoutVars>
          <dgm:chMax val="7"/>
          <dgm:dir/>
          <dgm:resizeHandles val="exact"/>
        </dgm:presLayoutVars>
      </dgm:prSet>
      <dgm:spPr/>
    </dgm:pt>
    <dgm:pt modelId="{8B2C9B1C-F249-4330-9094-777F0C410143}" type="pres">
      <dgm:prSet presAssocID="{F2D6F647-6D27-4B40-BE9E-965CA6F62E02}" presName="circ1" presStyleLbl="vennNode1" presStyleIdx="0" presStyleCnt="3"/>
      <dgm:spPr/>
    </dgm:pt>
    <dgm:pt modelId="{7B7E9446-8C32-43E8-B5DF-0D4100BBEACC}" type="pres">
      <dgm:prSet presAssocID="{F2D6F647-6D27-4B40-BE9E-965CA6F62E02}" presName="circ1Tx" presStyleLbl="revTx" presStyleIdx="0" presStyleCnt="0">
        <dgm:presLayoutVars>
          <dgm:chMax val="0"/>
          <dgm:chPref val="0"/>
          <dgm:bulletEnabled val="1"/>
        </dgm:presLayoutVars>
      </dgm:prSet>
      <dgm:spPr/>
    </dgm:pt>
    <dgm:pt modelId="{4B7CDF5F-F4E7-4744-819C-C466EAB54D08}" type="pres">
      <dgm:prSet presAssocID="{39ED61E4-201C-4298-AE87-4280B2CDD2DC}" presName="circ2" presStyleLbl="vennNode1" presStyleIdx="1" presStyleCnt="3"/>
      <dgm:spPr/>
    </dgm:pt>
    <dgm:pt modelId="{82F7964E-2999-4962-8DC4-2B66176D45C2}" type="pres">
      <dgm:prSet presAssocID="{39ED61E4-201C-4298-AE87-4280B2CDD2DC}" presName="circ2Tx" presStyleLbl="revTx" presStyleIdx="0" presStyleCnt="0">
        <dgm:presLayoutVars>
          <dgm:chMax val="0"/>
          <dgm:chPref val="0"/>
          <dgm:bulletEnabled val="1"/>
        </dgm:presLayoutVars>
      </dgm:prSet>
      <dgm:spPr/>
    </dgm:pt>
    <dgm:pt modelId="{025D1AD0-18FE-4ECE-945C-A55BF57CC221}" type="pres">
      <dgm:prSet presAssocID="{A221C5B9-CF5B-4FC7-83EF-D6FF0126E1DB}" presName="circ3" presStyleLbl="vennNode1" presStyleIdx="2" presStyleCnt="3"/>
      <dgm:spPr/>
    </dgm:pt>
    <dgm:pt modelId="{61B57D22-D94C-41F7-8819-145EA00C6D57}" type="pres">
      <dgm:prSet presAssocID="{A221C5B9-CF5B-4FC7-83EF-D6FF0126E1DB}" presName="circ3Tx" presStyleLbl="revTx" presStyleIdx="0" presStyleCnt="0">
        <dgm:presLayoutVars>
          <dgm:chMax val="0"/>
          <dgm:chPref val="0"/>
          <dgm:bulletEnabled val="1"/>
        </dgm:presLayoutVars>
      </dgm:prSet>
      <dgm:spPr/>
    </dgm:pt>
  </dgm:ptLst>
  <dgm:cxnLst>
    <dgm:cxn modelId="{7468230D-ED1F-484B-AE42-7609C8E51C85}" type="presOf" srcId="{A221C5B9-CF5B-4FC7-83EF-D6FF0126E1DB}" destId="{61B57D22-D94C-41F7-8819-145EA00C6D57}" srcOrd="1" destOrd="0" presId="urn:microsoft.com/office/officeart/2005/8/layout/venn1"/>
    <dgm:cxn modelId="{39CDD935-6B5B-4E58-9E04-3CC155CB0B9F}" type="presOf" srcId="{A221C5B9-CF5B-4FC7-83EF-D6FF0126E1DB}" destId="{025D1AD0-18FE-4ECE-945C-A55BF57CC221}" srcOrd="0" destOrd="0" presId="urn:microsoft.com/office/officeart/2005/8/layout/venn1"/>
    <dgm:cxn modelId="{66E42839-768A-408D-9E82-F7DF24F36F11}" srcId="{E0847727-50E2-48C9-A23B-F8777CE3F9EE}" destId="{A221C5B9-CF5B-4FC7-83EF-D6FF0126E1DB}" srcOrd="2" destOrd="0" parTransId="{E60664EA-7BD6-47AF-9B94-E76F66415857}" sibTransId="{CAB570EE-5B07-4EE0-98B4-52634FA016B4}"/>
    <dgm:cxn modelId="{3F37D03C-09F4-45FB-BBDB-F888B0C4AC71}" srcId="{E0847727-50E2-48C9-A23B-F8777CE3F9EE}" destId="{39ED61E4-201C-4298-AE87-4280B2CDD2DC}" srcOrd="1" destOrd="0" parTransId="{670ACAEA-07C9-472E-BDDB-11BD9F697BB5}" sibTransId="{79B22BA2-1D54-4B9F-A17C-7F6FCF8D0DD6}"/>
    <dgm:cxn modelId="{4254B272-8458-4B38-B981-2DB4DDBD4649}" type="presOf" srcId="{F2D6F647-6D27-4B40-BE9E-965CA6F62E02}" destId="{8B2C9B1C-F249-4330-9094-777F0C410143}" srcOrd="0" destOrd="0" presId="urn:microsoft.com/office/officeart/2005/8/layout/venn1"/>
    <dgm:cxn modelId="{A3165482-15AC-4893-97AE-6C998498F306}" type="presOf" srcId="{39ED61E4-201C-4298-AE87-4280B2CDD2DC}" destId="{82F7964E-2999-4962-8DC4-2B66176D45C2}" srcOrd="1" destOrd="0" presId="urn:microsoft.com/office/officeart/2005/8/layout/venn1"/>
    <dgm:cxn modelId="{99F892A6-DECA-43CB-84BE-A8C156DA1BB5}" type="presOf" srcId="{39ED61E4-201C-4298-AE87-4280B2CDD2DC}" destId="{4B7CDF5F-F4E7-4744-819C-C466EAB54D08}" srcOrd="0" destOrd="0" presId="urn:microsoft.com/office/officeart/2005/8/layout/venn1"/>
    <dgm:cxn modelId="{251289B5-6228-4C4E-9C96-E2BE4E124D4E}" srcId="{E0847727-50E2-48C9-A23B-F8777CE3F9EE}" destId="{F2D6F647-6D27-4B40-BE9E-965CA6F62E02}" srcOrd="0" destOrd="0" parTransId="{610E7A69-B47E-4A4C-950E-E1C95C46EEF4}" sibTransId="{5FBC61BA-E41C-4650-8B97-F0A1897EBF56}"/>
    <dgm:cxn modelId="{DCE337D6-90F9-4DE7-92EC-D20A70A5E078}" type="presOf" srcId="{E0847727-50E2-48C9-A23B-F8777CE3F9EE}" destId="{5A7E8111-0EE6-4987-933D-778ADDD59C1B}" srcOrd="0" destOrd="0" presId="urn:microsoft.com/office/officeart/2005/8/layout/venn1"/>
    <dgm:cxn modelId="{2BB25DF1-4AA0-497D-902E-D8902D557CBE}" type="presOf" srcId="{F2D6F647-6D27-4B40-BE9E-965CA6F62E02}" destId="{7B7E9446-8C32-43E8-B5DF-0D4100BBEACC}" srcOrd="1" destOrd="0" presId="urn:microsoft.com/office/officeart/2005/8/layout/venn1"/>
    <dgm:cxn modelId="{52D51127-FFA6-4F45-8D0E-6000D8C32914}" type="presParOf" srcId="{5A7E8111-0EE6-4987-933D-778ADDD59C1B}" destId="{8B2C9B1C-F249-4330-9094-777F0C410143}" srcOrd="0" destOrd="0" presId="urn:microsoft.com/office/officeart/2005/8/layout/venn1"/>
    <dgm:cxn modelId="{5990ACD3-125C-4677-8CF3-5D8EB198FF85}" type="presParOf" srcId="{5A7E8111-0EE6-4987-933D-778ADDD59C1B}" destId="{7B7E9446-8C32-43E8-B5DF-0D4100BBEACC}" srcOrd="1" destOrd="0" presId="urn:microsoft.com/office/officeart/2005/8/layout/venn1"/>
    <dgm:cxn modelId="{9DE199DD-6A02-49C5-9A99-DE0453B26066}" type="presParOf" srcId="{5A7E8111-0EE6-4987-933D-778ADDD59C1B}" destId="{4B7CDF5F-F4E7-4744-819C-C466EAB54D08}" srcOrd="2" destOrd="0" presId="urn:microsoft.com/office/officeart/2005/8/layout/venn1"/>
    <dgm:cxn modelId="{2CF8DED0-9CE6-422E-807D-1554C095F8F7}" type="presParOf" srcId="{5A7E8111-0EE6-4987-933D-778ADDD59C1B}" destId="{82F7964E-2999-4962-8DC4-2B66176D45C2}" srcOrd="3" destOrd="0" presId="urn:microsoft.com/office/officeart/2005/8/layout/venn1"/>
    <dgm:cxn modelId="{2B1C24B6-9A4D-41C0-A8DE-ED8CE0073BE7}" type="presParOf" srcId="{5A7E8111-0EE6-4987-933D-778ADDD59C1B}" destId="{025D1AD0-18FE-4ECE-945C-A55BF57CC221}" srcOrd="4" destOrd="0" presId="urn:microsoft.com/office/officeart/2005/8/layout/venn1"/>
    <dgm:cxn modelId="{B0DE68B4-4701-4A7B-A809-94E62B00A179}" type="presParOf" srcId="{5A7E8111-0EE6-4987-933D-778ADDD59C1B}" destId="{61B57D22-D94C-41F7-8819-145EA00C6D5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BCF77-5AE4-4CBB-BC84-66116FF664FA}"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GB"/>
        </a:p>
      </dgm:t>
    </dgm:pt>
    <dgm:pt modelId="{A001523A-A43B-477B-9440-C7BDB6DD9C7E}">
      <dgm:prSet phldrT="[Text]" custT="1"/>
      <dgm:spPr>
        <a:solidFill>
          <a:srgbClr val="DEC8EE"/>
        </a:solidFill>
      </dgm:spPr>
      <dgm:t>
        <a:bodyPr anchor="t"/>
        <a:lstStyle/>
        <a:p>
          <a:r>
            <a:rPr lang="en-GB" sz="1600" b="1">
              <a:solidFill>
                <a:schemeClr val="tx1"/>
              </a:solidFill>
              <a:latin typeface="Arial" panose="020B0604020202020204" pitchFamily="34" charset="0"/>
              <a:cs typeface="Arial" panose="020B0604020202020204" pitchFamily="34" charset="0"/>
            </a:rPr>
            <a:t>Engagement</a:t>
          </a:r>
          <a:endParaRPr lang="en-GB" sz="1200" b="1">
            <a:solidFill>
              <a:schemeClr val="tx1"/>
            </a:solidFill>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An opportunity for a potential participant to learn about Supported Employment and decide whether it is right for them</a:t>
          </a:r>
          <a:endParaRPr lang="en-GB" sz="1200" b="1">
            <a:latin typeface="Arial" panose="020B0604020202020204" pitchFamily="34" charset="0"/>
            <a:cs typeface="Arial" panose="020B0604020202020204" pitchFamily="34" charset="0"/>
          </a:endParaRPr>
        </a:p>
      </dgm:t>
    </dgm:pt>
    <dgm:pt modelId="{F650E2FE-F5D2-47F2-AADE-A6CD7DED13ED}" type="parTrans" cxnId="{BA446F50-52D8-4843-B901-B2DDDF073561}">
      <dgm:prSet/>
      <dgm:spPr/>
      <dgm:t>
        <a:bodyPr/>
        <a:lstStyle/>
        <a:p>
          <a:endParaRPr lang="en-GB" sz="1200">
            <a:latin typeface="Arial" panose="020B0604020202020204" pitchFamily="34" charset="0"/>
            <a:cs typeface="Arial" panose="020B0604020202020204" pitchFamily="34" charset="0"/>
          </a:endParaRPr>
        </a:p>
      </dgm:t>
    </dgm:pt>
    <dgm:pt modelId="{A2A964BE-0E06-4291-A9D1-2CEEE62981EC}" type="sibTrans" cxnId="{BA446F50-52D8-4843-B901-B2DDDF073561}">
      <dgm:prSet custT="1"/>
      <dgm:spPr>
        <a:solidFill>
          <a:srgbClr val="A568D2">
            <a:alpha val="90000"/>
          </a:srgbClr>
        </a:solidFill>
      </dgm:spPr>
      <dgm:t>
        <a:bodyPr/>
        <a:lstStyle/>
        <a:p>
          <a:endParaRPr lang="en-GB" sz="1200">
            <a:latin typeface="Arial" panose="020B0604020202020204" pitchFamily="34" charset="0"/>
            <a:cs typeface="Arial" panose="020B0604020202020204" pitchFamily="34" charset="0"/>
          </a:endParaRPr>
        </a:p>
      </dgm:t>
    </dgm:pt>
    <dgm:pt modelId="{1042A086-9CAE-4DB6-890A-7CE6D482040A}">
      <dgm:prSet phldrT="[Text]" custT="1"/>
      <dgm:spPr>
        <a:solidFill>
          <a:srgbClr val="DEC8EE"/>
        </a:solidFill>
      </dgm:spPr>
      <dgm:t>
        <a:bodyPr anchor="t"/>
        <a:lstStyle/>
        <a:p>
          <a:r>
            <a:rPr lang="en-GB" sz="1600" b="1">
              <a:solidFill>
                <a:schemeClr val="tx1"/>
              </a:solidFill>
              <a:latin typeface="Arial" panose="020B0604020202020204" pitchFamily="34" charset="0"/>
              <a:cs typeface="Arial" panose="020B0604020202020204" pitchFamily="34" charset="0"/>
            </a:rPr>
            <a:t>Vocational profiling</a:t>
          </a:r>
        </a:p>
        <a:p>
          <a:r>
            <a:rPr lang="en-GB" sz="1200">
              <a:latin typeface="Arial" panose="020B0604020202020204" pitchFamily="34" charset="0"/>
              <a:cs typeface="Arial" panose="020B0604020202020204" pitchFamily="34" charset="0"/>
            </a:rPr>
            <a:t>A planning process enabling a participant to identify what they want to achieve and work out a plan for getting there</a:t>
          </a:r>
          <a:endParaRPr lang="en-GB" sz="1200" b="1">
            <a:latin typeface="Arial" panose="020B0604020202020204" pitchFamily="34" charset="0"/>
            <a:cs typeface="Arial" panose="020B0604020202020204" pitchFamily="34" charset="0"/>
          </a:endParaRPr>
        </a:p>
      </dgm:t>
    </dgm:pt>
    <dgm:pt modelId="{EF7C3232-30FF-44BA-868D-3B40FEEDDAD1}" type="parTrans" cxnId="{1980F4A9-9828-44C3-88C3-04A5BBE81CC9}">
      <dgm:prSet/>
      <dgm:spPr/>
      <dgm:t>
        <a:bodyPr/>
        <a:lstStyle/>
        <a:p>
          <a:endParaRPr lang="en-GB" sz="1200">
            <a:latin typeface="Arial" panose="020B0604020202020204" pitchFamily="34" charset="0"/>
            <a:cs typeface="Arial" panose="020B0604020202020204" pitchFamily="34" charset="0"/>
          </a:endParaRPr>
        </a:p>
      </dgm:t>
    </dgm:pt>
    <dgm:pt modelId="{763C63C6-3BEC-4C6A-90B9-A55A2822F16F}" type="sibTrans" cxnId="{1980F4A9-9828-44C3-88C3-04A5BBE81CC9}">
      <dgm:prSet custT="1"/>
      <dgm:spPr>
        <a:solidFill>
          <a:srgbClr val="A568D2">
            <a:alpha val="90000"/>
          </a:srgbClr>
        </a:solidFill>
      </dgm:spPr>
      <dgm:t>
        <a:bodyPr/>
        <a:lstStyle/>
        <a:p>
          <a:endParaRPr lang="en-GB" sz="1200">
            <a:latin typeface="Arial" panose="020B0604020202020204" pitchFamily="34" charset="0"/>
            <a:cs typeface="Arial" panose="020B0604020202020204" pitchFamily="34" charset="0"/>
          </a:endParaRPr>
        </a:p>
      </dgm:t>
    </dgm:pt>
    <dgm:pt modelId="{95C61252-84F9-4944-941F-480F90472FA1}">
      <dgm:prSet custT="1"/>
      <dgm:spPr>
        <a:solidFill>
          <a:srgbClr val="DEC8EE"/>
        </a:solidFill>
      </dgm:spPr>
      <dgm:t>
        <a:bodyPr anchor="t"/>
        <a:lstStyle/>
        <a:p>
          <a:r>
            <a:rPr lang="en-GB" sz="1600" b="1">
              <a:solidFill>
                <a:schemeClr val="tx1"/>
              </a:solidFill>
              <a:latin typeface="Arial" panose="020B0604020202020204" pitchFamily="34" charset="0"/>
              <a:cs typeface="Arial" panose="020B0604020202020204" pitchFamily="34" charset="0"/>
            </a:rPr>
            <a:t>On and off the job support</a:t>
          </a:r>
        </a:p>
        <a:p>
          <a:r>
            <a:rPr lang="en-GB" sz="1200" b="0">
              <a:latin typeface="Arial" panose="020B0604020202020204" pitchFamily="34" charset="0"/>
              <a:cs typeface="Arial" panose="020B0604020202020204" pitchFamily="34" charset="0"/>
            </a:rPr>
            <a:t>The participant is supported to learn the job and sustain employment. This could include job coaching, training/support from a mentor and workplace reviews</a:t>
          </a:r>
        </a:p>
      </dgm:t>
    </dgm:pt>
    <dgm:pt modelId="{CB657A7C-AFC2-4A0F-A226-8E479493AD00}" type="parTrans" cxnId="{5735187F-10E3-4AB7-8A53-8183838DB3D1}">
      <dgm:prSet/>
      <dgm:spPr/>
      <dgm:t>
        <a:bodyPr/>
        <a:lstStyle/>
        <a:p>
          <a:endParaRPr lang="en-GB" sz="1200">
            <a:latin typeface="Arial" panose="020B0604020202020204" pitchFamily="34" charset="0"/>
            <a:cs typeface="Arial" panose="020B0604020202020204" pitchFamily="34" charset="0"/>
          </a:endParaRPr>
        </a:p>
      </dgm:t>
    </dgm:pt>
    <dgm:pt modelId="{CBB5FCCF-3686-47B9-AE05-11549BD2478B}" type="sibTrans" cxnId="{5735187F-10E3-4AB7-8A53-8183838DB3D1}">
      <dgm:prSet/>
      <dgm:spPr/>
      <dgm:t>
        <a:bodyPr/>
        <a:lstStyle/>
        <a:p>
          <a:endParaRPr lang="en-GB" sz="1200">
            <a:latin typeface="Arial" panose="020B0604020202020204" pitchFamily="34" charset="0"/>
            <a:cs typeface="Arial" panose="020B0604020202020204" pitchFamily="34" charset="0"/>
          </a:endParaRPr>
        </a:p>
      </dgm:t>
    </dgm:pt>
    <dgm:pt modelId="{34EBB9F2-E9BD-46A3-B3B1-C0227D86F12A}">
      <dgm:prSet custT="1"/>
      <dgm:spPr>
        <a:solidFill>
          <a:srgbClr val="DEC8EE"/>
        </a:solidFill>
      </dgm:spPr>
      <dgm:t>
        <a:bodyPr anchor="t"/>
        <a:lstStyle/>
        <a:p>
          <a:r>
            <a:rPr lang="en-GB" sz="1600" b="1">
              <a:solidFill>
                <a:schemeClr val="tx1"/>
              </a:solidFill>
              <a:latin typeface="Arial" panose="020B0604020202020204" pitchFamily="34" charset="0"/>
              <a:cs typeface="Arial" panose="020B0604020202020204" pitchFamily="34" charset="0"/>
            </a:rPr>
            <a:t>Job Matching</a:t>
          </a:r>
        </a:p>
        <a:p>
          <a:r>
            <a:rPr lang="en-GB" sz="1200"/>
            <a:t>The participant is supported to find vacancies that meet the jobseeker’s employment goals</a:t>
          </a:r>
          <a:endParaRPr lang="en-GB" sz="1200">
            <a:latin typeface="Arial" panose="020B0604020202020204" pitchFamily="34" charset="0"/>
            <a:cs typeface="Arial" panose="020B0604020202020204" pitchFamily="34" charset="0"/>
          </a:endParaRPr>
        </a:p>
      </dgm:t>
    </dgm:pt>
    <dgm:pt modelId="{3E2E7A56-CCEE-4770-8B6E-BD6CB28FB2DA}" type="sibTrans" cxnId="{F7CBFBFC-5E50-4340-A070-3D558F686138}">
      <dgm:prSet custT="1"/>
      <dgm:spPr>
        <a:solidFill>
          <a:srgbClr val="A568D2">
            <a:alpha val="90000"/>
          </a:srgbClr>
        </a:solidFill>
      </dgm:spPr>
      <dgm:t>
        <a:bodyPr/>
        <a:lstStyle/>
        <a:p>
          <a:endParaRPr lang="en-GB" sz="1200">
            <a:latin typeface="Arial" panose="020B0604020202020204" pitchFamily="34" charset="0"/>
            <a:cs typeface="Arial" panose="020B0604020202020204" pitchFamily="34" charset="0"/>
          </a:endParaRPr>
        </a:p>
      </dgm:t>
    </dgm:pt>
    <dgm:pt modelId="{73F5B4C3-D9C7-4AB3-A50E-931DE242F8DB}" type="parTrans" cxnId="{F7CBFBFC-5E50-4340-A070-3D558F686138}">
      <dgm:prSet/>
      <dgm:spPr/>
      <dgm:t>
        <a:bodyPr/>
        <a:lstStyle/>
        <a:p>
          <a:endParaRPr lang="en-GB" sz="1200">
            <a:latin typeface="Arial" panose="020B0604020202020204" pitchFamily="34" charset="0"/>
            <a:cs typeface="Arial" panose="020B0604020202020204" pitchFamily="34" charset="0"/>
          </a:endParaRPr>
        </a:p>
      </dgm:t>
    </dgm:pt>
    <dgm:pt modelId="{7E6A2728-014F-4C7C-A653-8C4A106977A7}">
      <dgm:prSet phldrT="[Text]" custT="1"/>
      <dgm:spPr>
        <a:solidFill>
          <a:srgbClr val="DEC8EE"/>
        </a:solidFill>
      </dgm:spPr>
      <dgm:t>
        <a:bodyPr anchor="t"/>
        <a:lstStyle/>
        <a:p>
          <a:r>
            <a:rPr lang="en-GB" sz="1600" b="1">
              <a:solidFill>
                <a:schemeClr val="tx1"/>
              </a:solidFill>
              <a:latin typeface="Arial" panose="020B0604020202020204" pitchFamily="34" charset="0"/>
              <a:cs typeface="Arial" panose="020B0604020202020204" pitchFamily="34" charset="0"/>
            </a:rPr>
            <a:t>Employer Engagement</a:t>
          </a:r>
        </a:p>
        <a:p>
          <a:r>
            <a:rPr lang="en-GB" sz="1200">
              <a:latin typeface="Arial" panose="020B0604020202020204" pitchFamily="34" charset="0"/>
              <a:cs typeface="Arial" panose="020B0604020202020204" pitchFamily="34" charset="0"/>
            </a:rPr>
            <a:t>The participant learns about the job and works out a plan with the employer on how they will be supported through the recruitment process and in the workplace</a:t>
          </a:r>
        </a:p>
      </dgm:t>
    </dgm:pt>
    <dgm:pt modelId="{78C0D8AC-B02B-425F-AF10-0A1BB21C076E}" type="sibTrans" cxnId="{5337D5F4-450F-4EEA-B450-9AC548F5B8E5}">
      <dgm:prSet custT="1"/>
      <dgm:spPr>
        <a:solidFill>
          <a:srgbClr val="A568D2">
            <a:alpha val="90000"/>
          </a:srgbClr>
        </a:solidFill>
      </dgm:spPr>
      <dgm:t>
        <a:bodyPr/>
        <a:lstStyle/>
        <a:p>
          <a:endParaRPr lang="en-GB" sz="1200">
            <a:latin typeface="Arial" panose="020B0604020202020204" pitchFamily="34" charset="0"/>
            <a:cs typeface="Arial" panose="020B0604020202020204" pitchFamily="34" charset="0"/>
          </a:endParaRPr>
        </a:p>
      </dgm:t>
    </dgm:pt>
    <dgm:pt modelId="{FC3D8659-80FC-4D6E-8346-A34FED96E685}" type="parTrans" cxnId="{5337D5F4-450F-4EEA-B450-9AC548F5B8E5}">
      <dgm:prSet/>
      <dgm:spPr/>
      <dgm:t>
        <a:bodyPr/>
        <a:lstStyle/>
        <a:p>
          <a:endParaRPr lang="en-GB" sz="1200">
            <a:latin typeface="Arial" panose="020B0604020202020204" pitchFamily="34" charset="0"/>
            <a:cs typeface="Arial" panose="020B0604020202020204" pitchFamily="34" charset="0"/>
          </a:endParaRPr>
        </a:p>
      </dgm:t>
    </dgm:pt>
    <dgm:pt modelId="{30B124DA-A496-42CB-8E6E-50C42B2C22D2}" type="pres">
      <dgm:prSet presAssocID="{F31BCF77-5AE4-4CBB-BC84-66116FF664FA}" presName="outerComposite" presStyleCnt="0">
        <dgm:presLayoutVars>
          <dgm:chMax val="5"/>
          <dgm:dir/>
          <dgm:resizeHandles val="exact"/>
        </dgm:presLayoutVars>
      </dgm:prSet>
      <dgm:spPr/>
    </dgm:pt>
    <dgm:pt modelId="{3C8F9BC2-701E-4782-BD41-DB8E04FB6AD8}" type="pres">
      <dgm:prSet presAssocID="{F31BCF77-5AE4-4CBB-BC84-66116FF664FA}" presName="dummyMaxCanvas" presStyleCnt="0">
        <dgm:presLayoutVars/>
      </dgm:prSet>
      <dgm:spPr/>
    </dgm:pt>
    <dgm:pt modelId="{4137DBF9-A2CC-4006-BBDA-87139DDC001D}" type="pres">
      <dgm:prSet presAssocID="{F31BCF77-5AE4-4CBB-BC84-66116FF664FA}" presName="FiveNodes_1" presStyleLbl="node1" presStyleIdx="0" presStyleCnt="5">
        <dgm:presLayoutVars>
          <dgm:bulletEnabled val="1"/>
        </dgm:presLayoutVars>
      </dgm:prSet>
      <dgm:spPr/>
    </dgm:pt>
    <dgm:pt modelId="{AACBFCCE-2075-4185-A445-4F78DC67DBAB}" type="pres">
      <dgm:prSet presAssocID="{F31BCF77-5AE4-4CBB-BC84-66116FF664FA}" presName="FiveNodes_2" presStyleLbl="node1" presStyleIdx="1" presStyleCnt="5">
        <dgm:presLayoutVars>
          <dgm:bulletEnabled val="1"/>
        </dgm:presLayoutVars>
      </dgm:prSet>
      <dgm:spPr/>
    </dgm:pt>
    <dgm:pt modelId="{8333E7FC-9028-4EA6-BB49-1929AB72DA7B}" type="pres">
      <dgm:prSet presAssocID="{F31BCF77-5AE4-4CBB-BC84-66116FF664FA}" presName="FiveNodes_3" presStyleLbl="node1" presStyleIdx="2" presStyleCnt="5">
        <dgm:presLayoutVars>
          <dgm:bulletEnabled val="1"/>
        </dgm:presLayoutVars>
      </dgm:prSet>
      <dgm:spPr/>
    </dgm:pt>
    <dgm:pt modelId="{C7C003F8-3AE0-46F6-B76F-134D1A018204}" type="pres">
      <dgm:prSet presAssocID="{F31BCF77-5AE4-4CBB-BC84-66116FF664FA}" presName="FiveNodes_4" presStyleLbl="node1" presStyleIdx="3" presStyleCnt="5">
        <dgm:presLayoutVars>
          <dgm:bulletEnabled val="1"/>
        </dgm:presLayoutVars>
      </dgm:prSet>
      <dgm:spPr/>
    </dgm:pt>
    <dgm:pt modelId="{3738BB28-8F95-4B56-8915-BA62DD6AD408}" type="pres">
      <dgm:prSet presAssocID="{F31BCF77-5AE4-4CBB-BC84-66116FF664FA}" presName="FiveNodes_5" presStyleLbl="node1" presStyleIdx="4" presStyleCnt="5">
        <dgm:presLayoutVars>
          <dgm:bulletEnabled val="1"/>
        </dgm:presLayoutVars>
      </dgm:prSet>
      <dgm:spPr/>
    </dgm:pt>
    <dgm:pt modelId="{9ACF6FC1-25D1-42D0-B373-A76E07CE7416}" type="pres">
      <dgm:prSet presAssocID="{F31BCF77-5AE4-4CBB-BC84-66116FF664FA}" presName="FiveConn_1-2" presStyleLbl="fgAccFollowNode1" presStyleIdx="0" presStyleCnt="4">
        <dgm:presLayoutVars>
          <dgm:bulletEnabled val="1"/>
        </dgm:presLayoutVars>
      </dgm:prSet>
      <dgm:spPr/>
    </dgm:pt>
    <dgm:pt modelId="{4600049F-F1DA-40DA-92A5-5870D291EF4F}" type="pres">
      <dgm:prSet presAssocID="{F31BCF77-5AE4-4CBB-BC84-66116FF664FA}" presName="FiveConn_2-3" presStyleLbl="fgAccFollowNode1" presStyleIdx="1" presStyleCnt="4">
        <dgm:presLayoutVars>
          <dgm:bulletEnabled val="1"/>
        </dgm:presLayoutVars>
      </dgm:prSet>
      <dgm:spPr/>
    </dgm:pt>
    <dgm:pt modelId="{9BF8D954-CFE6-40E4-842F-4D1D094F6C03}" type="pres">
      <dgm:prSet presAssocID="{F31BCF77-5AE4-4CBB-BC84-66116FF664FA}" presName="FiveConn_3-4" presStyleLbl="fgAccFollowNode1" presStyleIdx="2" presStyleCnt="4">
        <dgm:presLayoutVars>
          <dgm:bulletEnabled val="1"/>
        </dgm:presLayoutVars>
      </dgm:prSet>
      <dgm:spPr/>
    </dgm:pt>
    <dgm:pt modelId="{7848CAF1-47DB-4322-BA9E-77FBE28D14AB}" type="pres">
      <dgm:prSet presAssocID="{F31BCF77-5AE4-4CBB-BC84-66116FF664FA}" presName="FiveConn_4-5" presStyleLbl="fgAccFollowNode1" presStyleIdx="3" presStyleCnt="4">
        <dgm:presLayoutVars>
          <dgm:bulletEnabled val="1"/>
        </dgm:presLayoutVars>
      </dgm:prSet>
      <dgm:spPr/>
    </dgm:pt>
    <dgm:pt modelId="{858F8203-CC0C-4F0D-B76E-AE4B3D99B910}" type="pres">
      <dgm:prSet presAssocID="{F31BCF77-5AE4-4CBB-BC84-66116FF664FA}" presName="FiveNodes_1_text" presStyleLbl="node1" presStyleIdx="4" presStyleCnt="5">
        <dgm:presLayoutVars>
          <dgm:bulletEnabled val="1"/>
        </dgm:presLayoutVars>
      </dgm:prSet>
      <dgm:spPr/>
    </dgm:pt>
    <dgm:pt modelId="{6947820D-6DFA-450A-8048-855C624A6FCF}" type="pres">
      <dgm:prSet presAssocID="{F31BCF77-5AE4-4CBB-BC84-66116FF664FA}" presName="FiveNodes_2_text" presStyleLbl="node1" presStyleIdx="4" presStyleCnt="5">
        <dgm:presLayoutVars>
          <dgm:bulletEnabled val="1"/>
        </dgm:presLayoutVars>
      </dgm:prSet>
      <dgm:spPr/>
    </dgm:pt>
    <dgm:pt modelId="{09B8B303-D54F-479F-99D2-D33DD5560249}" type="pres">
      <dgm:prSet presAssocID="{F31BCF77-5AE4-4CBB-BC84-66116FF664FA}" presName="FiveNodes_3_text" presStyleLbl="node1" presStyleIdx="4" presStyleCnt="5">
        <dgm:presLayoutVars>
          <dgm:bulletEnabled val="1"/>
        </dgm:presLayoutVars>
      </dgm:prSet>
      <dgm:spPr/>
    </dgm:pt>
    <dgm:pt modelId="{71FD6CB8-F83E-4171-98D3-67D4A6A0D85F}" type="pres">
      <dgm:prSet presAssocID="{F31BCF77-5AE4-4CBB-BC84-66116FF664FA}" presName="FiveNodes_4_text" presStyleLbl="node1" presStyleIdx="4" presStyleCnt="5">
        <dgm:presLayoutVars>
          <dgm:bulletEnabled val="1"/>
        </dgm:presLayoutVars>
      </dgm:prSet>
      <dgm:spPr/>
    </dgm:pt>
    <dgm:pt modelId="{DC5E5B86-0DC1-4EB5-9881-BC5D8DFE8719}" type="pres">
      <dgm:prSet presAssocID="{F31BCF77-5AE4-4CBB-BC84-66116FF664FA}" presName="FiveNodes_5_text" presStyleLbl="node1" presStyleIdx="4" presStyleCnt="5">
        <dgm:presLayoutVars>
          <dgm:bulletEnabled val="1"/>
        </dgm:presLayoutVars>
      </dgm:prSet>
      <dgm:spPr/>
    </dgm:pt>
  </dgm:ptLst>
  <dgm:cxnLst>
    <dgm:cxn modelId="{0664040F-B67C-4AFF-A0F6-C7FE9887473A}" type="presOf" srcId="{34EBB9F2-E9BD-46A3-B3B1-C0227D86F12A}" destId="{71FD6CB8-F83E-4171-98D3-67D4A6A0D85F}" srcOrd="1" destOrd="0" presId="urn:microsoft.com/office/officeart/2005/8/layout/vProcess5"/>
    <dgm:cxn modelId="{703C1417-6371-4629-B08E-A4DCD9C05D42}" type="presOf" srcId="{F31BCF77-5AE4-4CBB-BC84-66116FF664FA}" destId="{30B124DA-A496-42CB-8E6E-50C42B2C22D2}" srcOrd="0" destOrd="0" presId="urn:microsoft.com/office/officeart/2005/8/layout/vProcess5"/>
    <dgm:cxn modelId="{02A28824-0B63-4FD8-87CA-E86A937398FA}" type="presOf" srcId="{78C0D8AC-B02B-425F-AF10-0A1BB21C076E}" destId="{9BF8D954-CFE6-40E4-842F-4D1D094F6C03}" srcOrd="0" destOrd="0" presId="urn:microsoft.com/office/officeart/2005/8/layout/vProcess5"/>
    <dgm:cxn modelId="{C713F342-200F-4A21-B5F2-33B9D7173803}" type="presOf" srcId="{A001523A-A43B-477B-9440-C7BDB6DD9C7E}" destId="{4137DBF9-A2CC-4006-BBDA-87139DDC001D}" srcOrd="0" destOrd="0" presId="urn:microsoft.com/office/officeart/2005/8/layout/vProcess5"/>
    <dgm:cxn modelId="{2E9BD644-C67E-4B15-A9C9-B91EE9610D7B}" type="presOf" srcId="{3E2E7A56-CCEE-4770-8B6E-BD6CB28FB2DA}" destId="{7848CAF1-47DB-4322-BA9E-77FBE28D14AB}" srcOrd="0" destOrd="0" presId="urn:microsoft.com/office/officeart/2005/8/layout/vProcess5"/>
    <dgm:cxn modelId="{D469A146-6B92-4A67-985F-18D46D91F802}" type="presOf" srcId="{1042A086-9CAE-4DB6-890A-7CE6D482040A}" destId="{6947820D-6DFA-450A-8048-855C624A6FCF}" srcOrd="1" destOrd="0" presId="urn:microsoft.com/office/officeart/2005/8/layout/vProcess5"/>
    <dgm:cxn modelId="{BA446F50-52D8-4843-B901-B2DDDF073561}" srcId="{F31BCF77-5AE4-4CBB-BC84-66116FF664FA}" destId="{A001523A-A43B-477B-9440-C7BDB6DD9C7E}" srcOrd="0" destOrd="0" parTransId="{F650E2FE-F5D2-47F2-AADE-A6CD7DED13ED}" sibTransId="{A2A964BE-0E06-4291-A9D1-2CEEE62981EC}"/>
    <dgm:cxn modelId="{CAE3BB53-1112-4E17-8DF7-D4993D9E6C9E}" type="presOf" srcId="{7E6A2728-014F-4C7C-A653-8C4A106977A7}" destId="{09B8B303-D54F-479F-99D2-D33DD5560249}" srcOrd="1" destOrd="0" presId="urn:microsoft.com/office/officeart/2005/8/layout/vProcess5"/>
    <dgm:cxn modelId="{98313459-B615-4C65-A588-F6FBE2A6A2AA}" type="presOf" srcId="{34EBB9F2-E9BD-46A3-B3B1-C0227D86F12A}" destId="{C7C003F8-3AE0-46F6-B76F-134D1A018204}" srcOrd="0" destOrd="0" presId="urn:microsoft.com/office/officeart/2005/8/layout/vProcess5"/>
    <dgm:cxn modelId="{5735187F-10E3-4AB7-8A53-8183838DB3D1}" srcId="{F31BCF77-5AE4-4CBB-BC84-66116FF664FA}" destId="{95C61252-84F9-4944-941F-480F90472FA1}" srcOrd="4" destOrd="0" parTransId="{CB657A7C-AFC2-4A0F-A226-8E479493AD00}" sibTransId="{CBB5FCCF-3686-47B9-AE05-11549BD2478B}"/>
    <dgm:cxn modelId="{1980F4A9-9828-44C3-88C3-04A5BBE81CC9}" srcId="{F31BCF77-5AE4-4CBB-BC84-66116FF664FA}" destId="{1042A086-9CAE-4DB6-890A-7CE6D482040A}" srcOrd="1" destOrd="0" parTransId="{EF7C3232-30FF-44BA-868D-3B40FEEDDAD1}" sibTransId="{763C63C6-3BEC-4C6A-90B9-A55A2822F16F}"/>
    <dgm:cxn modelId="{4E2217B2-D323-4303-B9C6-0DE63D035F17}" type="presOf" srcId="{7E6A2728-014F-4C7C-A653-8C4A106977A7}" destId="{8333E7FC-9028-4EA6-BB49-1929AB72DA7B}" srcOrd="0" destOrd="0" presId="urn:microsoft.com/office/officeart/2005/8/layout/vProcess5"/>
    <dgm:cxn modelId="{1390AACE-63CB-40E4-87A2-0F1ACF291291}" type="presOf" srcId="{A2A964BE-0E06-4291-A9D1-2CEEE62981EC}" destId="{9ACF6FC1-25D1-42D0-B373-A76E07CE7416}" srcOrd="0" destOrd="0" presId="urn:microsoft.com/office/officeart/2005/8/layout/vProcess5"/>
    <dgm:cxn modelId="{909718D5-FF6F-45FE-98F0-AE9E949A7DF2}" type="presOf" srcId="{763C63C6-3BEC-4C6A-90B9-A55A2822F16F}" destId="{4600049F-F1DA-40DA-92A5-5870D291EF4F}" srcOrd="0" destOrd="0" presId="urn:microsoft.com/office/officeart/2005/8/layout/vProcess5"/>
    <dgm:cxn modelId="{38CDCCE3-EBF2-4CA5-86E3-3C7ED4FC77EE}" type="presOf" srcId="{95C61252-84F9-4944-941F-480F90472FA1}" destId="{3738BB28-8F95-4B56-8915-BA62DD6AD408}" srcOrd="0" destOrd="0" presId="urn:microsoft.com/office/officeart/2005/8/layout/vProcess5"/>
    <dgm:cxn modelId="{10285BE9-BC9B-4D0E-86F7-7F8D55794053}" type="presOf" srcId="{95C61252-84F9-4944-941F-480F90472FA1}" destId="{DC5E5B86-0DC1-4EB5-9881-BC5D8DFE8719}" srcOrd="1" destOrd="0" presId="urn:microsoft.com/office/officeart/2005/8/layout/vProcess5"/>
    <dgm:cxn modelId="{5337D5F4-450F-4EEA-B450-9AC548F5B8E5}" srcId="{F31BCF77-5AE4-4CBB-BC84-66116FF664FA}" destId="{7E6A2728-014F-4C7C-A653-8C4A106977A7}" srcOrd="2" destOrd="0" parTransId="{FC3D8659-80FC-4D6E-8346-A34FED96E685}" sibTransId="{78C0D8AC-B02B-425F-AF10-0A1BB21C076E}"/>
    <dgm:cxn modelId="{DC3EF9FA-40AD-498A-843C-F4FD24397714}" type="presOf" srcId="{1042A086-9CAE-4DB6-890A-7CE6D482040A}" destId="{AACBFCCE-2075-4185-A445-4F78DC67DBAB}" srcOrd="0" destOrd="0" presId="urn:microsoft.com/office/officeart/2005/8/layout/vProcess5"/>
    <dgm:cxn modelId="{B68A03FC-C29E-4733-B1FF-B430D4A08346}" type="presOf" srcId="{A001523A-A43B-477B-9440-C7BDB6DD9C7E}" destId="{858F8203-CC0C-4F0D-B76E-AE4B3D99B910}" srcOrd="1" destOrd="0" presId="urn:microsoft.com/office/officeart/2005/8/layout/vProcess5"/>
    <dgm:cxn modelId="{F7CBFBFC-5E50-4340-A070-3D558F686138}" srcId="{F31BCF77-5AE4-4CBB-BC84-66116FF664FA}" destId="{34EBB9F2-E9BD-46A3-B3B1-C0227D86F12A}" srcOrd="3" destOrd="0" parTransId="{73F5B4C3-D9C7-4AB3-A50E-931DE242F8DB}" sibTransId="{3E2E7A56-CCEE-4770-8B6E-BD6CB28FB2DA}"/>
    <dgm:cxn modelId="{7B2DA2C6-E577-4F0F-BF26-E1B65E72FE2B}" type="presParOf" srcId="{30B124DA-A496-42CB-8E6E-50C42B2C22D2}" destId="{3C8F9BC2-701E-4782-BD41-DB8E04FB6AD8}" srcOrd="0" destOrd="0" presId="urn:microsoft.com/office/officeart/2005/8/layout/vProcess5"/>
    <dgm:cxn modelId="{C177B184-6F76-4BF8-9BD4-84C29AC064D7}" type="presParOf" srcId="{30B124DA-A496-42CB-8E6E-50C42B2C22D2}" destId="{4137DBF9-A2CC-4006-BBDA-87139DDC001D}" srcOrd="1" destOrd="0" presId="urn:microsoft.com/office/officeart/2005/8/layout/vProcess5"/>
    <dgm:cxn modelId="{DA9235FC-991D-40D3-9565-F23B9BD857C5}" type="presParOf" srcId="{30B124DA-A496-42CB-8E6E-50C42B2C22D2}" destId="{AACBFCCE-2075-4185-A445-4F78DC67DBAB}" srcOrd="2" destOrd="0" presId="urn:microsoft.com/office/officeart/2005/8/layout/vProcess5"/>
    <dgm:cxn modelId="{D5ED342B-230F-479D-9D54-98CF30960C20}" type="presParOf" srcId="{30B124DA-A496-42CB-8E6E-50C42B2C22D2}" destId="{8333E7FC-9028-4EA6-BB49-1929AB72DA7B}" srcOrd="3" destOrd="0" presId="urn:microsoft.com/office/officeart/2005/8/layout/vProcess5"/>
    <dgm:cxn modelId="{39C5BA05-2E62-41A7-8E1E-9E660BD49540}" type="presParOf" srcId="{30B124DA-A496-42CB-8E6E-50C42B2C22D2}" destId="{C7C003F8-3AE0-46F6-B76F-134D1A018204}" srcOrd="4" destOrd="0" presId="urn:microsoft.com/office/officeart/2005/8/layout/vProcess5"/>
    <dgm:cxn modelId="{77A30456-E6E5-47FF-864B-BCC70FCC56E2}" type="presParOf" srcId="{30B124DA-A496-42CB-8E6E-50C42B2C22D2}" destId="{3738BB28-8F95-4B56-8915-BA62DD6AD408}" srcOrd="5" destOrd="0" presId="urn:microsoft.com/office/officeart/2005/8/layout/vProcess5"/>
    <dgm:cxn modelId="{48B7AA21-C2BA-455D-A024-74F0C5F34EF5}" type="presParOf" srcId="{30B124DA-A496-42CB-8E6E-50C42B2C22D2}" destId="{9ACF6FC1-25D1-42D0-B373-A76E07CE7416}" srcOrd="6" destOrd="0" presId="urn:microsoft.com/office/officeart/2005/8/layout/vProcess5"/>
    <dgm:cxn modelId="{B9F06ED2-C2A6-4B01-A933-FCBE1435FCEA}" type="presParOf" srcId="{30B124DA-A496-42CB-8E6E-50C42B2C22D2}" destId="{4600049F-F1DA-40DA-92A5-5870D291EF4F}" srcOrd="7" destOrd="0" presId="urn:microsoft.com/office/officeart/2005/8/layout/vProcess5"/>
    <dgm:cxn modelId="{EF225DB0-382F-4399-B131-D0E1C36219A4}" type="presParOf" srcId="{30B124DA-A496-42CB-8E6E-50C42B2C22D2}" destId="{9BF8D954-CFE6-40E4-842F-4D1D094F6C03}" srcOrd="8" destOrd="0" presId="urn:microsoft.com/office/officeart/2005/8/layout/vProcess5"/>
    <dgm:cxn modelId="{F5BD0CB7-EA30-471F-82FE-725BC58404E4}" type="presParOf" srcId="{30B124DA-A496-42CB-8E6E-50C42B2C22D2}" destId="{7848CAF1-47DB-4322-BA9E-77FBE28D14AB}" srcOrd="9" destOrd="0" presId="urn:microsoft.com/office/officeart/2005/8/layout/vProcess5"/>
    <dgm:cxn modelId="{0F468736-7039-4040-AF44-4CE31EB8D276}" type="presParOf" srcId="{30B124DA-A496-42CB-8E6E-50C42B2C22D2}" destId="{858F8203-CC0C-4F0D-B76E-AE4B3D99B910}" srcOrd="10" destOrd="0" presId="urn:microsoft.com/office/officeart/2005/8/layout/vProcess5"/>
    <dgm:cxn modelId="{95EDEAE4-72C4-4851-8C7F-EF18406D8892}" type="presParOf" srcId="{30B124DA-A496-42CB-8E6E-50C42B2C22D2}" destId="{6947820D-6DFA-450A-8048-855C624A6FCF}" srcOrd="11" destOrd="0" presId="urn:microsoft.com/office/officeart/2005/8/layout/vProcess5"/>
    <dgm:cxn modelId="{52DBC233-C874-43E6-9027-55D263D26D5D}" type="presParOf" srcId="{30B124DA-A496-42CB-8E6E-50C42B2C22D2}" destId="{09B8B303-D54F-479F-99D2-D33DD5560249}" srcOrd="12" destOrd="0" presId="urn:microsoft.com/office/officeart/2005/8/layout/vProcess5"/>
    <dgm:cxn modelId="{40CF166F-8516-4D3E-B60E-1015BD853484}" type="presParOf" srcId="{30B124DA-A496-42CB-8E6E-50C42B2C22D2}" destId="{71FD6CB8-F83E-4171-98D3-67D4A6A0D85F}" srcOrd="13" destOrd="0" presId="urn:microsoft.com/office/officeart/2005/8/layout/vProcess5"/>
    <dgm:cxn modelId="{F123953A-67EA-49B8-9D0D-B8713413AF7D}" type="presParOf" srcId="{30B124DA-A496-42CB-8E6E-50C42B2C22D2}" destId="{DC5E5B86-0DC1-4EB5-9881-BC5D8DFE871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DCCBD9-96EB-4031-BDB0-D9BB5F51FA0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016D2029-FA40-4503-9DE3-560E5354EEB8}">
      <dgm:prSet phldrT="[Text]"/>
      <dgm:spPr/>
      <dgm:t>
        <a:bodyPr/>
        <a:lstStyle/>
        <a:p>
          <a:r>
            <a:rPr lang="en-GB" dirty="0"/>
            <a:t>Implementation</a:t>
          </a:r>
        </a:p>
      </dgm:t>
    </dgm:pt>
    <dgm:pt modelId="{F51E0DEE-E52E-4142-9377-ECA1C49104FB}" type="parTrans" cxnId="{DE9D0734-BD1C-4E07-B8B0-3A2375D5E541}">
      <dgm:prSet/>
      <dgm:spPr/>
      <dgm:t>
        <a:bodyPr/>
        <a:lstStyle/>
        <a:p>
          <a:endParaRPr lang="en-GB"/>
        </a:p>
      </dgm:t>
    </dgm:pt>
    <dgm:pt modelId="{F1BADC57-0BA2-45C3-B368-53654ABD2BFE}" type="sibTrans" cxnId="{DE9D0734-BD1C-4E07-B8B0-3A2375D5E541}">
      <dgm:prSet/>
      <dgm:spPr/>
      <dgm:t>
        <a:bodyPr/>
        <a:lstStyle/>
        <a:p>
          <a:endParaRPr lang="en-GB" dirty="0"/>
        </a:p>
      </dgm:t>
    </dgm:pt>
    <dgm:pt modelId="{1FEE2CA4-6C1E-43F9-88B1-75F967A38180}">
      <dgm:prSet phldrT="[Text]"/>
      <dgm:spPr/>
      <dgm:t>
        <a:bodyPr/>
        <a:lstStyle/>
        <a:p>
          <a:r>
            <a:rPr lang="en-GB" dirty="0"/>
            <a:t>Oct – Dec 25</a:t>
          </a:r>
        </a:p>
      </dgm:t>
    </dgm:pt>
    <dgm:pt modelId="{59CA290D-A55C-41CA-B26E-925B3271F844}" type="parTrans" cxnId="{2768EB96-0D0B-457D-A4BC-CB52B0A117F7}">
      <dgm:prSet/>
      <dgm:spPr/>
      <dgm:t>
        <a:bodyPr/>
        <a:lstStyle/>
        <a:p>
          <a:endParaRPr lang="en-GB"/>
        </a:p>
      </dgm:t>
    </dgm:pt>
    <dgm:pt modelId="{D137BD2A-D89A-4F05-8665-CD1D2954E3DC}" type="sibTrans" cxnId="{2768EB96-0D0B-457D-A4BC-CB52B0A117F7}">
      <dgm:prSet/>
      <dgm:spPr/>
      <dgm:t>
        <a:bodyPr/>
        <a:lstStyle/>
        <a:p>
          <a:endParaRPr lang="en-GB"/>
        </a:p>
      </dgm:t>
    </dgm:pt>
    <dgm:pt modelId="{9C3451DE-8B7E-492C-B85C-F06D6D6F73EC}">
      <dgm:prSet phldrT="[Text]"/>
      <dgm:spPr/>
      <dgm:t>
        <a:bodyPr/>
        <a:lstStyle/>
        <a:p>
          <a:r>
            <a:rPr lang="en-GB" dirty="0"/>
            <a:t>Service Commencement</a:t>
          </a:r>
        </a:p>
      </dgm:t>
    </dgm:pt>
    <dgm:pt modelId="{5F012223-BD04-4764-8ED5-435BC38DB5EB}" type="parTrans" cxnId="{50DC183C-63CE-4246-8487-8F9649E8BD4B}">
      <dgm:prSet/>
      <dgm:spPr/>
      <dgm:t>
        <a:bodyPr/>
        <a:lstStyle/>
        <a:p>
          <a:endParaRPr lang="en-GB"/>
        </a:p>
      </dgm:t>
    </dgm:pt>
    <dgm:pt modelId="{7A02C418-E2F3-4303-9F09-265B10DC2707}" type="sibTrans" cxnId="{50DC183C-63CE-4246-8487-8F9649E8BD4B}">
      <dgm:prSet/>
      <dgm:spPr/>
      <dgm:t>
        <a:bodyPr/>
        <a:lstStyle/>
        <a:p>
          <a:endParaRPr lang="en-GB" dirty="0"/>
        </a:p>
      </dgm:t>
    </dgm:pt>
    <dgm:pt modelId="{D87F67BC-AC11-4FFA-9E56-54EF13FE2961}">
      <dgm:prSet phldrT="[Text]"/>
      <dgm:spPr/>
      <dgm:t>
        <a:bodyPr/>
        <a:lstStyle/>
        <a:p>
          <a:r>
            <a:rPr lang="en-GB" dirty="0"/>
            <a:t>Referrals commence January 2026</a:t>
          </a:r>
        </a:p>
      </dgm:t>
    </dgm:pt>
    <dgm:pt modelId="{B2875FEE-D930-4E8E-8A22-2343FCE3FFB4}" type="parTrans" cxnId="{3998983E-CCBB-4E02-B2FD-39B8800A3F64}">
      <dgm:prSet/>
      <dgm:spPr/>
      <dgm:t>
        <a:bodyPr/>
        <a:lstStyle/>
        <a:p>
          <a:endParaRPr lang="en-GB"/>
        </a:p>
      </dgm:t>
    </dgm:pt>
    <dgm:pt modelId="{2AA93D6B-8CF6-46EC-8F63-96378CFEDE4E}" type="sibTrans" cxnId="{3998983E-CCBB-4E02-B2FD-39B8800A3F64}">
      <dgm:prSet/>
      <dgm:spPr/>
      <dgm:t>
        <a:bodyPr/>
        <a:lstStyle/>
        <a:p>
          <a:endParaRPr lang="en-GB"/>
        </a:p>
      </dgm:t>
    </dgm:pt>
    <dgm:pt modelId="{3C134930-81EA-4915-B25C-8B9F21271295}">
      <dgm:prSet phldrT="[Text]"/>
      <dgm:spPr/>
      <dgm:t>
        <a:bodyPr/>
        <a:lstStyle/>
        <a:p>
          <a:r>
            <a:rPr lang="en-GB" dirty="0"/>
            <a:t>Support Only</a:t>
          </a:r>
        </a:p>
      </dgm:t>
    </dgm:pt>
    <dgm:pt modelId="{7AD560FD-35C1-41D0-81C6-83D1A64E6C0D}" type="parTrans" cxnId="{424B3900-D3B9-4238-954B-CDA56ED9FC3B}">
      <dgm:prSet/>
      <dgm:spPr/>
      <dgm:t>
        <a:bodyPr/>
        <a:lstStyle/>
        <a:p>
          <a:endParaRPr lang="en-GB"/>
        </a:p>
      </dgm:t>
    </dgm:pt>
    <dgm:pt modelId="{E8BCD261-7F71-4128-8CA0-E01E4A477EDD}" type="sibTrans" cxnId="{424B3900-D3B9-4238-954B-CDA56ED9FC3B}">
      <dgm:prSet/>
      <dgm:spPr/>
      <dgm:t>
        <a:bodyPr/>
        <a:lstStyle/>
        <a:p>
          <a:endParaRPr lang="en-GB"/>
        </a:p>
      </dgm:t>
    </dgm:pt>
    <dgm:pt modelId="{78B34D64-54E7-4700-961B-23ADFA2DD7C4}">
      <dgm:prSet phldrT="[Text]"/>
      <dgm:spPr/>
      <dgm:t>
        <a:bodyPr/>
        <a:lstStyle/>
        <a:p>
          <a:r>
            <a:rPr lang="en-GB" dirty="0"/>
            <a:t>When referrals and starts finish there will be a period of supporting Participant on the programme (“Support Only Phase”) until they complete</a:t>
          </a:r>
        </a:p>
      </dgm:t>
    </dgm:pt>
    <dgm:pt modelId="{4DCACBA3-0BE1-400A-9768-431AD7D3E484}" type="parTrans" cxnId="{7F7A58C7-DFF9-4590-AF7B-ED3490A0F97D}">
      <dgm:prSet/>
      <dgm:spPr/>
      <dgm:t>
        <a:bodyPr/>
        <a:lstStyle/>
        <a:p>
          <a:endParaRPr lang="en-GB"/>
        </a:p>
      </dgm:t>
    </dgm:pt>
    <dgm:pt modelId="{905F1361-F912-4D80-86F8-FBD1A6AAD7F6}" type="sibTrans" cxnId="{7F7A58C7-DFF9-4590-AF7B-ED3490A0F97D}">
      <dgm:prSet/>
      <dgm:spPr/>
      <dgm:t>
        <a:bodyPr/>
        <a:lstStyle/>
        <a:p>
          <a:endParaRPr lang="en-GB"/>
        </a:p>
      </dgm:t>
    </dgm:pt>
    <dgm:pt modelId="{E137D15B-923C-4D20-9AAD-FC5EE8BFE8CC}">
      <dgm:prSet phldrT="[Text]"/>
      <dgm:spPr/>
      <dgm:t>
        <a:bodyPr/>
        <a:lstStyle/>
        <a:p>
          <a:r>
            <a:rPr lang="en-GB" dirty="0"/>
            <a:t>Implementation</a:t>
          </a:r>
        </a:p>
      </dgm:t>
    </dgm:pt>
    <dgm:pt modelId="{CDC3DB53-0B01-4FD6-B303-BFE0BE1345D5}" type="parTrans" cxnId="{2F3EA7EA-387F-4372-B953-C40640689A4E}">
      <dgm:prSet/>
      <dgm:spPr/>
      <dgm:t>
        <a:bodyPr/>
        <a:lstStyle/>
        <a:p>
          <a:endParaRPr lang="en-GB"/>
        </a:p>
      </dgm:t>
    </dgm:pt>
    <dgm:pt modelId="{3BB13BE3-0F7E-4A27-92D6-703D817428CA}" type="sibTrans" cxnId="{2F3EA7EA-387F-4372-B953-C40640689A4E}">
      <dgm:prSet/>
      <dgm:spPr/>
      <dgm:t>
        <a:bodyPr/>
        <a:lstStyle/>
        <a:p>
          <a:endParaRPr lang="en-GB"/>
        </a:p>
      </dgm:t>
    </dgm:pt>
    <dgm:pt modelId="{9F38D059-A5C1-459B-AC52-021FCBBBFF9B}">
      <dgm:prSet phldrT="[Text]"/>
      <dgm:spPr/>
      <dgm:t>
        <a:bodyPr/>
        <a:lstStyle/>
        <a:p>
          <a:r>
            <a:rPr lang="en-GB" dirty="0"/>
            <a:t>Mobilisation</a:t>
          </a:r>
        </a:p>
      </dgm:t>
    </dgm:pt>
    <dgm:pt modelId="{EC6C88DC-D054-49BF-AD25-4B7D78B84ACB}" type="parTrans" cxnId="{1D3BBCB9-D2BA-4BE5-80FE-58E7B947293A}">
      <dgm:prSet/>
      <dgm:spPr/>
      <dgm:t>
        <a:bodyPr/>
        <a:lstStyle/>
        <a:p>
          <a:endParaRPr lang="en-GB"/>
        </a:p>
      </dgm:t>
    </dgm:pt>
    <dgm:pt modelId="{C501244E-FC74-48F2-9B6D-38A7D1D23A7F}" type="sibTrans" cxnId="{1D3BBCB9-D2BA-4BE5-80FE-58E7B947293A}">
      <dgm:prSet/>
      <dgm:spPr/>
      <dgm:t>
        <a:bodyPr/>
        <a:lstStyle/>
        <a:p>
          <a:endParaRPr lang="en-GB"/>
        </a:p>
      </dgm:t>
    </dgm:pt>
    <dgm:pt modelId="{EF6E76FB-78A3-463E-A5DE-55F76C23F2A8}">
      <dgm:prSet phldrT="[Text]"/>
      <dgm:spPr/>
      <dgm:t>
        <a:bodyPr/>
        <a:lstStyle/>
        <a:p>
          <a:r>
            <a:rPr lang="en-GB" dirty="0"/>
            <a:t>Integration</a:t>
          </a:r>
        </a:p>
      </dgm:t>
    </dgm:pt>
    <dgm:pt modelId="{0D537C48-2A29-4D6D-BE02-1079F8A49621}" type="parTrans" cxnId="{0FF9CD51-6655-46FC-AB6A-CD076415F7F7}">
      <dgm:prSet/>
      <dgm:spPr/>
      <dgm:t>
        <a:bodyPr/>
        <a:lstStyle/>
        <a:p>
          <a:endParaRPr lang="en-GB"/>
        </a:p>
      </dgm:t>
    </dgm:pt>
    <dgm:pt modelId="{9BCF2317-2382-460A-9D9C-A32E482E0000}" type="sibTrans" cxnId="{0FF9CD51-6655-46FC-AB6A-CD076415F7F7}">
      <dgm:prSet/>
      <dgm:spPr/>
      <dgm:t>
        <a:bodyPr/>
        <a:lstStyle/>
        <a:p>
          <a:endParaRPr lang="en-GB"/>
        </a:p>
      </dgm:t>
    </dgm:pt>
    <dgm:pt modelId="{0A47E713-1D13-4F61-8E7F-FE6DDEDAA223}">
      <dgm:prSet phldrT="[Text]"/>
      <dgm:spPr/>
      <dgm:t>
        <a:bodyPr/>
        <a:lstStyle/>
        <a:p>
          <a:r>
            <a:rPr lang="en-GB" dirty="0"/>
            <a:t>Systems</a:t>
          </a:r>
        </a:p>
      </dgm:t>
    </dgm:pt>
    <dgm:pt modelId="{CA551E4B-6454-4FB6-839C-6EE563DE6391}" type="parTrans" cxnId="{499F0CD6-AB2D-4772-B038-188B8A98914F}">
      <dgm:prSet/>
      <dgm:spPr/>
      <dgm:t>
        <a:bodyPr/>
        <a:lstStyle/>
        <a:p>
          <a:endParaRPr lang="en-GB"/>
        </a:p>
      </dgm:t>
    </dgm:pt>
    <dgm:pt modelId="{9C1C1192-0820-4416-9967-02EEB09DABE3}" type="sibTrans" cxnId="{499F0CD6-AB2D-4772-B038-188B8A98914F}">
      <dgm:prSet/>
      <dgm:spPr/>
      <dgm:t>
        <a:bodyPr/>
        <a:lstStyle/>
        <a:p>
          <a:endParaRPr lang="en-GB"/>
        </a:p>
      </dgm:t>
    </dgm:pt>
    <dgm:pt modelId="{8868A93A-F60E-4C93-92D8-35118CFA60BB}">
      <dgm:prSet phldrT="[Text]"/>
      <dgm:spPr/>
      <dgm:t>
        <a:bodyPr/>
        <a:lstStyle/>
        <a:p>
          <a:r>
            <a:rPr lang="en-GB" dirty="0"/>
            <a:t>Ramp up Starts over 6-months</a:t>
          </a:r>
        </a:p>
      </dgm:t>
    </dgm:pt>
    <dgm:pt modelId="{EB7368BF-C076-4FB5-9505-348799B2069D}" type="parTrans" cxnId="{DFE6E215-B4F9-4078-AAB6-295B7B459D3E}">
      <dgm:prSet/>
      <dgm:spPr/>
      <dgm:t>
        <a:bodyPr/>
        <a:lstStyle/>
        <a:p>
          <a:endParaRPr lang="en-GB"/>
        </a:p>
      </dgm:t>
    </dgm:pt>
    <dgm:pt modelId="{18A18B80-DDD0-48E6-9B01-88DE6B46AE46}" type="sibTrans" cxnId="{DFE6E215-B4F9-4078-AAB6-295B7B459D3E}">
      <dgm:prSet/>
      <dgm:spPr/>
      <dgm:t>
        <a:bodyPr/>
        <a:lstStyle/>
        <a:p>
          <a:endParaRPr lang="en-GB"/>
        </a:p>
      </dgm:t>
    </dgm:pt>
    <dgm:pt modelId="{C63F7AD1-1FE0-40F0-8405-CEAB975D22EB}">
      <dgm:prSet phldrT="[Text]"/>
      <dgm:spPr/>
      <dgm:t>
        <a:bodyPr/>
        <a:lstStyle/>
        <a:p>
          <a:r>
            <a:rPr lang="en-GB" dirty="0"/>
            <a:t>Steady State Starts from month 7 (July 26)</a:t>
          </a:r>
        </a:p>
      </dgm:t>
    </dgm:pt>
    <dgm:pt modelId="{613D4D85-A51C-471F-9B52-A47149D1814A}" type="parTrans" cxnId="{B5661387-5328-46F6-A9EA-9054C0087EBE}">
      <dgm:prSet/>
      <dgm:spPr/>
      <dgm:t>
        <a:bodyPr/>
        <a:lstStyle/>
        <a:p>
          <a:endParaRPr lang="en-GB"/>
        </a:p>
      </dgm:t>
    </dgm:pt>
    <dgm:pt modelId="{30BF9D10-5977-4F35-BCE2-4E970982AC22}" type="sibTrans" cxnId="{B5661387-5328-46F6-A9EA-9054C0087EBE}">
      <dgm:prSet/>
      <dgm:spPr/>
      <dgm:t>
        <a:bodyPr/>
        <a:lstStyle/>
        <a:p>
          <a:endParaRPr lang="en-GB"/>
        </a:p>
      </dgm:t>
    </dgm:pt>
    <dgm:pt modelId="{2FB69D57-9F95-413A-BB13-F98F562E4172}">
      <dgm:prSet phldrT="[Text]"/>
      <dgm:spPr/>
      <dgm:t>
        <a:bodyPr/>
        <a:lstStyle/>
        <a:p>
          <a:r>
            <a:rPr lang="en-GB" dirty="0"/>
            <a:t>Payment by Results (15%) based on Starts from month 6</a:t>
          </a:r>
        </a:p>
      </dgm:t>
    </dgm:pt>
    <dgm:pt modelId="{43C2A874-24A9-475E-876E-A281BF69169F}" type="parTrans" cxnId="{F5B26CC0-095A-48B4-8AB6-CFD89886E1A2}">
      <dgm:prSet/>
      <dgm:spPr/>
      <dgm:t>
        <a:bodyPr/>
        <a:lstStyle/>
        <a:p>
          <a:endParaRPr lang="en-GB"/>
        </a:p>
      </dgm:t>
    </dgm:pt>
    <dgm:pt modelId="{633BB4EB-64DA-4AC6-8B94-3A34BF13DD47}" type="sibTrans" cxnId="{F5B26CC0-095A-48B4-8AB6-CFD89886E1A2}">
      <dgm:prSet/>
      <dgm:spPr/>
      <dgm:t>
        <a:bodyPr/>
        <a:lstStyle/>
        <a:p>
          <a:endParaRPr lang="en-GB"/>
        </a:p>
      </dgm:t>
    </dgm:pt>
    <dgm:pt modelId="{141E047E-DA8D-4624-A6A1-C55270D98E93}" type="pres">
      <dgm:prSet presAssocID="{53DCCBD9-96EB-4031-BDB0-D9BB5F51FA09}" presName="linearFlow" presStyleCnt="0">
        <dgm:presLayoutVars>
          <dgm:dir/>
          <dgm:animLvl val="lvl"/>
          <dgm:resizeHandles val="exact"/>
        </dgm:presLayoutVars>
      </dgm:prSet>
      <dgm:spPr/>
    </dgm:pt>
    <dgm:pt modelId="{F2BBFDB9-2757-4B68-B88B-A1FB5DD5167F}" type="pres">
      <dgm:prSet presAssocID="{016D2029-FA40-4503-9DE3-560E5354EEB8}" presName="composite" presStyleCnt="0"/>
      <dgm:spPr/>
    </dgm:pt>
    <dgm:pt modelId="{38A8DA9F-C8C6-4ED6-84AB-271B6A4A8AEE}" type="pres">
      <dgm:prSet presAssocID="{016D2029-FA40-4503-9DE3-560E5354EEB8}" presName="parTx" presStyleLbl="node1" presStyleIdx="0" presStyleCnt="3">
        <dgm:presLayoutVars>
          <dgm:chMax val="0"/>
          <dgm:chPref val="0"/>
          <dgm:bulletEnabled val="1"/>
        </dgm:presLayoutVars>
      </dgm:prSet>
      <dgm:spPr/>
    </dgm:pt>
    <dgm:pt modelId="{CB6DCF9C-910E-4122-B22A-9B04C03ACD0A}" type="pres">
      <dgm:prSet presAssocID="{016D2029-FA40-4503-9DE3-560E5354EEB8}" presName="parSh" presStyleLbl="node1" presStyleIdx="0" presStyleCnt="3"/>
      <dgm:spPr/>
    </dgm:pt>
    <dgm:pt modelId="{CF3A09BD-4B98-427E-9C36-40AF2761FD1E}" type="pres">
      <dgm:prSet presAssocID="{016D2029-FA40-4503-9DE3-560E5354EEB8}" presName="desTx" presStyleLbl="fgAcc1" presStyleIdx="0" presStyleCnt="3">
        <dgm:presLayoutVars>
          <dgm:bulletEnabled val="1"/>
        </dgm:presLayoutVars>
      </dgm:prSet>
      <dgm:spPr/>
    </dgm:pt>
    <dgm:pt modelId="{95DF52EA-3DBB-448B-A307-AD66FD702458}" type="pres">
      <dgm:prSet presAssocID="{F1BADC57-0BA2-45C3-B368-53654ABD2BFE}" presName="sibTrans" presStyleLbl="sibTrans2D1" presStyleIdx="0" presStyleCnt="2"/>
      <dgm:spPr/>
    </dgm:pt>
    <dgm:pt modelId="{403BAA2C-95AD-408E-BEB8-C85CDD3FC656}" type="pres">
      <dgm:prSet presAssocID="{F1BADC57-0BA2-45C3-B368-53654ABD2BFE}" presName="connTx" presStyleLbl="sibTrans2D1" presStyleIdx="0" presStyleCnt="2"/>
      <dgm:spPr/>
    </dgm:pt>
    <dgm:pt modelId="{1A133D68-C4F1-4910-84A3-A39A1740E76D}" type="pres">
      <dgm:prSet presAssocID="{9C3451DE-8B7E-492C-B85C-F06D6D6F73EC}" presName="composite" presStyleCnt="0"/>
      <dgm:spPr/>
    </dgm:pt>
    <dgm:pt modelId="{CF571FD2-8B18-47D9-98E9-C2A2F375F880}" type="pres">
      <dgm:prSet presAssocID="{9C3451DE-8B7E-492C-B85C-F06D6D6F73EC}" presName="parTx" presStyleLbl="node1" presStyleIdx="0" presStyleCnt="3">
        <dgm:presLayoutVars>
          <dgm:chMax val="0"/>
          <dgm:chPref val="0"/>
          <dgm:bulletEnabled val="1"/>
        </dgm:presLayoutVars>
      </dgm:prSet>
      <dgm:spPr/>
    </dgm:pt>
    <dgm:pt modelId="{71DC86D2-8857-4562-80DA-EE3A094CDA3C}" type="pres">
      <dgm:prSet presAssocID="{9C3451DE-8B7E-492C-B85C-F06D6D6F73EC}" presName="parSh" presStyleLbl="node1" presStyleIdx="1" presStyleCnt="3"/>
      <dgm:spPr/>
    </dgm:pt>
    <dgm:pt modelId="{4C6F6865-53A6-42F4-A2D0-B733D64AB0B6}" type="pres">
      <dgm:prSet presAssocID="{9C3451DE-8B7E-492C-B85C-F06D6D6F73EC}" presName="desTx" presStyleLbl="fgAcc1" presStyleIdx="1" presStyleCnt="3">
        <dgm:presLayoutVars>
          <dgm:bulletEnabled val="1"/>
        </dgm:presLayoutVars>
      </dgm:prSet>
      <dgm:spPr/>
    </dgm:pt>
    <dgm:pt modelId="{A144AAB7-1008-4BBE-BA52-42C27C0750D3}" type="pres">
      <dgm:prSet presAssocID="{7A02C418-E2F3-4303-9F09-265B10DC2707}" presName="sibTrans" presStyleLbl="sibTrans2D1" presStyleIdx="1" presStyleCnt="2"/>
      <dgm:spPr/>
    </dgm:pt>
    <dgm:pt modelId="{F94A3C90-440C-45D5-86E4-0159117AB0DD}" type="pres">
      <dgm:prSet presAssocID="{7A02C418-E2F3-4303-9F09-265B10DC2707}" presName="connTx" presStyleLbl="sibTrans2D1" presStyleIdx="1" presStyleCnt="2"/>
      <dgm:spPr/>
    </dgm:pt>
    <dgm:pt modelId="{0DD950B0-14F9-4B3E-8169-E85B537CEAF0}" type="pres">
      <dgm:prSet presAssocID="{3C134930-81EA-4915-B25C-8B9F21271295}" presName="composite" presStyleCnt="0"/>
      <dgm:spPr/>
    </dgm:pt>
    <dgm:pt modelId="{DEFC1768-5CC5-4B88-B316-0AF02421B53E}" type="pres">
      <dgm:prSet presAssocID="{3C134930-81EA-4915-B25C-8B9F21271295}" presName="parTx" presStyleLbl="node1" presStyleIdx="1" presStyleCnt="3">
        <dgm:presLayoutVars>
          <dgm:chMax val="0"/>
          <dgm:chPref val="0"/>
          <dgm:bulletEnabled val="1"/>
        </dgm:presLayoutVars>
      </dgm:prSet>
      <dgm:spPr/>
    </dgm:pt>
    <dgm:pt modelId="{BB4E66AC-4C7C-462B-BF92-072AF2EE9C8E}" type="pres">
      <dgm:prSet presAssocID="{3C134930-81EA-4915-B25C-8B9F21271295}" presName="parSh" presStyleLbl="node1" presStyleIdx="2" presStyleCnt="3"/>
      <dgm:spPr/>
    </dgm:pt>
    <dgm:pt modelId="{7D29DA21-FCBC-4916-A8B4-E8B26CBC0F89}" type="pres">
      <dgm:prSet presAssocID="{3C134930-81EA-4915-B25C-8B9F21271295}" presName="desTx" presStyleLbl="fgAcc1" presStyleIdx="2" presStyleCnt="3">
        <dgm:presLayoutVars>
          <dgm:bulletEnabled val="1"/>
        </dgm:presLayoutVars>
      </dgm:prSet>
      <dgm:spPr/>
    </dgm:pt>
  </dgm:ptLst>
  <dgm:cxnLst>
    <dgm:cxn modelId="{424B3900-D3B9-4238-954B-CDA56ED9FC3B}" srcId="{53DCCBD9-96EB-4031-BDB0-D9BB5F51FA09}" destId="{3C134930-81EA-4915-B25C-8B9F21271295}" srcOrd="2" destOrd="0" parTransId="{7AD560FD-35C1-41D0-81C6-83D1A64E6C0D}" sibTransId="{E8BCD261-7F71-4128-8CA0-E01E4A477EDD}"/>
    <dgm:cxn modelId="{46368A06-9224-452D-AC97-22EF129594CD}" type="presOf" srcId="{EF6E76FB-78A3-463E-A5DE-55F76C23F2A8}" destId="{CF3A09BD-4B98-427E-9C36-40AF2761FD1E}" srcOrd="0" destOrd="3" presId="urn:microsoft.com/office/officeart/2005/8/layout/process3"/>
    <dgm:cxn modelId="{81DFBD0D-89DD-4072-AEDB-8642B9CB38FF}" type="presOf" srcId="{C63F7AD1-1FE0-40F0-8405-CEAB975D22EB}" destId="{4C6F6865-53A6-42F4-A2D0-B733D64AB0B6}" srcOrd="0" destOrd="2" presId="urn:microsoft.com/office/officeart/2005/8/layout/process3"/>
    <dgm:cxn modelId="{DFE6E215-B4F9-4078-AAB6-295B7B459D3E}" srcId="{9C3451DE-8B7E-492C-B85C-F06D6D6F73EC}" destId="{8868A93A-F60E-4C93-92D8-35118CFA60BB}" srcOrd="1" destOrd="0" parTransId="{EB7368BF-C076-4FB5-9505-348799B2069D}" sibTransId="{18A18B80-DDD0-48E6-9B01-88DE6B46AE46}"/>
    <dgm:cxn modelId="{0E1AB117-13D9-4801-B45D-8DE10A0936F3}" type="presOf" srcId="{0A47E713-1D13-4F61-8E7F-FE6DDEDAA223}" destId="{CF3A09BD-4B98-427E-9C36-40AF2761FD1E}" srcOrd="0" destOrd="4" presId="urn:microsoft.com/office/officeart/2005/8/layout/process3"/>
    <dgm:cxn modelId="{91684A18-0460-45C6-96AD-3744F23565D7}" type="presOf" srcId="{E137D15B-923C-4D20-9AAD-FC5EE8BFE8CC}" destId="{CF3A09BD-4B98-427E-9C36-40AF2761FD1E}" srcOrd="0" destOrd="1" presId="urn:microsoft.com/office/officeart/2005/8/layout/process3"/>
    <dgm:cxn modelId="{87B11622-B521-4968-8916-888A776F0F06}" type="presOf" srcId="{F1BADC57-0BA2-45C3-B368-53654ABD2BFE}" destId="{403BAA2C-95AD-408E-BEB8-C85CDD3FC656}" srcOrd="1" destOrd="0" presId="urn:microsoft.com/office/officeart/2005/8/layout/process3"/>
    <dgm:cxn modelId="{9A50DC2C-4693-4E93-A171-7CF2610AB526}" type="presOf" srcId="{016D2029-FA40-4503-9DE3-560E5354EEB8}" destId="{38A8DA9F-C8C6-4ED6-84AB-271B6A4A8AEE}" srcOrd="0" destOrd="0" presId="urn:microsoft.com/office/officeart/2005/8/layout/process3"/>
    <dgm:cxn modelId="{CF594C2D-BFCC-48FF-BA44-6E760910B60C}" type="presOf" srcId="{9C3451DE-8B7E-492C-B85C-F06D6D6F73EC}" destId="{CF571FD2-8B18-47D9-98E9-C2A2F375F880}" srcOrd="0" destOrd="0" presId="urn:microsoft.com/office/officeart/2005/8/layout/process3"/>
    <dgm:cxn modelId="{9585CB31-9E0E-47FC-AE5D-20FAC95C3FAC}" type="presOf" srcId="{3C134930-81EA-4915-B25C-8B9F21271295}" destId="{BB4E66AC-4C7C-462B-BF92-072AF2EE9C8E}" srcOrd="1" destOrd="0" presId="urn:microsoft.com/office/officeart/2005/8/layout/process3"/>
    <dgm:cxn modelId="{DE9D0734-BD1C-4E07-B8B0-3A2375D5E541}" srcId="{53DCCBD9-96EB-4031-BDB0-D9BB5F51FA09}" destId="{016D2029-FA40-4503-9DE3-560E5354EEB8}" srcOrd="0" destOrd="0" parTransId="{F51E0DEE-E52E-4142-9377-ECA1C49104FB}" sibTransId="{F1BADC57-0BA2-45C3-B368-53654ABD2BFE}"/>
    <dgm:cxn modelId="{172A4238-9D05-41E9-BEC8-84E00F5AD729}" type="presOf" srcId="{7A02C418-E2F3-4303-9F09-265B10DC2707}" destId="{F94A3C90-440C-45D5-86E4-0159117AB0DD}" srcOrd="1" destOrd="0" presId="urn:microsoft.com/office/officeart/2005/8/layout/process3"/>
    <dgm:cxn modelId="{50DC183C-63CE-4246-8487-8F9649E8BD4B}" srcId="{53DCCBD9-96EB-4031-BDB0-D9BB5F51FA09}" destId="{9C3451DE-8B7E-492C-B85C-F06D6D6F73EC}" srcOrd="1" destOrd="0" parTransId="{5F012223-BD04-4764-8ED5-435BC38DB5EB}" sibTransId="{7A02C418-E2F3-4303-9F09-265B10DC2707}"/>
    <dgm:cxn modelId="{03B19C3C-FAB2-4BA9-95A3-CC64C96E63FD}" type="presOf" srcId="{9C3451DE-8B7E-492C-B85C-F06D6D6F73EC}" destId="{71DC86D2-8857-4562-80DA-EE3A094CDA3C}" srcOrd="1" destOrd="0" presId="urn:microsoft.com/office/officeart/2005/8/layout/process3"/>
    <dgm:cxn modelId="{3998983E-CCBB-4E02-B2FD-39B8800A3F64}" srcId="{9C3451DE-8B7E-492C-B85C-F06D6D6F73EC}" destId="{D87F67BC-AC11-4FFA-9E56-54EF13FE2961}" srcOrd="0" destOrd="0" parTransId="{B2875FEE-D930-4E8E-8A22-2343FCE3FFB4}" sibTransId="{2AA93D6B-8CF6-46EC-8F63-96378CFEDE4E}"/>
    <dgm:cxn modelId="{3D55AD49-606B-4A2A-88CB-389717AB63A7}" type="presOf" srcId="{F1BADC57-0BA2-45C3-B368-53654ABD2BFE}" destId="{95DF52EA-3DBB-448B-A307-AD66FD702458}" srcOrd="0" destOrd="0" presId="urn:microsoft.com/office/officeart/2005/8/layout/process3"/>
    <dgm:cxn modelId="{0FF9CD51-6655-46FC-AB6A-CD076415F7F7}" srcId="{016D2029-FA40-4503-9DE3-560E5354EEB8}" destId="{EF6E76FB-78A3-463E-A5DE-55F76C23F2A8}" srcOrd="3" destOrd="0" parTransId="{0D537C48-2A29-4D6D-BE02-1079F8A49621}" sibTransId="{9BCF2317-2382-460A-9D9C-A32E482E0000}"/>
    <dgm:cxn modelId="{0DE99E72-8F3F-40F2-A1B1-A33C0EAF8076}" type="presOf" srcId="{7A02C418-E2F3-4303-9F09-265B10DC2707}" destId="{A144AAB7-1008-4BBE-BA52-42C27C0750D3}" srcOrd="0" destOrd="0" presId="urn:microsoft.com/office/officeart/2005/8/layout/process3"/>
    <dgm:cxn modelId="{0677C254-4E6F-40D5-81E8-33F95B9F2A42}" type="presOf" srcId="{8868A93A-F60E-4C93-92D8-35118CFA60BB}" destId="{4C6F6865-53A6-42F4-A2D0-B733D64AB0B6}" srcOrd="0" destOrd="1" presId="urn:microsoft.com/office/officeart/2005/8/layout/process3"/>
    <dgm:cxn modelId="{72644778-EA8D-49B1-BAD7-3F02292CF56C}" type="presOf" srcId="{9F38D059-A5C1-459B-AC52-021FCBBBFF9B}" destId="{CF3A09BD-4B98-427E-9C36-40AF2761FD1E}" srcOrd="0" destOrd="2" presId="urn:microsoft.com/office/officeart/2005/8/layout/process3"/>
    <dgm:cxn modelId="{7463AC83-37F2-4391-8947-441823402877}" type="presOf" srcId="{1FEE2CA4-6C1E-43F9-88B1-75F967A38180}" destId="{CF3A09BD-4B98-427E-9C36-40AF2761FD1E}" srcOrd="0" destOrd="0" presId="urn:microsoft.com/office/officeart/2005/8/layout/process3"/>
    <dgm:cxn modelId="{B5661387-5328-46F6-A9EA-9054C0087EBE}" srcId="{9C3451DE-8B7E-492C-B85C-F06D6D6F73EC}" destId="{C63F7AD1-1FE0-40F0-8405-CEAB975D22EB}" srcOrd="2" destOrd="0" parTransId="{613D4D85-A51C-471F-9B52-A47149D1814A}" sibTransId="{30BF9D10-5977-4F35-BCE2-4E970982AC22}"/>
    <dgm:cxn modelId="{55256A8B-3959-437E-9F76-8F2625144119}" type="presOf" srcId="{016D2029-FA40-4503-9DE3-560E5354EEB8}" destId="{CB6DCF9C-910E-4122-B22A-9B04C03ACD0A}" srcOrd="1" destOrd="0" presId="urn:microsoft.com/office/officeart/2005/8/layout/process3"/>
    <dgm:cxn modelId="{2768EB96-0D0B-457D-A4BC-CB52B0A117F7}" srcId="{016D2029-FA40-4503-9DE3-560E5354EEB8}" destId="{1FEE2CA4-6C1E-43F9-88B1-75F967A38180}" srcOrd="0" destOrd="0" parTransId="{59CA290D-A55C-41CA-B26E-925B3271F844}" sibTransId="{D137BD2A-D89A-4F05-8665-CD1D2954E3DC}"/>
    <dgm:cxn modelId="{F4B882A0-BDBA-43DD-A33F-72CD99F9640B}" type="presOf" srcId="{2FB69D57-9F95-413A-BB13-F98F562E4172}" destId="{4C6F6865-53A6-42F4-A2D0-B733D64AB0B6}" srcOrd="0" destOrd="3" presId="urn:microsoft.com/office/officeart/2005/8/layout/process3"/>
    <dgm:cxn modelId="{A2F849A7-AD39-40BA-9DE2-78CEB37A17DC}" type="presOf" srcId="{53DCCBD9-96EB-4031-BDB0-D9BB5F51FA09}" destId="{141E047E-DA8D-4624-A6A1-C55270D98E93}" srcOrd="0" destOrd="0" presId="urn:microsoft.com/office/officeart/2005/8/layout/process3"/>
    <dgm:cxn modelId="{1D3BBCB9-D2BA-4BE5-80FE-58E7B947293A}" srcId="{016D2029-FA40-4503-9DE3-560E5354EEB8}" destId="{9F38D059-A5C1-459B-AC52-021FCBBBFF9B}" srcOrd="2" destOrd="0" parTransId="{EC6C88DC-D054-49BF-AD25-4B7D78B84ACB}" sibTransId="{C501244E-FC74-48F2-9B6D-38A7D1D23A7F}"/>
    <dgm:cxn modelId="{F5B26CC0-095A-48B4-8AB6-CFD89886E1A2}" srcId="{9C3451DE-8B7E-492C-B85C-F06D6D6F73EC}" destId="{2FB69D57-9F95-413A-BB13-F98F562E4172}" srcOrd="3" destOrd="0" parTransId="{43C2A874-24A9-475E-876E-A281BF69169F}" sibTransId="{633BB4EB-64DA-4AC6-8B94-3A34BF13DD47}"/>
    <dgm:cxn modelId="{7F7A58C7-DFF9-4590-AF7B-ED3490A0F97D}" srcId="{3C134930-81EA-4915-B25C-8B9F21271295}" destId="{78B34D64-54E7-4700-961B-23ADFA2DD7C4}" srcOrd="0" destOrd="0" parTransId="{4DCACBA3-0BE1-400A-9768-431AD7D3E484}" sibTransId="{905F1361-F912-4D80-86F8-FBD1A6AAD7F6}"/>
    <dgm:cxn modelId="{499F0CD6-AB2D-4772-B038-188B8A98914F}" srcId="{016D2029-FA40-4503-9DE3-560E5354EEB8}" destId="{0A47E713-1D13-4F61-8E7F-FE6DDEDAA223}" srcOrd="4" destOrd="0" parTransId="{CA551E4B-6454-4FB6-839C-6EE563DE6391}" sibTransId="{9C1C1192-0820-4416-9967-02EEB09DABE3}"/>
    <dgm:cxn modelId="{57DD8DE2-8B61-49D9-AA1E-4929989F64B5}" type="presOf" srcId="{3C134930-81EA-4915-B25C-8B9F21271295}" destId="{DEFC1768-5CC5-4B88-B316-0AF02421B53E}" srcOrd="0" destOrd="0" presId="urn:microsoft.com/office/officeart/2005/8/layout/process3"/>
    <dgm:cxn modelId="{2F3EA7EA-387F-4372-B953-C40640689A4E}" srcId="{016D2029-FA40-4503-9DE3-560E5354EEB8}" destId="{E137D15B-923C-4D20-9AAD-FC5EE8BFE8CC}" srcOrd="1" destOrd="0" parTransId="{CDC3DB53-0B01-4FD6-B303-BFE0BE1345D5}" sibTransId="{3BB13BE3-0F7E-4A27-92D6-703D817428CA}"/>
    <dgm:cxn modelId="{CC23DFF1-BC15-423A-8D61-40357D0EA402}" type="presOf" srcId="{78B34D64-54E7-4700-961B-23ADFA2DD7C4}" destId="{7D29DA21-FCBC-4916-A8B4-E8B26CBC0F89}" srcOrd="0" destOrd="0" presId="urn:microsoft.com/office/officeart/2005/8/layout/process3"/>
    <dgm:cxn modelId="{AFA3E0FE-413F-4452-AA36-D59150CE5561}" type="presOf" srcId="{D87F67BC-AC11-4FFA-9E56-54EF13FE2961}" destId="{4C6F6865-53A6-42F4-A2D0-B733D64AB0B6}" srcOrd="0" destOrd="0" presId="urn:microsoft.com/office/officeart/2005/8/layout/process3"/>
    <dgm:cxn modelId="{39081298-1015-4855-9DB9-BE4D755E4E21}" type="presParOf" srcId="{141E047E-DA8D-4624-A6A1-C55270D98E93}" destId="{F2BBFDB9-2757-4B68-B88B-A1FB5DD5167F}" srcOrd="0" destOrd="0" presId="urn:microsoft.com/office/officeart/2005/8/layout/process3"/>
    <dgm:cxn modelId="{390BF424-786B-498A-A244-7772D1E82103}" type="presParOf" srcId="{F2BBFDB9-2757-4B68-B88B-A1FB5DD5167F}" destId="{38A8DA9F-C8C6-4ED6-84AB-271B6A4A8AEE}" srcOrd="0" destOrd="0" presId="urn:microsoft.com/office/officeart/2005/8/layout/process3"/>
    <dgm:cxn modelId="{A95DC34C-2EDA-4D7D-AFD0-0477C57070F8}" type="presParOf" srcId="{F2BBFDB9-2757-4B68-B88B-A1FB5DD5167F}" destId="{CB6DCF9C-910E-4122-B22A-9B04C03ACD0A}" srcOrd="1" destOrd="0" presId="urn:microsoft.com/office/officeart/2005/8/layout/process3"/>
    <dgm:cxn modelId="{518F4F9B-A262-43DA-9F12-FF0F833B111D}" type="presParOf" srcId="{F2BBFDB9-2757-4B68-B88B-A1FB5DD5167F}" destId="{CF3A09BD-4B98-427E-9C36-40AF2761FD1E}" srcOrd="2" destOrd="0" presId="urn:microsoft.com/office/officeart/2005/8/layout/process3"/>
    <dgm:cxn modelId="{A6ABE5F5-89EB-4302-8A52-8E56FDED0D0E}" type="presParOf" srcId="{141E047E-DA8D-4624-A6A1-C55270D98E93}" destId="{95DF52EA-3DBB-448B-A307-AD66FD702458}" srcOrd="1" destOrd="0" presId="urn:microsoft.com/office/officeart/2005/8/layout/process3"/>
    <dgm:cxn modelId="{58E51C4A-0C87-42F3-8C67-D4B94CE667EA}" type="presParOf" srcId="{95DF52EA-3DBB-448B-A307-AD66FD702458}" destId="{403BAA2C-95AD-408E-BEB8-C85CDD3FC656}" srcOrd="0" destOrd="0" presId="urn:microsoft.com/office/officeart/2005/8/layout/process3"/>
    <dgm:cxn modelId="{4114EAFB-00A6-4CD9-9687-FA4D01284357}" type="presParOf" srcId="{141E047E-DA8D-4624-A6A1-C55270D98E93}" destId="{1A133D68-C4F1-4910-84A3-A39A1740E76D}" srcOrd="2" destOrd="0" presId="urn:microsoft.com/office/officeart/2005/8/layout/process3"/>
    <dgm:cxn modelId="{28C14525-757B-4A65-BE96-EAE5C3D29361}" type="presParOf" srcId="{1A133D68-C4F1-4910-84A3-A39A1740E76D}" destId="{CF571FD2-8B18-47D9-98E9-C2A2F375F880}" srcOrd="0" destOrd="0" presId="urn:microsoft.com/office/officeart/2005/8/layout/process3"/>
    <dgm:cxn modelId="{FDFCD860-8687-49D2-8ADD-62ABE90A1650}" type="presParOf" srcId="{1A133D68-C4F1-4910-84A3-A39A1740E76D}" destId="{71DC86D2-8857-4562-80DA-EE3A094CDA3C}" srcOrd="1" destOrd="0" presId="urn:microsoft.com/office/officeart/2005/8/layout/process3"/>
    <dgm:cxn modelId="{5DC2F61B-B0D2-43DD-9E87-ECD72AEA8F4E}" type="presParOf" srcId="{1A133D68-C4F1-4910-84A3-A39A1740E76D}" destId="{4C6F6865-53A6-42F4-A2D0-B733D64AB0B6}" srcOrd="2" destOrd="0" presId="urn:microsoft.com/office/officeart/2005/8/layout/process3"/>
    <dgm:cxn modelId="{FAA7F4B0-0B52-47CB-9632-EED04812E4D4}" type="presParOf" srcId="{141E047E-DA8D-4624-A6A1-C55270D98E93}" destId="{A144AAB7-1008-4BBE-BA52-42C27C0750D3}" srcOrd="3" destOrd="0" presId="urn:microsoft.com/office/officeart/2005/8/layout/process3"/>
    <dgm:cxn modelId="{16C5D2A9-5539-44E2-AAAD-8CFC37BA29D6}" type="presParOf" srcId="{A144AAB7-1008-4BBE-BA52-42C27C0750D3}" destId="{F94A3C90-440C-45D5-86E4-0159117AB0DD}" srcOrd="0" destOrd="0" presId="urn:microsoft.com/office/officeart/2005/8/layout/process3"/>
    <dgm:cxn modelId="{304ABDA5-CF80-4B64-93AB-BF3D6BA8DEFB}" type="presParOf" srcId="{141E047E-DA8D-4624-A6A1-C55270D98E93}" destId="{0DD950B0-14F9-4B3E-8169-E85B537CEAF0}" srcOrd="4" destOrd="0" presId="urn:microsoft.com/office/officeart/2005/8/layout/process3"/>
    <dgm:cxn modelId="{40E4552E-2A9A-469E-868A-AD749BBDAC14}" type="presParOf" srcId="{0DD950B0-14F9-4B3E-8169-E85B537CEAF0}" destId="{DEFC1768-5CC5-4B88-B316-0AF02421B53E}" srcOrd="0" destOrd="0" presId="urn:microsoft.com/office/officeart/2005/8/layout/process3"/>
    <dgm:cxn modelId="{6815AED3-93AA-4ECA-8699-C854A33F26DF}" type="presParOf" srcId="{0DD950B0-14F9-4B3E-8169-E85B537CEAF0}" destId="{BB4E66AC-4C7C-462B-BF92-072AF2EE9C8E}" srcOrd="1" destOrd="0" presId="urn:microsoft.com/office/officeart/2005/8/layout/process3"/>
    <dgm:cxn modelId="{BCDFE1B0-9F73-48A1-89E4-7D05BD3678A6}" type="presParOf" srcId="{0DD950B0-14F9-4B3E-8169-E85B537CEAF0}" destId="{7D29DA21-FCBC-4916-A8B4-E8B26CBC0F8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C9B1C-F249-4330-9094-777F0C410143}">
      <dsp:nvSpPr>
        <dsp:cNvPr id="0" name=""/>
        <dsp:cNvSpPr/>
      </dsp:nvSpPr>
      <dsp:spPr>
        <a:xfrm>
          <a:off x="1285398" y="54391"/>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GB" sz="4200" kern="1200" dirty="0"/>
            <a:t>Work</a:t>
          </a:r>
        </a:p>
      </dsp:txBody>
      <dsp:txXfrm>
        <a:off x="1633505" y="511282"/>
        <a:ext cx="1914588" cy="1174861"/>
      </dsp:txXfrm>
    </dsp:sp>
    <dsp:sp modelId="{4B7CDF5F-F4E7-4744-819C-C466EAB54D08}">
      <dsp:nvSpPr>
        <dsp:cNvPr id="0" name=""/>
        <dsp:cNvSpPr/>
      </dsp:nvSpPr>
      <dsp:spPr>
        <a:xfrm>
          <a:off x="2227463" y="1686143"/>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GB" sz="4200" kern="1200" dirty="0"/>
            <a:t>Health</a:t>
          </a:r>
        </a:p>
      </dsp:txBody>
      <dsp:txXfrm>
        <a:off x="3025933" y="2360600"/>
        <a:ext cx="1566481" cy="1435941"/>
      </dsp:txXfrm>
    </dsp:sp>
    <dsp:sp modelId="{025D1AD0-18FE-4ECE-945C-A55BF57CC221}">
      <dsp:nvSpPr>
        <dsp:cNvPr id="0" name=""/>
        <dsp:cNvSpPr/>
      </dsp:nvSpPr>
      <dsp:spPr>
        <a:xfrm>
          <a:off x="343333" y="1686143"/>
          <a:ext cx="2610802" cy="261080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GB" sz="4200" kern="1200" dirty="0"/>
            <a:t>Skills</a:t>
          </a:r>
        </a:p>
      </dsp:txBody>
      <dsp:txXfrm>
        <a:off x="589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DBF9-A2CC-4006-BBDA-87139DDC001D}">
      <dsp:nvSpPr>
        <dsp:cNvPr id="0" name=""/>
        <dsp:cNvSpPr/>
      </dsp:nvSpPr>
      <dsp:spPr>
        <a:xfrm>
          <a:off x="0" y="0"/>
          <a:ext cx="8274192" cy="747974"/>
        </a:xfrm>
        <a:prstGeom prst="roundRect">
          <a:avLst>
            <a:gd name="adj" fmla="val 10000"/>
          </a:avLst>
        </a:prstGeom>
        <a:solidFill>
          <a:srgbClr val="DEC8E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tx1"/>
              </a:solidFill>
              <a:latin typeface="Arial" panose="020B0604020202020204" pitchFamily="34" charset="0"/>
              <a:cs typeface="Arial" panose="020B0604020202020204" pitchFamily="34" charset="0"/>
            </a:rPr>
            <a:t>Engagement</a:t>
          </a:r>
          <a:endParaRPr lang="en-GB" sz="1200" b="1" kern="1200">
            <a:solidFill>
              <a:schemeClr val="tx1"/>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An opportunity for a potential participant to learn about Supported Employment and decide whether it is right for them</a:t>
          </a:r>
          <a:endParaRPr lang="en-GB" sz="1200" b="1" kern="1200">
            <a:latin typeface="Arial" panose="020B0604020202020204" pitchFamily="34" charset="0"/>
            <a:cs typeface="Arial" panose="020B0604020202020204" pitchFamily="34" charset="0"/>
          </a:endParaRPr>
        </a:p>
      </dsp:txBody>
      <dsp:txXfrm>
        <a:off x="21907" y="21907"/>
        <a:ext cx="7379557" cy="704160"/>
      </dsp:txXfrm>
    </dsp:sp>
    <dsp:sp modelId="{AACBFCCE-2075-4185-A445-4F78DC67DBAB}">
      <dsp:nvSpPr>
        <dsp:cNvPr id="0" name=""/>
        <dsp:cNvSpPr/>
      </dsp:nvSpPr>
      <dsp:spPr>
        <a:xfrm>
          <a:off x="617878" y="851860"/>
          <a:ext cx="8274192" cy="747974"/>
        </a:xfrm>
        <a:prstGeom prst="roundRect">
          <a:avLst>
            <a:gd name="adj" fmla="val 10000"/>
          </a:avLst>
        </a:prstGeom>
        <a:solidFill>
          <a:srgbClr val="DEC8E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tx1"/>
              </a:solidFill>
              <a:latin typeface="Arial" panose="020B0604020202020204" pitchFamily="34" charset="0"/>
              <a:cs typeface="Arial" panose="020B0604020202020204" pitchFamily="34" charset="0"/>
            </a:rPr>
            <a:t>Vocational profiling</a:t>
          </a:r>
        </a:p>
        <a:p>
          <a:pPr marL="0" lvl="0" indent="0" algn="l" defTabSz="7112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A planning process enabling a participant to identify what they want to achieve and work out a plan for getting there</a:t>
          </a:r>
          <a:endParaRPr lang="en-GB" sz="1200" b="1" kern="1200">
            <a:latin typeface="Arial" panose="020B0604020202020204" pitchFamily="34" charset="0"/>
            <a:cs typeface="Arial" panose="020B0604020202020204" pitchFamily="34" charset="0"/>
          </a:endParaRPr>
        </a:p>
      </dsp:txBody>
      <dsp:txXfrm>
        <a:off x="639785" y="873767"/>
        <a:ext cx="7126317" cy="704160"/>
      </dsp:txXfrm>
    </dsp:sp>
    <dsp:sp modelId="{8333E7FC-9028-4EA6-BB49-1929AB72DA7B}">
      <dsp:nvSpPr>
        <dsp:cNvPr id="0" name=""/>
        <dsp:cNvSpPr/>
      </dsp:nvSpPr>
      <dsp:spPr>
        <a:xfrm>
          <a:off x="1235756" y="1703720"/>
          <a:ext cx="8274192" cy="747974"/>
        </a:xfrm>
        <a:prstGeom prst="roundRect">
          <a:avLst>
            <a:gd name="adj" fmla="val 10000"/>
          </a:avLst>
        </a:prstGeom>
        <a:solidFill>
          <a:srgbClr val="DEC8E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tx1"/>
              </a:solidFill>
              <a:latin typeface="Arial" panose="020B0604020202020204" pitchFamily="34" charset="0"/>
              <a:cs typeface="Arial" panose="020B0604020202020204" pitchFamily="34" charset="0"/>
            </a:rPr>
            <a:t>Employer Engagement</a:t>
          </a:r>
        </a:p>
        <a:p>
          <a:pPr marL="0" lvl="0" indent="0" algn="l" defTabSz="7112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The participant learns about the job and works out a plan with the employer on how they will be supported through the recruitment process and in the workplace</a:t>
          </a:r>
        </a:p>
      </dsp:txBody>
      <dsp:txXfrm>
        <a:off x="1257663" y="1725627"/>
        <a:ext cx="7126317" cy="704160"/>
      </dsp:txXfrm>
    </dsp:sp>
    <dsp:sp modelId="{C7C003F8-3AE0-46F6-B76F-134D1A018204}">
      <dsp:nvSpPr>
        <dsp:cNvPr id="0" name=""/>
        <dsp:cNvSpPr/>
      </dsp:nvSpPr>
      <dsp:spPr>
        <a:xfrm>
          <a:off x="1853634" y="2555580"/>
          <a:ext cx="8274192" cy="747974"/>
        </a:xfrm>
        <a:prstGeom prst="roundRect">
          <a:avLst>
            <a:gd name="adj" fmla="val 10000"/>
          </a:avLst>
        </a:prstGeom>
        <a:solidFill>
          <a:srgbClr val="DEC8E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tx1"/>
              </a:solidFill>
              <a:latin typeface="Arial" panose="020B0604020202020204" pitchFamily="34" charset="0"/>
              <a:cs typeface="Arial" panose="020B0604020202020204" pitchFamily="34" charset="0"/>
            </a:rPr>
            <a:t>Job Matching</a:t>
          </a:r>
        </a:p>
        <a:p>
          <a:pPr marL="0" lvl="0" indent="0" algn="l" defTabSz="711200">
            <a:lnSpc>
              <a:spcPct val="90000"/>
            </a:lnSpc>
            <a:spcBef>
              <a:spcPct val="0"/>
            </a:spcBef>
            <a:spcAft>
              <a:spcPct val="35000"/>
            </a:spcAft>
            <a:buNone/>
          </a:pPr>
          <a:r>
            <a:rPr lang="en-GB" sz="1200" kern="1200"/>
            <a:t>The participant is supported to find vacancies that meet the jobseeker’s employment goals</a:t>
          </a:r>
          <a:endParaRPr lang="en-GB" sz="1200" kern="1200">
            <a:latin typeface="Arial" panose="020B0604020202020204" pitchFamily="34" charset="0"/>
            <a:cs typeface="Arial" panose="020B0604020202020204" pitchFamily="34" charset="0"/>
          </a:endParaRPr>
        </a:p>
      </dsp:txBody>
      <dsp:txXfrm>
        <a:off x="1875541" y="2577487"/>
        <a:ext cx="7126317" cy="704160"/>
      </dsp:txXfrm>
    </dsp:sp>
    <dsp:sp modelId="{3738BB28-8F95-4B56-8915-BA62DD6AD408}">
      <dsp:nvSpPr>
        <dsp:cNvPr id="0" name=""/>
        <dsp:cNvSpPr/>
      </dsp:nvSpPr>
      <dsp:spPr>
        <a:xfrm>
          <a:off x="2471512" y="3407441"/>
          <a:ext cx="8274192" cy="747974"/>
        </a:xfrm>
        <a:prstGeom prst="roundRect">
          <a:avLst>
            <a:gd name="adj" fmla="val 10000"/>
          </a:avLst>
        </a:prstGeom>
        <a:solidFill>
          <a:srgbClr val="DEC8E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tx1"/>
              </a:solidFill>
              <a:latin typeface="Arial" panose="020B0604020202020204" pitchFamily="34" charset="0"/>
              <a:cs typeface="Arial" panose="020B0604020202020204" pitchFamily="34" charset="0"/>
            </a:rPr>
            <a:t>On and off the job support</a:t>
          </a:r>
        </a:p>
        <a:p>
          <a:pPr marL="0" lvl="0" indent="0" algn="l" defTabSz="711200">
            <a:lnSpc>
              <a:spcPct val="90000"/>
            </a:lnSpc>
            <a:spcBef>
              <a:spcPct val="0"/>
            </a:spcBef>
            <a:spcAft>
              <a:spcPct val="35000"/>
            </a:spcAft>
            <a:buNone/>
          </a:pPr>
          <a:r>
            <a:rPr lang="en-GB" sz="1200" b="0" kern="1200">
              <a:latin typeface="Arial" panose="020B0604020202020204" pitchFamily="34" charset="0"/>
              <a:cs typeface="Arial" panose="020B0604020202020204" pitchFamily="34" charset="0"/>
            </a:rPr>
            <a:t>The participant is supported to learn the job and sustain employment. This could include job coaching, training/support from a mentor and workplace reviews</a:t>
          </a:r>
        </a:p>
      </dsp:txBody>
      <dsp:txXfrm>
        <a:off x="2493419" y="3429348"/>
        <a:ext cx="7126317" cy="704160"/>
      </dsp:txXfrm>
    </dsp:sp>
    <dsp:sp modelId="{9ACF6FC1-25D1-42D0-B373-A76E07CE7416}">
      <dsp:nvSpPr>
        <dsp:cNvPr id="0" name=""/>
        <dsp:cNvSpPr/>
      </dsp:nvSpPr>
      <dsp:spPr>
        <a:xfrm>
          <a:off x="7788009" y="546437"/>
          <a:ext cx="486183" cy="486183"/>
        </a:xfrm>
        <a:prstGeom prst="downArrow">
          <a:avLst>
            <a:gd name="adj1" fmla="val 55000"/>
            <a:gd name="adj2" fmla="val 45000"/>
          </a:avLst>
        </a:prstGeom>
        <a:solidFill>
          <a:srgbClr val="A568D2">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7897400" y="546437"/>
        <a:ext cx="267401" cy="365853"/>
      </dsp:txXfrm>
    </dsp:sp>
    <dsp:sp modelId="{4600049F-F1DA-40DA-92A5-5870D291EF4F}">
      <dsp:nvSpPr>
        <dsp:cNvPr id="0" name=""/>
        <dsp:cNvSpPr/>
      </dsp:nvSpPr>
      <dsp:spPr>
        <a:xfrm>
          <a:off x="8405887" y="1398297"/>
          <a:ext cx="486183" cy="486183"/>
        </a:xfrm>
        <a:prstGeom prst="downArrow">
          <a:avLst>
            <a:gd name="adj1" fmla="val 55000"/>
            <a:gd name="adj2" fmla="val 45000"/>
          </a:avLst>
        </a:prstGeom>
        <a:solidFill>
          <a:srgbClr val="A568D2">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8515278" y="1398297"/>
        <a:ext cx="267401" cy="365853"/>
      </dsp:txXfrm>
    </dsp:sp>
    <dsp:sp modelId="{9BF8D954-CFE6-40E4-842F-4D1D094F6C03}">
      <dsp:nvSpPr>
        <dsp:cNvPr id="0" name=""/>
        <dsp:cNvSpPr/>
      </dsp:nvSpPr>
      <dsp:spPr>
        <a:xfrm>
          <a:off x="9023765" y="2237691"/>
          <a:ext cx="486183" cy="486183"/>
        </a:xfrm>
        <a:prstGeom prst="downArrow">
          <a:avLst>
            <a:gd name="adj1" fmla="val 55000"/>
            <a:gd name="adj2" fmla="val 45000"/>
          </a:avLst>
        </a:prstGeom>
        <a:solidFill>
          <a:srgbClr val="A568D2">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9133156" y="2237691"/>
        <a:ext cx="267401" cy="365853"/>
      </dsp:txXfrm>
    </dsp:sp>
    <dsp:sp modelId="{7848CAF1-47DB-4322-BA9E-77FBE28D14AB}">
      <dsp:nvSpPr>
        <dsp:cNvPr id="0" name=""/>
        <dsp:cNvSpPr/>
      </dsp:nvSpPr>
      <dsp:spPr>
        <a:xfrm>
          <a:off x="9641643" y="3097862"/>
          <a:ext cx="486183" cy="486183"/>
        </a:xfrm>
        <a:prstGeom prst="downArrow">
          <a:avLst>
            <a:gd name="adj1" fmla="val 55000"/>
            <a:gd name="adj2" fmla="val 45000"/>
          </a:avLst>
        </a:prstGeom>
        <a:solidFill>
          <a:srgbClr val="A568D2">
            <a:alpha val="90000"/>
          </a:srgb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9751034" y="3097862"/>
        <a:ext cx="267401" cy="365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CF9C-910E-4122-B22A-9B04C03ACD0A}">
      <dsp:nvSpPr>
        <dsp:cNvPr id="0" name=""/>
        <dsp:cNvSpPr/>
      </dsp:nvSpPr>
      <dsp:spPr>
        <a:xfrm>
          <a:off x="4042" y="182831"/>
          <a:ext cx="1838086" cy="8896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Implementation</a:t>
          </a:r>
        </a:p>
      </dsp:txBody>
      <dsp:txXfrm>
        <a:off x="4042" y="182831"/>
        <a:ext cx="1838086" cy="593093"/>
      </dsp:txXfrm>
    </dsp:sp>
    <dsp:sp modelId="{CF3A09BD-4B98-427E-9C36-40AF2761FD1E}">
      <dsp:nvSpPr>
        <dsp:cNvPr id="0" name=""/>
        <dsp:cNvSpPr/>
      </dsp:nvSpPr>
      <dsp:spPr>
        <a:xfrm>
          <a:off x="380518" y="775924"/>
          <a:ext cx="1838086" cy="29767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Oct – Dec 25</a:t>
          </a:r>
        </a:p>
        <a:p>
          <a:pPr marL="114300" lvl="1" indent="-114300" algn="l" defTabSz="666750">
            <a:lnSpc>
              <a:spcPct val="90000"/>
            </a:lnSpc>
            <a:spcBef>
              <a:spcPct val="0"/>
            </a:spcBef>
            <a:spcAft>
              <a:spcPct val="15000"/>
            </a:spcAft>
            <a:buChar char="•"/>
          </a:pPr>
          <a:r>
            <a:rPr lang="en-GB" sz="1500" kern="1200" dirty="0"/>
            <a:t>Implementation</a:t>
          </a:r>
        </a:p>
        <a:p>
          <a:pPr marL="114300" lvl="1" indent="-114300" algn="l" defTabSz="666750">
            <a:lnSpc>
              <a:spcPct val="90000"/>
            </a:lnSpc>
            <a:spcBef>
              <a:spcPct val="0"/>
            </a:spcBef>
            <a:spcAft>
              <a:spcPct val="15000"/>
            </a:spcAft>
            <a:buChar char="•"/>
          </a:pPr>
          <a:r>
            <a:rPr lang="en-GB" sz="1500" kern="1200" dirty="0"/>
            <a:t>Mobilisation</a:t>
          </a:r>
        </a:p>
        <a:p>
          <a:pPr marL="114300" lvl="1" indent="-114300" algn="l" defTabSz="666750">
            <a:lnSpc>
              <a:spcPct val="90000"/>
            </a:lnSpc>
            <a:spcBef>
              <a:spcPct val="0"/>
            </a:spcBef>
            <a:spcAft>
              <a:spcPct val="15000"/>
            </a:spcAft>
            <a:buChar char="•"/>
          </a:pPr>
          <a:r>
            <a:rPr lang="en-GB" sz="1500" kern="1200" dirty="0"/>
            <a:t>Integration</a:t>
          </a:r>
        </a:p>
        <a:p>
          <a:pPr marL="114300" lvl="1" indent="-114300" algn="l" defTabSz="666750">
            <a:lnSpc>
              <a:spcPct val="90000"/>
            </a:lnSpc>
            <a:spcBef>
              <a:spcPct val="0"/>
            </a:spcBef>
            <a:spcAft>
              <a:spcPct val="15000"/>
            </a:spcAft>
            <a:buChar char="•"/>
          </a:pPr>
          <a:r>
            <a:rPr lang="en-GB" sz="1500" kern="1200" dirty="0"/>
            <a:t>Systems</a:t>
          </a:r>
        </a:p>
      </dsp:txBody>
      <dsp:txXfrm>
        <a:off x="434354" y="829760"/>
        <a:ext cx="1730414" cy="2869078"/>
      </dsp:txXfrm>
    </dsp:sp>
    <dsp:sp modelId="{95DF52EA-3DBB-448B-A307-AD66FD702458}">
      <dsp:nvSpPr>
        <dsp:cNvPr id="0" name=""/>
        <dsp:cNvSpPr/>
      </dsp:nvSpPr>
      <dsp:spPr>
        <a:xfrm>
          <a:off x="2120776" y="250562"/>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120776" y="342088"/>
        <a:ext cx="453443" cy="274578"/>
      </dsp:txXfrm>
    </dsp:sp>
    <dsp:sp modelId="{71DC86D2-8857-4562-80DA-EE3A094CDA3C}">
      <dsp:nvSpPr>
        <dsp:cNvPr id="0" name=""/>
        <dsp:cNvSpPr/>
      </dsp:nvSpPr>
      <dsp:spPr>
        <a:xfrm>
          <a:off x="2956718" y="182831"/>
          <a:ext cx="1838086" cy="8896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Service Commencement</a:t>
          </a:r>
        </a:p>
      </dsp:txBody>
      <dsp:txXfrm>
        <a:off x="2956718" y="182831"/>
        <a:ext cx="1838086" cy="593093"/>
      </dsp:txXfrm>
    </dsp:sp>
    <dsp:sp modelId="{4C6F6865-53A6-42F4-A2D0-B733D64AB0B6}">
      <dsp:nvSpPr>
        <dsp:cNvPr id="0" name=""/>
        <dsp:cNvSpPr/>
      </dsp:nvSpPr>
      <dsp:spPr>
        <a:xfrm>
          <a:off x="3333194" y="775924"/>
          <a:ext cx="1838086" cy="29767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Referrals commence January 2026</a:t>
          </a:r>
        </a:p>
        <a:p>
          <a:pPr marL="114300" lvl="1" indent="-114300" algn="l" defTabSz="666750">
            <a:lnSpc>
              <a:spcPct val="90000"/>
            </a:lnSpc>
            <a:spcBef>
              <a:spcPct val="0"/>
            </a:spcBef>
            <a:spcAft>
              <a:spcPct val="15000"/>
            </a:spcAft>
            <a:buChar char="•"/>
          </a:pPr>
          <a:r>
            <a:rPr lang="en-GB" sz="1500" kern="1200" dirty="0"/>
            <a:t>Ramp up Starts over 6-months</a:t>
          </a:r>
        </a:p>
        <a:p>
          <a:pPr marL="114300" lvl="1" indent="-114300" algn="l" defTabSz="666750">
            <a:lnSpc>
              <a:spcPct val="90000"/>
            </a:lnSpc>
            <a:spcBef>
              <a:spcPct val="0"/>
            </a:spcBef>
            <a:spcAft>
              <a:spcPct val="15000"/>
            </a:spcAft>
            <a:buChar char="•"/>
          </a:pPr>
          <a:r>
            <a:rPr lang="en-GB" sz="1500" kern="1200" dirty="0"/>
            <a:t>Steady State Starts from month 7 (July 26)</a:t>
          </a:r>
        </a:p>
        <a:p>
          <a:pPr marL="114300" lvl="1" indent="-114300" algn="l" defTabSz="666750">
            <a:lnSpc>
              <a:spcPct val="90000"/>
            </a:lnSpc>
            <a:spcBef>
              <a:spcPct val="0"/>
            </a:spcBef>
            <a:spcAft>
              <a:spcPct val="15000"/>
            </a:spcAft>
            <a:buChar char="•"/>
          </a:pPr>
          <a:r>
            <a:rPr lang="en-GB" sz="1500" kern="1200" dirty="0"/>
            <a:t>Payment by Results (15%) based on Starts from month 6</a:t>
          </a:r>
        </a:p>
      </dsp:txBody>
      <dsp:txXfrm>
        <a:off x="3387030" y="829760"/>
        <a:ext cx="1730414" cy="2869078"/>
      </dsp:txXfrm>
    </dsp:sp>
    <dsp:sp modelId="{A144AAB7-1008-4BBE-BA52-42C27C0750D3}">
      <dsp:nvSpPr>
        <dsp:cNvPr id="0" name=""/>
        <dsp:cNvSpPr/>
      </dsp:nvSpPr>
      <dsp:spPr>
        <a:xfrm>
          <a:off x="5073452" y="250562"/>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073452" y="342088"/>
        <a:ext cx="453443" cy="274578"/>
      </dsp:txXfrm>
    </dsp:sp>
    <dsp:sp modelId="{BB4E66AC-4C7C-462B-BF92-072AF2EE9C8E}">
      <dsp:nvSpPr>
        <dsp:cNvPr id="0" name=""/>
        <dsp:cNvSpPr/>
      </dsp:nvSpPr>
      <dsp:spPr>
        <a:xfrm>
          <a:off x="5909394" y="182831"/>
          <a:ext cx="1838086" cy="8896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Support Only</a:t>
          </a:r>
        </a:p>
      </dsp:txBody>
      <dsp:txXfrm>
        <a:off x="5909394" y="182831"/>
        <a:ext cx="1838086" cy="593093"/>
      </dsp:txXfrm>
    </dsp:sp>
    <dsp:sp modelId="{7D29DA21-FCBC-4916-A8B4-E8B26CBC0F89}">
      <dsp:nvSpPr>
        <dsp:cNvPr id="0" name=""/>
        <dsp:cNvSpPr/>
      </dsp:nvSpPr>
      <dsp:spPr>
        <a:xfrm>
          <a:off x="6285870" y="775924"/>
          <a:ext cx="1838086" cy="29767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When referrals and starts finish there will be a period of supporting Participant on the programme (“Support Only Phase”) until they complete</a:t>
          </a:r>
        </a:p>
      </dsp:txBody>
      <dsp:txXfrm>
        <a:off x="6339706" y="829760"/>
        <a:ext cx="1730414" cy="28690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59796273-22D5-44C5-856C-C672A7D24333}" type="datetimeFigureOut">
              <a:rPr lang="en-GB" smtClean="0"/>
              <a:t>18/07/2025</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DB6B58F-61FB-42D6-AC7E-87E8C50BBB0D}" type="slidenum">
              <a:rPr lang="en-GB" smtClean="0"/>
              <a:t>‹#›</a:t>
            </a:fld>
            <a:endParaRPr lang="en-GB" dirty="0"/>
          </a:p>
        </p:txBody>
      </p:sp>
    </p:spTree>
    <p:extLst>
      <p:ext uri="{BB962C8B-B14F-4D97-AF65-F5344CB8AC3E}">
        <p14:creationId xmlns:p14="http://schemas.microsoft.com/office/powerpoint/2010/main" val="61529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2</a:t>
            </a:fld>
            <a:endParaRPr lang="en-GB" dirty="0"/>
          </a:p>
        </p:txBody>
      </p:sp>
    </p:spTree>
    <p:extLst>
      <p:ext uri="{BB962C8B-B14F-4D97-AF65-F5344CB8AC3E}">
        <p14:creationId xmlns:p14="http://schemas.microsoft.com/office/powerpoint/2010/main" val="38063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Kevin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Supported employment program will use the Supported Employment model, an approach that has been used to support disabled people and others who need extra support to move towards and into work.  It is based on a philosophy that as long as sufficient support is provided, anyone can work in paid employment if they want 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The Supported Employment model is a voluntary, flexible and continuous approach to employment support. It is tailored to meet each participant's needs – and those of their employer – through five stages of ‘place train and maintain’: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Arial"/>
              <a:cs typeface="Arial"/>
            </a:endParaRPr>
          </a:p>
          <a:p>
            <a:pPr algn="just"/>
            <a:r>
              <a:rPr lang="en-GB" sz="1200" b="1" dirty="0">
                <a:solidFill>
                  <a:srgbClr val="8238BA"/>
                </a:solidFill>
                <a:effectLst/>
                <a:ea typeface="Arial" panose="020B0604020202020204" pitchFamily="34" charset="0"/>
              </a:rPr>
              <a:t>Placing</a:t>
            </a:r>
            <a:r>
              <a:rPr lang="en-GB" sz="1200" dirty="0">
                <a:solidFill>
                  <a:srgbClr val="000000"/>
                </a:solidFill>
                <a:effectLst/>
                <a:ea typeface="Arial" panose="020B0604020202020204" pitchFamily="34" charset="0"/>
              </a:rPr>
              <a:t> people into work at the earliest opportunity, </a:t>
            </a:r>
            <a:r>
              <a:rPr lang="en-GB" sz="1200" b="1" dirty="0">
                <a:solidFill>
                  <a:srgbClr val="8238BA"/>
                </a:solidFill>
                <a:effectLst/>
                <a:ea typeface="Arial" panose="020B0604020202020204" pitchFamily="34" charset="0"/>
              </a:rPr>
              <a:t>Training</a:t>
            </a:r>
            <a:r>
              <a:rPr lang="en-GB" sz="1200" dirty="0">
                <a:solidFill>
                  <a:srgbClr val="000000"/>
                </a:solidFill>
                <a:effectLst/>
                <a:ea typeface="Arial" panose="020B0604020202020204" pitchFamily="34" charset="0"/>
              </a:rPr>
              <a:t> them to do the work in the way the employer needs it, and providing ongoing support to </a:t>
            </a:r>
            <a:r>
              <a:rPr lang="en-GB" sz="1200" b="1" dirty="0">
                <a:solidFill>
                  <a:srgbClr val="8238BA"/>
                </a:solidFill>
                <a:effectLst/>
                <a:ea typeface="Arial" panose="020B0604020202020204" pitchFamily="34" charset="0"/>
              </a:rPr>
              <a:t>Maintain</a:t>
            </a:r>
            <a:r>
              <a:rPr lang="en-GB" sz="1200" dirty="0">
                <a:solidFill>
                  <a:srgbClr val="000000"/>
                </a:solidFill>
                <a:effectLst/>
                <a:ea typeface="Arial" panose="020B0604020202020204" pitchFamily="34" charset="0"/>
              </a:rPr>
              <a:t> them in the job.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Whilst there are slight variations of the definition across the world, there remain three consistent elements that are fundamental to the Supported Employment model: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Paid Work </a:t>
            </a:r>
            <a:r>
              <a:rPr kumimoji="0" lang="en-GB" sz="1200" b="0" i="0" u="none" strike="noStrike" kern="1200" cap="none" spc="0" normalizeH="0" baseline="0" noProof="0" dirty="0">
                <a:ln>
                  <a:noFill/>
                </a:ln>
                <a:solidFill>
                  <a:srgbClr val="000000"/>
                </a:solidFill>
                <a:effectLst/>
                <a:uLnTx/>
                <a:uFillTx/>
                <a:latin typeface="Arial"/>
                <a:ea typeface="+mn-ea"/>
                <a:cs typeface="+mn-cs"/>
              </a:rPr>
              <a:t>- Individuals should receive commensurate pay for work carried out – if a country operates a national minimum wage, then the individual must be paid at least this rate or the going rate for the job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Open Labour Market </a:t>
            </a:r>
            <a:r>
              <a:rPr kumimoji="0" lang="en-GB" sz="1200" b="0" i="0" u="none" strike="noStrike" kern="1200" cap="none" spc="0" normalizeH="0" baseline="0" noProof="0" dirty="0">
                <a:ln>
                  <a:noFill/>
                </a:ln>
                <a:solidFill>
                  <a:srgbClr val="000000"/>
                </a:solidFill>
                <a:effectLst/>
                <a:uLnTx/>
                <a:uFillTx/>
                <a:latin typeface="Arial"/>
                <a:ea typeface="+mn-ea"/>
                <a:cs typeface="+mn-cs"/>
              </a:rPr>
              <a:t>– People with disabilities should be regular employees with the same wages, terms and conditions as other employees who are employed in businesses/ organisations within the public, private or voluntary sectors.</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Ongoing Support </a:t>
            </a:r>
            <a:r>
              <a:rPr kumimoji="0" lang="en-GB" sz="1200" b="0" i="0" u="none" strike="noStrike" kern="1200" cap="none" spc="0" normalizeH="0" baseline="0" noProof="0" dirty="0">
                <a:ln>
                  <a:noFill/>
                </a:ln>
                <a:solidFill>
                  <a:srgbClr val="000000"/>
                </a:solidFill>
                <a:effectLst/>
                <a:uLnTx/>
                <a:uFillTx/>
                <a:latin typeface="Arial"/>
                <a:ea typeface="+mn-ea"/>
                <a:cs typeface="+mn-cs"/>
              </a:rPr>
              <a:t>- This refers to job support in its widest context whilst in paid employment. Support is individualised and is on a need basis for both the employee and the employer.</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09C86-AC98-4BC4-A114-D1045D5998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3CAA2A19-575C-956E-75F7-E06F16EEEA0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 GOVERNMENT POLICY</a:t>
            </a:r>
          </a:p>
        </p:txBody>
      </p:sp>
    </p:spTree>
    <p:extLst>
      <p:ext uri="{BB962C8B-B14F-4D97-AF65-F5344CB8AC3E}">
        <p14:creationId xmlns:p14="http://schemas.microsoft.com/office/powerpoint/2010/main" val="267901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Kevin</a:t>
            </a:r>
          </a:p>
        </p:txBody>
      </p:sp>
      <p:sp>
        <p:nvSpPr>
          <p:cNvPr id="4" name="Slide Number Placeholder 3"/>
          <p:cNvSpPr>
            <a:spLocks noGrp="1"/>
          </p:cNvSpPr>
          <p:nvPr>
            <p:ph type="sldNum" sz="quarter" idx="5"/>
          </p:nvPr>
        </p:nvSpPr>
        <p:spPr/>
        <p:txBody>
          <a:bodyPr/>
          <a:lstStyle/>
          <a:p>
            <a:fld id="{7DB6B58F-61FB-42D6-AC7E-87E8C50BBB0D}" type="slidenum">
              <a:rPr lang="en-GB" smtClean="0"/>
              <a:t>12</a:t>
            </a:fld>
            <a:endParaRPr lang="en-GB" dirty="0"/>
          </a:p>
        </p:txBody>
      </p:sp>
    </p:spTree>
    <p:extLst>
      <p:ext uri="{BB962C8B-B14F-4D97-AF65-F5344CB8AC3E}">
        <p14:creationId xmlns:p14="http://schemas.microsoft.com/office/powerpoint/2010/main" val="102465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Kevin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6D38A-8BED-416A-8340-F571E7D1A4D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191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14</a:t>
            </a:fld>
            <a:endParaRPr lang="en-GB" dirty="0"/>
          </a:p>
        </p:txBody>
      </p:sp>
    </p:spTree>
    <p:extLst>
      <p:ext uri="{BB962C8B-B14F-4D97-AF65-F5344CB8AC3E}">
        <p14:creationId xmlns:p14="http://schemas.microsoft.com/office/powerpoint/2010/main" val="170560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15</a:t>
            </a:fld>
            <a:endParaRPr lang="en-GB" dirty="0"/>
          </a:p>
        </p:txBody>
      </p:sp>
    </p:spTree>
    <p:extLst>
      <p:ext uri="{BB962C8B-B14F-4D97-AF65-F5344CB8AC3E}">
        <p14:creationId xmlns:p14="http://schemas.microsoft.com/office/powerpoint/2010/main" val="266297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16</a:t>
            </a:fld>
            <a:endParaRPr lang="en-GB" dirty="0"/>
          </a:p>
        </p:txBody>
      </p:sp>
    </p:spTree>
    <p:extLst>
      <p:ext uri="{BB962C8B-B14F-4D97-AF65-F5344CB8AC3E}">
        <p14:creationId xmlns:p14="http://schemas.microsoft.com/office/powerpoint/2010/main" val="342653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17</a:t>
            </a:fld>
            <a:endParaRPr lang="en-GB" dirty="0"/>
          </a:p>
        </p:txBody>
      </p:sp>
    </p:spTree>
    <p:extLst>
      <p:ext uri="{BB962C8B-B14F-4D97-AF65-F5344CB8AC3E}">
        <p14:creationId xmlns:p14="http://schemas.microsoft.com/office/powerpoint/2010/main" val="194048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18</a:t>
            </a:fld>
            <a:endParaRPr lang="en-GB" dirty="0"/>
          </a:p>
        </p:txBody>
      </p:sp>
    </p:spTree>
    <p:extLst>
      <p:ext uri="{BB962C8B-B14F-4D97-AF65-F5344CB8AC3E}">
        <p14:creationId xmlns:p14="http://schemas.microsoft.com/office/powerpoint/2010/main" val="207935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19</a:t>
            </a:fld>
            <a:endParaRPr lang="en-GB" dirty="0"/>
          </a:p>
        </p:txBody>
      </p:sp>
    </p:spTree>
    <p:extLst>
      <p:ext uri="{BB962C8B-B14F-4D97-AF65-F5344CB8AC3E}">
        <p14:creationId xmlns:p14="http://schemas.microsoft.com/office/powerpoint/2010/main" val="37199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20</a:t>
            </a:fld>
            <a:endParaRPr lang="en-GB" dirty="0"/>
          </a:p>
        </p:txBody>
      </p:sp>
    </p:spTree>
    <p:extLst>
      <p:ext uri="{BB962C8B-B14F-4D97-AF65-F5344CB8AC3E}">
        <p14:creationId xmlns:p14="http://schemas.microsoft.com/office/powerpoint/2010/main" val="322341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3</a:t>
            </a:fld>
            <a:endParaRPr lang="en-GB" dirty="0"/>
          </a:p>
        </p:txBody>
      </p:sp>
    </p:spTree>
    <p:extLst>
      <p:ext uri="{BB962C8B-B14F-4D97-AF65-F5344CB8AC3E}">
        <p14:creationId xmlns:p14="http://schemas.microsoft.com/office/powerpoint/2010/main" val="349559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21</a:t>
            </a:fld>
            <a:endParaRPr lang="en-GB" dirty="0"/>
          </a:p>
        </p:txBody>
      </p:sp>
    </p:spTree>
    <p:extLst>
      <p:ext uri="{BB962C8B-B14F-4D97-AF65-F5344CB8AC3E}">
        <p14:creationId xmlns:p14="http://schemas.microsoft.com/office/powerpoint/2010/main" val="42996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22</a:t>
            </a:fld>
            <a:endParaRPr lang="en-GB" dirty="0"/>
          </a:p>
        </p:txBody>
      </p:sp>
    </p:spTree>
    <p:extLst>
      <p:ext uri="{BB962C8B-B14F-4D97-AF65-F5344CB8AC3E}">
        <p14:creationId xmlns:p14="http://schemas.microsoft.com/office/powerpoint/2010/main" val="303122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23</a:t>
            </a:fld>
            <a:endParaRPr lang="en-GB" dirty="0"/>
          </a:p>
        </p:txBody>
      </p:sp>
    </p:spTree>
    <p:extLst>
      <p:ext uri="{BB962C8B-B14F-4D97-AF65-F5344CB8AC3E}">
        <p14:creationId xmlns:p14="http://schemas.microsoft.com/office/powerpoint/2010/main" val="87747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24</a:t>
            </a:fld>
            <a:endParaRPr lang="en-GB" dirty="0"/>
          </a:p>
        </p:txBody>
      </p:sp>
    </p:spTree>
    <p:extLst>
      <p:ext uri="{BB962C8B-B14F-4D97-AF65-F5344CB8AC3E}">
        <p14:creationId xmlns:p14="http://schemas.microsoft.com/office/powerpoint/2010/main" val="386697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25</a:t>
            </a:fld>
            <a:endParaRPr lang="en-GB" dirty="0"/>
          </a:p>
        </p:txBody>
      </p:sp>
    </p:spTree>
    <p:extLst>
      <p:ext uri="{BB962C8B-B14F-4D97-AF65-F5344CB8AC3E}">
        <p14:creationId xmlns:p14="http://schemas.microsoft.com/office/powerpoint/2010/main" val="1007363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26</a:t>
            </a:fld>
            <a:endParaRPr lang="en-GB" dirty="0"/>
          </a:p>
        </p:txBody>
      </p:sp>
    </p:spTree>
    <p:extLst>
      <p:ext uri="{BB962C8B-B14F-4D97-AF65-F5344CB8AC3E}">
        <p14:creationId xmlns:p14="http://schemas.microsoft.com/office/powerpoint/2010/main" val="393836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27</a:t>
            </a:fld>
            <a:endParaRPr lang="en-GB" dirty="0"/>
          </a:p>
        </p:txBody>
      </p:sp>
    </p:spTree>
    <p:extLst>
      <p:ext uri="{BB962C8B-B14F-4D97-AF65-F5344CB8AC3E}">
        <p14:creationId xmlns:p14="http://schemas.microsoft.com/office/powerpoint/2010/main" val="3669339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7DB6B58F-61FB-42D6-AC7E-87E8C50BBB0D}" type="slidenum">
              <a:rPr lang="en-GB" smtClean="0"/>
              <a:t>28</a:t>
            </a:fld>
            <a:endParaRPr lang="en-GB" dirty="0"/>
          </a:p>
        </p:txBody>
      </p:sp>
    </p:spTree>
    <p:extLst>
      <p:ext uri="{BB962C8B-B14F-4D97-AF65-F5344CB8AC3E}">
        <p14:creationId xmlns:p14="http://schemas.microsoft.com/office/powerpoint/2010/main" val="300068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Hani</a:t>
            </a:r>
          </a:p>
        </p:txBody>
      </p:sp>
      <p:sp>
        <p:nvSpPr>
          <p:cNvPr id="4" name="Slide Number Placeholder 3"/>
          <p:cNvSpPr>
            <a:spLocks noGrp="1"/>
          </p:cNvSpPr>
          <p:nvPr>
            <p:ph type="sldNum" sz="quarter" idx="5"/>
          </p:nvPr>
        </p:nvSpPr>
        <p:spPr/>
        <p:txBody>
          <a:bodyPr/>
          <a:lstStyle/>
          <a:p>
            <a:fld id="{7DB6B58F-61FB-42D6-AC7E-87E8C50BBB0D}" type="slidenum">
              <a:rPr lang="en-GB" smtClean="0"/>
              <a:t>29</a:t>
            </a:fld>
            <a:endParaRPr lang="en-GB" dirty="0"/>
          </a:p>
        </p:txBody>
      </p:sp>
    </p:spTree>
    <p:extLst>
      <p:ext uri="{BB962C8B-B14F-4D97-AF65-F5344CB8AC3E}">
        <p14:creationId xmlns:p14="http://schemas.microsoft.com/office/powerpoint/2010/main" val="3689123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Hani</a:t>
            </a:r>
          </a:p>
        </p:txBody>
      </p:sp>
      <p:sp>
        <p:nvSpPr>
          <p:cNvPr id="4" name="Slide Number Placeholder 3"/>
          <p:cNvSpPr>
            <a:spLocks noGrp="1"/>
          </p:cNvSpPr>
          <p:nvPr>
            <p:ph type="sldNum" sz="quarter" idx="5"/>
          </p:nvPr>
        </p:nvSpPr>
        <p:spPr/>
        <p:txBody>
          <a:bodyPr/>
          <a:lstStyle/>
          <a:p>
            <a:fld id="{7DB6B58F-61FB-42D6-AC7E-87E8C50BBB0D}" type="slidenum">
              <a:rPr lang="en-GB" smtClean="0"/>
              <a:t>30</a:t>
            </a:fld>
            <a:endParaRPr lang="en-GB" dirty="0"/>
          </a:p>
        </p:txBody>
      </p:sp>
    </p:spTree>
    <p:extLst>
      <p:ext uri="{BB962C8B-B14F-4D97-AF65-F5344CB8AC3E}">
        <p14:creationId xmlns:p14="http://schemas.microsoft.com/office/powerpoint/2010/main" val="147122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4</a:t>
            </a:fld>
            <a:endParaRPr lang="en-GB" dirty="0"/>
          </a:p>
        </p:txBody>
      </p:sp>
    </p:spTree>
    <p:extLst>
      <p:ext uri="{BB962C8B-B14F-4D97-AF65-F5344CB8AC3E}">
        <p14:creationId xmlns:p14="http://schemas.microsoft.com/office/powerpoint/2010/main" val="564746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F9407715-CA10-4F8A-90E8-DA1614D6DEF5}" type="slidenum">
              <a:rPr lang="en-GB" smtClean="0"/>
              <a:t>31</a:t>
            </a:fld>
            <a:endParaRPr lang="en-GB" dirty="0"/>
          </a:p>
        </p:txBody>
      </p:sp>
    </p:spTree>
    <p:extLst>
      <p:ext uri="{BB962C8B-B14F-4D97-AF65-F5344CB8AC3E}">
        <p14:creationId xmlns:p14="http://schemas.microsoft.com/office/powerpoint/2010/main" val="97249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32</a:t>
            </a:fld>
            <a:endParaRPr lang="en-GB" dirty="0"/>
          </a:p>
        </p:txBody>
      </p:sp>
    </p:spTree>
    <p:extLst>
      <p:ext uri="{BB962C8B-B14F-4D97-AF65-F5344CB8AC3E}">
        <p14:creationId xmlns:p14="http://schemas.microsoft.com/office/powerpoint/2010/main" val="2020455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33</a:t>
            </a:fld>
            <a:endParaRPr lang="en-GB" dirty="0"/>
          </a:p>
        </p:txBody>
      </p:sp>
    </p:spTree>
    <p:extLst>
      <p:ext uri="{BB962C8B-B14F-4D97-AF65-F5344CB8AC3E}">
        <p14:creationId xmlns:p14="http://schemas.microsoft.com/office/powerpoint/2010/main" val="3149593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34</a:t>
            </a:fld>
            <a:endParaRPr lang="en-GB" dirty="0"/>
          </a:p>
        </p:txBody>
      </p:sp>
    </p:spTree>
    <p:extLst>
      <p:ext uri="{BB962C8B-B14F-4D97-AF65-F5344CB8AC3E}">
        <p14:creationId xmlns:p14="http://schemas.microsoft.com/office/powerpoint/2010/main" val="967947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35</a:t>
            </a:fld>
            <a:endParaRPr lang="en-GB" dirty="0"/>
          </a:p>
        </p:txBody>
      </p:sp>
    </p:spTree>
    <p:extLst>
      <p:ext uri="{BB962C8B-B14F-4D97-AF65-F5344CB8AC3E}">
        <p14:creationId xmlns:p14="http://schemas.microsoft.com/office/powerpoint/2010/main" val="295240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36</a:t>
            </a:fld>
            <a:endParaRPr lang="en-GB" dirty="0"/>
          </a:p>
        </p:txBody>
      </p:sp>
    </p:spTree>
    <p:extLst>
      <p:ext uri="{BB962C8B-B14F-4D97-AF65-F5344CB8AC3E}">
        <p14:creationId xmlns:p14="http://schemas.microsoft.com/office/powerpoint/2010/main" val="2717091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37</a:t>
            </a:fld>
            <a:endParaRPr lang="en-GB" dirty="0"/>
          </a:p>
        </p:txBody>
      </p:sp>
    </p:spTree>
    <p:extLst>
      <p:ext uri="{BB962C8B-B14F-4D97-AF65-F5344CB8AC3E}">
        <p14:creationId xmlns:p14="http://schemas.microsoft.com/office/powerpoint/2010/main" val="499858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38</a:t>
            </a:fld>
            <a:endParaRPr lang="en-GB" dirty="0"/>
          </a:p>
        </p:txBody>
      </p:sp>
    </p:spTree>
    <p:extLst>
      <p:ext uri="{BB962C8B-B14F-4D97-AF65-F5344CB8AC3E}">
        <p14:creationId xmlns:p14="http://schemas.microsoft.com/office/powerpoint/2010/main" val="1001912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39</a:t>
            </a:fld>
            <a:endParaRPr lang="en-GB" dirty="0"/>
          </a:p>
        </p:txBody>
      </p:sp>
    </p:spTree>
    <p:extLst>
      <p:ext uri="{BB962C8B-B14F-4D97-AF65-F5344CB8AC3E}">
        <p14:creationId xmlns:p14="http://schemas.microsoft.com/office/powerpoint/2010/main" val="914782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Isobel</a:t>
            </a:r>
          </a:p>
        </p:txBody>
      </p:sp>
      <p:sp>
        <p:nvSpPr>
          <p:cNvPr id="4" name="Slide Number Placeholder 3"/>
          <p:cNvSpPr>
            <a:spLocks noGrp="1"/>
          </p:cNvSpPr>
          <p:nvPr>
            <p:ph type="sldNum" sz="quarter" idx="5"/>
          </p:nvPr>
        </p:nvSpPr>
        <p:spPr/>
        <p:txBody>
          <a:bodyPr/>
          <a:lstStyle/>
          <a:p>
            <a:fld id="{7DB6B58F-61FB-42D6-AC7E-87E8C50BBB0D}" type="slidenum">
              <a:rPr lang="en-GB" smtClean="0"/>
              <a:t>40</a:t>
            </a:fld>
            <a:endParaRPr lang="en-GB" dirty="0"/>
          </a:p>
        </p:txBody>
      </p:sp>
    </p:spTree>
    <p:extLst>
      <p:ext uri="{BB962C8B-B14F-4D97-AF65-F5344CB8AC3E}">
        <p14:creationId xmlns:p14="http://schemas.microsoft.com/office/powerpoint/2010/main" val="5113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Hani</a:t>
            </a:r>
          </a:p>
        </p:txBody>
      </p:sp>
      <p:sp>
        <p:nvSpPr>
          <p:cNvPr id="4" name="Slide Number Placeholder 3"/>
          <p:cNvSpPr>
            <a:spLocks noGrp="1"/>
          </p:cNvSpPr>
          <p:nvPr>
            <p:ph type="sldNum" sz="quarter" idx="5"/>
          </p:nvPr>
        </p:nvSpPr>
        <p:spPr/>
        <p:txBody>
          <a:bodyPr/>
          <a:lstStyle/>
          <a:p>
            <a:fld id="{7DB6B58F-61FB-42D6-AC7E-87E8C50BBB0D}" type="slidenum">
              <a:rPr lang="en-GB" smtClean="0"/>
              <a:t>5</a:t>
            </a:fld>
            <a:endParaRPr lang="en-GB" dirty="0"/>
          </a:p>
        </p:txBody>
      </p:sp>
    </p:spTree>
    <p:extLst>
      <p:ext uri="{BB962C8B-B14F-4D97-AF65-F5344CB8AC3E}">
        <p14:creationId xmlns:p14="http://schemas.microsoft.com/office/powerpoint/2010/main" val="26628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a:p>
            <a:endParaRPr lang="en-GB" sz="800" dirty="0"/>
          </a:p>
          <a:p>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Hani</a:t>
            </a:r>
          </a:p>
          <a:p>
            <a:r>
              <a:rPr lang="en-GB" sz="800" dirty="0"/>
              <a:t>Universal Support is a key plank in the Back to Work Plan. It will help the high numbers of disabled citizens and those with health conditions who are outside the labour market and who wish to be in employment, and those with more complex barriers to work, to find a suitable job and sustain work.</a:t>
            </a:r>
          </a:p>
          <a:p>
            <a:endParaRPr lang="en-GB" sz="800" dirty="0"/>
          </a:p>
          <a:p>
            <a:r>
              <a:rPr lang="en-GB" sz="1000" dirty="0"/>
              <a:t>IPS integrates employment support alongside primary and secondary health services, and other support services. This integration ideally occurs at a physical level, through co-location and other policies, where applicable. IPS has been successfully utilised by DWP within the Individual Placement and Support in Primary Care (IPSPC) programme to support individuals with low to moderate health and/or physical health conditions.</a:t>
            </a:r>
          </a:p>
          <a:p>
            <a:endParaRPr lang="en-GB" sz="1000" dirty="0"/>
          </a:p>
          <a:p>
            <a:r>
              <a:rPr lang="en-GB" sz="1000" dirty="0"/>
              <a:t>SEQF is (as required) a more intensive intervention than IPS, due to the depth of support. In delivery terms, this may mean that a participant will receive more contact and support from their Employment Specialist. The SEQF fidelity scale covers the five phases of the participant journey plus Business Results. The SEQF model typically supports individuals with learning disabilities, autism and/or other complex disadvantages. The SEQF model does not involve integration of Employment Specialists into clinical teams. SEQF has been successfully utilised by DWP within the Local Supported Employment (LSE) programme.</a:t>
            </a:r>
          </a:p>
          <a:p>
            <a:endParaRPr lang="en-GB" sz="1000" dirty="0"/>
          </a:p>
          <a:p>
            <a:r>
              <a:rPr lang="en-GB" sz="1100" dirty="0"/>
              <a:t>Universal Support will be open to people in those groups at risk of losing paid work and those who have been seeking work and unable to secure stable employment.</a:t>
            </a:r>
            <a:endParaRPr lang="en-GB" sz="800" dirty="0"/>
          </a:p>
          <a:p>
            <a:endParaRPr lang="en-GB" sz="800" dirty="0"/>
          </a:p>
          <a:p>
            <a:endParaRPr lang="en-GB" sz="800" dirty="0"/>
          </a:p>
          <a:p>
            <a:endParaRPr lang="en-GB" sz="1000" dirty="0"/>
          </a:p>
        </p:txBody>
      </p:sp>
      <p:sp>
        <p:nvSpPr>
          <p:cNvPr id="4" name="Slide Number Placeholder 3"/>
          <p:cNvSpPr>
            <a:spLocks noGrp="1"/>
          </p:cNvSpPr>
          <p:nvPr>
            <p:ph type="sldNum" sz="quarter" idx="5"/>
          </p:nvPr>
        </p:nvSpPr>
        <p:spPr/>
        <p:txBody>
          <a:bodyPr/>
          <a:lstStyle/>
          <a:p>
            <a:fld id="{1A55CB6D-0B7F-4602-AA1A-CF6BFD3485E0}" type="slidenum">
              <a:rPr lang="en-GB" smtClean="0"/>
              <a:t>6</a:t>
            </a:fld>
            <a:endParaRPr lang="en-GB" dirty="0"/>
          </a:p>
        </p:txBody>
      </p:sp>
    </p:spTree>
    <p:extLst>
      <p:ext uri="{BB962C8B-B14F-4D97-AF65-F5344CB8AC3E}">
        <p14:creationId xmlns:p14="http://schemas.microsoft.com/office/powerpoint/2010/main" val="230802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Hani</a:t>
            </a:r>
          </a:p>
          <a:p>
            <a:endParaRPr lang="en-GB" dirty="0"/>
          </a:p>
        </p:txBody>
      </p:sp>
      <p:sp>
        <p:nvSpPr>
          <p:cNvPr id="4" name="Slide Number Placeholder 3"/>
          <p:cNvSpPr>
            <a:spLocks noGrp="1"/>
          </p:cNvSpPr>
          <p:nvPr>
            <p:ph type="sldNum" sz="quarter" idx="5"/>
          </p:nvPr>
        </p:nvSpPr>
        <p:spPr/>
        <p:txBody>
          <a:bodyPr/>
          <a:lstStyle/>
          <a:p>
            <a:fld id="{7DB6B58F-61FB-42D6-AC7E-87E8C50BBB0D}" type="slidenum">
              <a:rPr lang="en-GB" smtClean="0"/>
              <a:t>7</a:t>
            </a:fld>
            <a:endParaRPr lang="en-GB" dirty="0"/>
          </a:p>
        </p:txBody>
      </p:sp>
    </p:spTree>
    <p:extLst>
      <p:ext uri="{BB962C8B-B14F-4D97-AF65-F5344CB8AC3E}">
        <p14:creationId xmlns:p14="http://schemas.microsoft.com/office/powerpoint/2010/main" val="112199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chemeClr val="tx1"/>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1"/>
                </a:solidFill>
                <a:effectLst/>
                <a:uLnTx/>
                <a:uFillTx/>
                <a:latin typeface="Arial"/>
                <a:ea typeface="+mn-ea"/>
                <a:cs typeface="Arial"/>
              </a:rPr>
              <a:t>Kevin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1"/>
                </a:solidFill>
                <a:effectLst/>
                <a:uLnTx/>
                <a:uFillTx/>
                <a:latin typeface="Arial"/>
                <a:ea typeface="+mn-ea"/>
                <a:cs typeface="Arial"/>
              </a:rPr>
              <a:t>Supported employment program will be delivered </a:t>
            </a:r>
            <a:r>
              <a:rPr kumimoji="0" lang="en-GB" sz="1200" b="0" i="0" u="none" strike="noStrike" kern="0" cap="none" spc="0" normalizeH="0" baseline="0" noProof="0" dirty="0">
                <a:ln>
                  <a:noFill/>
                </a:ln>
                <a:solidFill>
                  <a:srgbClr val="000000"/>
                </a:solidFill>
                <a:effectLst/>
                <a:uLnTx/>
                <a:uFillTx/>
                <a:latin typeface="Arial"/>
                <a:ea typeface="+mn-ea"/>
                <a:cs typeface="Arial"/>
              </a:rPr>
              <a:t>by 49 delivery areas across England and Wales, which are based either on devolution deals that already exist or will exist in the future and will be led by an ‘Accountable Body’ (Local Authority).  </a:t>
            </a:r>
            <a:r>
              <a:rPr kumimoji="0" lang="en-GB" sz="1200" b="1" i="0" u="none" strike="noStrike" kern="0" cap="none" spc="0" normalizeH="0" baseline="0" noProof="0" dirty="0">
                <a:ln>
                  <a:noFill/>
                </a:ln>
                <a:solidFill>
                  <a:srgbClr val="000000"/>
                </a:solidFill>
                <a:effectLst/>
                <a:uLnTx/>
                <a:uFillTx/>
                <a:latin typeface="Arial"/>
                <a:ea typeface="+mn-ea"/>
                <a:cs typeface="Arial"/>
              </a:rPr>
              <a:t>In Scotland and Northern Ireland</a:t>
            </a:r>
            <a:r>
              <a:rPr kumimoji="0" lang="en-GB" sz="1200" b="0" i="0" u="none" strike="noStrike" kern="0" cap="none" spc="0" normalizeH="0" baseline="0" noProof="0" dirty="0">
                <a:ln>
                  <a:noFill/>
                </a:ln>
                <a:solidFill>
                  <a:srgbClr val="000000"/>
                </a:solidFill>
                <a:effectLst/>
                <a:uLnTx/>
                <a:uFillTx/>
                <a:latin typeface="Arial"/>
                <a:ea typeface="+mn-ea"/>
                <a:cs typeface="Arial"/>
              </a:rPr>
              <a:t>, devolution agreements mean they develop and run their own employment provision programmes. DWP’s approach builds on evidence that delivery areas need to meet appropriate economies of scale to deliver effective supported employment offers.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Accountable Bodies </a:t>
            </a:r>
            <a:r>
              <a:rPr kumimoji="0" lang="en-GB" sz="1400" b="0" i="0" u="none" strike="noStrike" kern="1200" cap="none" spc="0" normalizeH="0" baseline="0" noProof="0" dirty="0">
                <a:ln>
                  <a:noFill/>
                </a:ln>
                <a:solidFill>
                  <a:srgbClr val="000000"/>
                </a:solidFill>
                <a:effectLst/>
                <a:uLnTx/>
                <a:uFillTx/>
                <a:latin typeface="Arial"/>
                <a:ea typeface="+mn-ea"/>
                <a:cs typeface="+mn-cs"/>
              </a:rPr>
              <a:t>may decide</a:t>
            </a:r>
            <a:r>
              <a:rPr kumimoji="0" lang="en-GB"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a:rPr>
              <a:t> whether Supported employment program is delivered in house, via contracted provision, or a mixture of the two. </a:t>
            </a:r>
            <a:r>
              <a:rPr kumimoji="0" lang="en-GB" sz="1400" b="0" i="0" u="none" strike="noStrike" kern="1200" cap="none" spc="0" normalizeH="0" baseline="0" noProof="0" dirty="0">
                <a:ln>
                  <a:noFill/>
                </a:ln>
                <a:solidFill>
                  <a:srgbClr val="000000"/>
                </a:solidFill>
                <a:effectLst/>
                <a:uLnTx/>
                <a:uFillTx/>
                <a:latin typeface="Arial"/>
                <a:ea typeface="+mn-ea"/>
                <a:cs typeface="+mn-cs"/>
              </a:rPr>
              <a:t>Accountable Bodies will work in partnership with DWP and will be responsible for (list not exhaustive): </a:t>
            </a:r>
            <a:endParaRPr lang="en-GB" sz="1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Calibri"/>
                <a:cs typeface="Times New Roman"/>
              </a:rPr>
              <a:t>Clearly setting out their Delivery Plan</a:t>
            </a:r>
            <a:r>
              <a:rPr kumimoji="0" lang="en-GB" sz="1400" b="0" i="0" u="none" strike="noStrike" kern="1200" cap="none" spc="0" normalizeH="0" baseline="0" noProof="0" dirty="0">
                <a:ln>
                  <a:noFill/>
                </a:ln>
                <a:solidFill>
                  <a:srgbClr val="000000"/>
                </a:solidFill>
                <a:effectLst/>
                <a:uLnTx/>
                <a:uFillTx/>
                <a:latin typeface="Arial"/>
                <a:ea typeface="Calibri"/>
                <a:cs typeface="Times New Roman"/>
              </a:rPr>
              <a:t> and detailing how the area will identify, check and secure eligible and suitable participants.</a:t>
            </a:r>
            <a:endParaRPr lang="en-GB" sz="1400" b="0" i="0" u="none" strike="noStrike" kern="1200" cap="none" spc="0" normalizeH="0" baseline="0" noProof="0" dirty="0">
              <a:ln>
                <a:noFill/>
              </a:ln>
              <a:solidFill>
                <a:srgbClr val="000000"/>
              </a:solidFill>
              <a:effectLst/>
              <a:uLnTx/>
              <a:uFillTx/>
              <a:latin typeface="Arial"/>
              <a:ea typeface="Calibri"/>
              <a:cs typeface="Times New Roman"/>
            </a:endParaRP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Calibri"/>
                <a:cs typeface="Times New Roman"/>
              </a:rPr>
              <a:t>Leading the implementation of their Supported employment program Delivery Plan</a:t>
            </a:r>
            <a:r>
              <a:rPr kumimoji="0" lang="en-GB" sz="1400" b="0" i="0" u="none" strike="noStrike" kern="1200" cap="none" spc="0" normalizeH="0" baseline="0" noProof="0" dirty="0">
                <a:ln>
                  <a:noFill/>
                </a:ln>
                <a:solidFill>
                  <a:srgbClr val="000000"/>
                </a:solidFill>
                <a:effectLst/>
                <a:uLnTx/>
                <a:uFillTx/>
                <a:latin typeface="Arial"/>
                <a:ea typeface="Calibri"/>
                <a:cs typeface="Times New Roman"/>
              </a:rPr>
              <a:t>, working with all upper tier and unitary Local Authorities within their area, their Health Boards/ICS partners as well as other key local stakeholders.</a:t>
            </a: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Calibri"/>
              <a:cs typeface="Times New Roman"/>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a:rPr>
              <a:t>The commissioning or establishing of a Supported employment program service</a:t>
            </a:r>
            <a:r>
              <a:rPr kumimoji="0" lang="en-GB"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a:rPr>
              <a:t> using both models of Supported Employment (IPS and SEQF) for eligible and suitable participants.</a:t>
            </a:r>
            <a:endParaRPr lang="en-GB" sz="1400" b="0" i="0" u="none" strike="noStrike" kern="1200" cap="none" spc="0" normalizeH="0" baseline="0" noProof="0" dirty="0">
              <a:ln>
                <a:noFill/>
              </a:ln>
              <a:solidFill>
                <a:srgbClr val="000000"/>
              </a:solidFill>
              <a:effectLst/>
              <a:uLnTx/>
              <a:uFillTx/>
              <a:latin typeface="Arial"/>
              <a:ea typeface="Calibri"/>
              <a:cs typeface="Times New Roman"/>
            </a:endParaRP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The day-to-day management of the programme</a:t>
            </a:r>
            <a:r>
              <a:rPr kumimoji="0" lang="en-GB"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 and overall accountability for the funding, and how the grant operates.</a:t>
            </a:r>
            <a:r>
              <a:rPr kumimoji="0" lang="en-GB" sz="1400" b="0" i="0" u="none" strike="noStrike" kern="1200" cap="none" spc="0" normalizeH="0" baseline="0" noProof="0" dirty="0">
                <a:ln>
                  <a:noFill/>
                </a:ln>
                <a:solidFill>
                  <a:srgbClr val="000000"/>
                </a:solidFill>
                <a:effectLst/>
                <a:uLnTx/>
                <a:uFillTx/>
                <a:latin typeface="Arial"/>
                <a:ea typeface="Calibri"/>
                <a:cs typeface="Times New Roman"/>
              </a:rPr>
              <a:t> </a:t>
            </a:r>
            <a:endParaRPr lang="en-GB" sz="1400" b="0" i="0" u="none" strike="noStrike" kern="1200" cap="none" spc="0" normalizeH="0" baseline="0" noProof="0" dirty="0">
              <a:ln>
                <a:noFill/>
              </a:ln>
              <a:solidFill>
                <a:srgbClr val="000000"/>
              </a:solidFill>
              <a:effectLst/>
              <a:uLnTx/>
              <a:uFillTx/>
              <a:latin typeface="Arial"/>
              <a:ea typeface="Calibri"/>
              <a:cs typeface="Times New Roman"/>
            </a:endParaRP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Calibri"/>
                <a:cs typeface="Times New Roman"/>
              </a:rPr>
              <a:t>Marketing activities</a:t>
            </a:r>
            <a:r>
              <a:rPr kumimoji="0" lang="en-GB" sz="1400" b="0" i="0" u="none" strike="noStrike" kern="1200" cap="none" spc="0" normalizeH="0" baseline="0" noProof="0" dirty="0">
                <a:ln>
                  <a:noFill/>
                </a:ln>
                <a:solidFill>
                  <a:srgbClr val="000000"/>
                </a:solidFill>
                <a:effectLst/>
                <a:uLnTx/>
                <a:uFillTx/>
                <a:latin typeface="Arial"/>
                <a:ea typeface="Calibri"/>
                <a:cs typeface="Times New Roman"/>
              </a:rPr>
              <a:t> to raise awareness of Supported employment program with employers and potential participants, highlighting how it might help individuals find or retain work.</a:t>
            </a:r>
            <a:endParaRPr lang="en-GB" sz="1400" b="0" i="0" u="none" strike="noStrike" kern="1200" cap="none" spc="0" normalizeH="0" baseline="0" noProof="0" dirty="0">
              <a:ln>
                <a:noFill/>
              </a:ln>
              <a:solidFill>
                <a:srgbClr val="000000"/>
              </a:solidFill>
              <a:effectLst/>
              <a:uLnTx/>
              <a:uFillTx/>
              <a:latin typeface="Arial"/>
              <a:ea typeface="Calibri"/>
              <a:cs typeface="Times New Roman"/>
            </a:endParaRP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Making DWP aware</a:t>
            </a:r>
            <a:r>
              <a:rPr kumimoji="0" lang="en-GB"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 of any current or emerging operational or financial risks, or issues, and any contingency measures put in place.</a:t>
            </a:r>
            <a:endParaRPr lang="en-GB"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endParaRPr>
          </a:p>
          <a:p>
            <a:pPr marL="685800" lvl="1" indent="-228600" algn="just">
              <a:buFont typeface="+mj-lt"/>
              <a:buAutoNum type="arabicPeriod"/>
              <a:defRPr/>
            </a:pPr>
            <a:endParaRPr kumimoji="0" lang="en-GB"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685800" lvl="1" indent="-228600" algn="just">
              <a:buFont typeface="+mj-lt"/>
              <a:buAutoNum type="arabicPeriod"/>
              <a:defRPr/>
            </a:pPr>
            <a:r>
              <a:rPr kumimoji="0" lang="en-GB" sz="1400" b="1" i="0" u="none" strike="noStrike" kern="1200" cap="none" spc="0" normalizeH="0" baseline="0" noProof="0" dirty="0">
                <a:ln>
                  <a:noFill/>
                </a:ln>
                <a:solidFill>
                  <a:srgbClr val="000000"/>
                </a:solidFill>
                <a:effectLst/>
                <a:uLnTx/>
                <a:uFillTx/>
                <a:latin typeface="Arial"/>
                <a:ea typeface="Calibri"/>
                <a:cs typeface="Times New Roman"/>
              </a:rPr>
              <a:t>Ensuring outcomes for participants are delivered</a:t>
            </a:r>
            <a:r>
              <a:rPr kumimoji="0" lang="en-GB" sz="1400" b="0" i="0" u="none" strike="noStrike" kern="1200" cap="none" spc="0" normalizeH="0" baseline="0" noProof="0" dirty="0">
                <a:ln>
                  <a:noFill/>
                </a:ln>
                <a:solidFill>
                  <a:srgbClr val="000000"/>
                </a:solidFill>
                <a:effectLst/>
                <a:uLnTx/>
                <a:uFillTx/>
                <a:latin typeface="Arial"/>
                <a:ea typeface="Calibri"/>
                <a:cs typeface="Times New Roman"/>
              </a:rPr>
              <a:t>, such as sustained employment, in line with the programme’s key performance indicators.</a:t>
            </a:r>
            <a:endParaRPr lang="en-GB" sz="1400" kern="0" dirty="0">
              <a:solidFill>
                <a:srgbClr val="000000"/>
              </a:solidFill>
              <a:latin typeface="Arial"/>
              <a:cs typeface="Aria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FDD25CE-5ED1-41CA-9B87-F427787139D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505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GB" dirty="0"/>
              <a:t>K</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FDD25CE-5ED1-41CA-9B87-F427787139D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500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Kevin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FDD25CE-5ED1-41CA-9B87-F427787139D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95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9CED-6368-138A-5527-D51DD183DA1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CCADC16E-537F-85A8-96E9-7C0C667F8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8A91A43-005D-C037-EACD-D20EBBE38C01}"/>
              </a:ext>
            </a:extLst>
          </p:cNvPr>
          <p:cNvSpPr>
            <a:spLocks noGrp="1"/>
          </p:cNvSpPr>
          <p:nvPr>
            <p:ph type="dt" sz="half" idx="10"/>
          </p:nvPr>
        </p:nvSpPr>
        <p:spPr/>
        <p:txBody>
          <a:bodyPr/>
          <a:lstStyle/>
          <a:p>
            <a:fld id="{8E041249-C637-452B-8A85-C41FF28C3BB6}" type="datetime1">
              <a:rPr lang="en-GB" smtClean="0"/>
              <a:t>18/07/2025</a:t>
            </a:fld>
            <a:endParaRPr lang="en-GB" dirty="0"/>
          </a:p>
        </p:txBody>
      </p:sp>
      <p:sp>
        <p:nvSpPr>
          <p:cNvPr id="6" name="Slide Number Placeholder 5">
            <a:extLst>
              <a:ext uri="{FF2B5EF4-FFF2-40B4-BE49-F238E27FC236}">
                <a16:creationId xmlns:a16="http://schemas.microsoft.com/office/drawing/2014/main" id="{2945D47C-5D69-EAA0-C0C9-A9A910262C23}"/>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103113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56CA-DD9A-A4ED-F9A6-D1B6AEC66B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7D5EA9-3118-295B-DA08-BF2AAE83C5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8D5044-0B07-A3B6-FEE0-CC36D91BD34E}"/>
              </a:ext>
            </a:extLst>
          </p:cNvPr>
          <p:cNvSpPr>
            <a:spLocks noGrp="1"/>
          </p:cNvSpPr>
          <p:nvPr>
            <p:ph type="dt" sz="half" idx="10"/>
          </p:nvPr>
        </p:nvSpPr>
        <p:spPr/>
        <p:txBody>
          <a:bodyPr/>
          <a:lstStyle/>
          <a:p>
            <a:fld id="{29F0949F-9A00-48F5-807C-C2318F46D1A7}" type="datetime1">
              <a:rPr lang="en-GB" smtClean="0"/>
              <a:t>18/07/2025</a:t>
            </a:fld>
            <a:endParaRPr lang="en-GB" dirty="0"/>
          </a:p>
        </p:txBody>
      </p:sp>
      <p:sp>
        <p:nvSpPr>
          <p:cNvPr id="5" name="Footer Placeholder 4">
            <a:extLst>
              <a:ext uri="{FF2B5EF4-FFF2-40B4-BE49-F238E27FC236}">
                <a16:creationId xmlns:a16="http://schemas.microsoft.com/office/drawing/2014/main" id="{C670372C-54E6-38BD-257E-2C3F4A9BABD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5EB88F66-A5A5-BAF9-3C80-545A15A0CDA2}"/>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180757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6C88C1-7C29-DBD1-EB71-D011070BDA4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97D375-02FC-6141-112B-653F973284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E2F31A-7642-2DDF-ABBC-9194913B47AA}"/>
              </a:ext>
            </a:extLst>
          </p:cNvPr>
          <p:cNvSpPr>
            <a:spLocks noGrp="1"/>
          </p:cNvSpPr>
          <p:nvPr>
            <p:ph type="dt" sz="half" idx="10"/>
          </p:nvPr>
        </p:nvSpPr>
        <p:spPr/>
        <p:txBody>
          <a:bodyPr/>
          <a:lstStyle/>
          <a:p>
            <a:fld id="{79025CA3-2FBE-4319-B4C0-B5B471DF45B3}" type="datetime1">
              <a:rPr lang="en-GB" smtClean="0"/>
              <a:t>18/07/2025</a:t>
            </a:fld>
            <a:endParaRPr lang="en-GB" dirty="0"/>
          </a:p>
        </p:txBody>
      </p:sp>
      <p:sp>
        <p:nvSpPr>
          <p:cNvPr id="5" name="Footer Placeholder 4">
            <a:extLst>
              <a:ext uri="{FF2B5EF4-FFF2-40B4-BE49-F238E27FC236}">
                <a16:creationId xmlns:a16="http://schemas.microsoft.com/office/drawing/2014/main" id="{0EDDDCE0-4CEA-72EF-A16A-03AD95F8767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7054E41-1D31-164B-B6F2-036389B3E154}"/>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243535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35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9494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ections mixed">
    <p:spTree>
      <p:nvGrpSpPr>
        <p:cNvPr id="1" name=""/>
        <p:cNvGrpSpPr/>
        <p:nvPr/>
      </p:nvGrpSpPr>
      <p:grpSpPr>
        <a:xfrm>
          <a:off x="0" y="0"/>
          <a:ext cx="0" cy="0"/>
          <a:chOff x="0" y="0"/>
          <a:chExt cx="0" cy="0"/>
        </a:xfrm>
      </p:grpSpPr>
      <p:sp>
        <p:nvSpPr>
          <p:cNvPr id="5" name="Rectangle 7"/>
          <p:cNvSpPr>
            <a:spLocks noGrp="1" noChangeArrowheads="1"/>
          </p:cNvSpPr>
          <p:nvPr>
            <p:ph type="sldNum" sz="quarter" idx="15"/>
          </p:nvPr>
        </p:nvSpPr>
        <p:spPr>
          <a:xfrm>
            <a:off x="46567" y="6597650"/>
            <a:ext cx="558800" cy="230832"/>
          </a:xfrm>
          <a:prstGeom prst="rect">
            <a:avLst/>
          </a:prstGeom>
        </p:spPr>
        <p:txBody>
          <a:bodyPr/>
          <a:lstStyle>
            <a:lvl1pPr>
              <a:defRPr/>
            </a:lvl1pPr>
          </a:lstStyle>
          <a:p>
            <a:pPr fontAlgn="base">
              <a:spcBef>
                <a:spcPct val="0"/>
              </a:spcBef>
              <a:spcAft>
                <a:spcPct val="0"/>
              </a:spcAft>
              <a:defRPr/>
            </a:pPr>
            <a:fld id="{C3462869-2F4A-4C07-81DF-7B2508215AF0}" type="slidenum">
              <a:rPr lang="en-GB" smtClean="0">
                <a:cs typeface="Arial" charset="0"/>
              </a:rPr>
              <a:pPr fontAlgn="base">
                <a:spcBef>
                  <a:spcPct val="0"/>
                </a:spcBef>
                <a:spcAft>
                  <a:spcPct val="0"/>
                </a:spcAft>
                <a:defRPr/>
              </a:pPr>
              <a:t>‹#›</a:t>
            </a:fld>
            <a:endParaRPr lang="en-GB">
              <a:cs typeface="Arial"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6"/>
          </p:nvPr>
        </p:nvSpPr>
        <p:spPr>
          <a:xfrm>
            <a:off x="544513" y="1180800"/>
            <a:ext cx="6075363" cy="5137200"/>
          </a:xfrm>
        </p:spPr>
        <p:txBody>
          <a:bodyPr/>
          <a:lstStyle>
            <a:lvl1pPr marL="0" indent="0" algn="l" rtl="0" eaLnBrk="1" fontAlgn="base" hangingPunct="1">
              <a:spcBef>
                <a:spcPts val="600"/>
              </a:spcBef>
              <a:spcAft>
                <a:spcPct val="0"/>
              </a:spcAft>
              <a:buFontTx/>
              <a:buNone/>
              <a:defRPr lang="en-US" altLang="en-US" sz="1600" b="0" dirty="0" smtClean="0">
                <a:solidFill>
                  <a:srgbClr val="00B0F0"/>
                </a:solidFill>
                <a:latin typeface="+mn-lt"/>
                <a:ea typeface="+mn-ea"/>
                <a:cs typeface="+mn-cs"/>
                <a:sym typeface="Arial" charset="0"/>
              </a:defRPr>
            </a:lvl1pPr>
            <a:lvl2pPr marL="461951" indent="-285744" algn="l" rtl="0" eaLnBrk="1" fontAlgn="base" hangingPunct="1">
              <a:spcBef>
                <a:spcPts val="600"/>
              </a:spcBef>
              <a:spcAft>
                <a:spcPct val="0"/>
              </a:spcAft>
              <a:buSzPct val="130000"/>
              <a:buFont typeface="Arial" panose="020B0604020202020204" pitchFamily="34" charset="0"/>
              <a:buChar char="•"/>
              <a:defRPr lang="en-US" altLang="en-US" sz="1600" b="0" dirty="0" smtClean="0">
                <a:solidFill>
                  <a:srgbClr val="00B0F0"/>
                </a:solidFill>
                <a:latin typeface="+mn-lt"/>
                <a:ea typeface="+mn-ea"/>
                <a:cs typeface="+mn-cs"/>
                <a:sym typeface="Arial" charset="0"/>
              </a:defRPr>
            </a:lvl2pPr>
            <a:lvl3pPr marL="630223" indent="-285744" algn="l" rtl="0" eaLnBrk="1" fontAlgn="base" hangingPunct="1">
              <a:spcBef>
                <a:spcPts val="600"/>
              </a:spcBef>
              <a:spcAft>
                <a:spcPct val="0"/>
              </a:spcAft>
              <a:buSzPct val="80000"/>
              <a:buFont typeface="Courier New" panose="02070309020205020404" pitchFamily="49" charset="0"/>
              <a:buChar char="o"/>
              <a:defRPr lang="en-US" altLang="en-US" sz="1600" b="0" dirty="0" smtClean="0">
                <a:solidFill>
                  <a:srgbClr val="00B0F0"/>
                </a:solidFill>
                <a:latin typeface="+mn-lt"/>
                <a:ea typeface="+mn-ea"/>
                <a:cs typeface="+mn-cs"/>
                <a:sym typeface="Arial" charset="0"/>
              </a:defRPr>
            </a:lvl3pPr>
            <a:lvl4pPr marL="803255" indent="-285744" algn="l" rtl="0" eaLnBrk="1" fontAlgn="base" hangingPunct="1">
              <a:spcBef>
                <a:spcPts val="600"/>
              </a:spcBef>
              <a:spcAft>
                <a:spcPct val="0"/>
              </a:spcAft>
              <a:buFont typeface="Arial" panose="020B0604020202020204" pitchFamily="34" charset="0"/>
              <a:buChar char="•"/>
              <a:defRPr lang="en-US" altLang="en-US" sz="1600" b="0" dirty="0" smtClean="0">
                <a:solidFill>
                  <a:srgbClr val="00B0F0"/>
                </a:solidFill>
                <a:latin typeface="+mn-lt"/>
                <a:ea typeface="+mn-ea"/>
                <a:cs typeface="+mn-cs"/>
                <a:sym typeface="Arial" charset="0"/>
              </a:defRPr>
            </a:lvl4pPr>
            <a:lvl5pPr marL="971526" indent="-285744" algn="l" rtl="0" eaLnBrk="1" fontAlgn="base" hangingPunct="1">
              <a:spcBef>
                <a:spcPts val="600"/>
              </a:spcBef>
              <a:spcAft>
                <a:spcPct val="0"/>
              </a:spcAft>
              <a:buFont typeface="Arial" panose="020B0604020202020204" pitchFamily="34" charset="0"/>
              <a:buChar char="•"/>
              <a:defRPr lang="en-GB" altLang="en-US" sz="1600" b="0" dirty="0">
                <a:solidFill>
                  <a:srgbClr val="00B0F0"/>
                </a:solidFill>
                <a:latin typeface="+mn-lt"/>
                <a:ea typeface="+mn-ea"/>
                <a:cs typeface="+mn-cs"/>
                <a:sym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ounded Rectangle 9"/>
          <p:cNvSpPr/>
          <p:nvPr/>
        </p:nvSpPr>
        <p:spPr>
          <a:xfrm>
            <a:off x="10800761" y="188913"/>
            <a:ext cx="1152000" cy="457200"/>
          </a:xfrm>
          <a:prstGeom prst="roundRect">
            <a:avLst/>
          </a:prstGeom>
          <a:solidFill>
            <a:schemeClr val="tx2"/>
          </a:solidFill>
          <a:ln w="9525"/>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Arial"/>
              <a:ea typeface="+mn-ea"/>
              <a:cs typeface="+mn-cs"/>
            </a:endParaRPr>
          </a:p>
        </p:txBody>
      </p:sp>
      <p:sp>
        <p:nvSpPr>
          <p:cNvPr id="11" name="Text Placeholder 7"/>
          <p:cNvSpPr>
            <a:spLocks noGrp="1"/>
          </p:cNvSpPr>
          <p:nvPr>
            <p:ph type="body" sz="quarter" idx="13" hasCustomPrompt="1"/>
          </p:nvPr>
        </p:nvSpPr>
        <p:spPr>
          <a:xfrm>
            <a:off x="10800524" y="188913"/>
            <a:ext cx="1152525" cy="457200"/>
          </a:xfrm>
        </p:spPr>
        <p:txBody>
          <a:bodyPr anchor="ctr"/>
          <a:lstStyle>
            <a:lvl1pPr marL="0" indent="0" algn="ctr">
              <a:buFontTx/>
              <a:buNone/>
              <a:defRPr sz="1000" b="1" baseline="0">
                <a:solidFill>
                  <a:schemeClr val="bg1"/>
                </a:solidFill>
              </a:defRPr>
            </a:lvl1pPr>
          </a:lstStyle>
          <a:p>
            <a:pPr lvl="0"/>
            <a:r>
              <a:rPr lang="en-US"/>
              <a:t>Type Layer Name</a:t>
            </a:r>
            <a:endParaRPr lang="en-GB"/>
          </a:p>
        </p:txBody>
      </p:sp>
    </p:spTree>
    <p:extLst>
      <p:ext uri="{BB962C8B-B14F-4D97-AF65-F5344CB8AC3E}">
        <p14:creationId xmlns:p14="http://schemas.microsoft.com/office/powerpoint/2010/main" val="60866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56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367118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342717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94329-4F26-42AB-B05F-F3EF2B949E2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20819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094329-4F26-42AB-B05F-F3EF2B949E2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94482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423A-1863-2344-F8EC-A07E2D039C52}"/>
              </a:ext>
            </a:extLst>
          </p:cNvPr>
          <p:cNvSpPr>
            <a:spLocks noGrp="1"/>
          </p:cNvSpPr>
          <p:nvPr>
            <p:ph type="title"/>
          </p:nvPr>
        </p:nvSpPr>
        <p:spPr>
          <a:xfrm>
            <a:off x="0" y="6906"/>
            <a:ext cx="12192000" cy="1325563"/>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1CEE78C6-3057-613E-F0D9-A0137650D466}"/>
              </a:ext>
            </a:extLst>
          </p:cNvPr>
          <p:cNvSpPr>
            <a:spLocks noGrp="1"/>
          </p:cNvSpPr>
          <p:nvPr>
            <p:ph idx="1"/>
          </p:nvPr>
        </p:nvSpPr>
        <p:spPr>
          <a:xfrm>
            <a:off x="838200" y="1825625"/>
            <a:ext cx="11001866"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25B45CAD-78E7-8D26-32CC-481110F83FAA}"/>
              </a:ext>
            </a:extLst>
          </p:cNvPr>
          <p:cNvSpPr>
            <a:spLocks noGrp="1"/>
          </p:cNvSpPr>
          <p:nvPr>
            <p:ph type="dt" sz="half" idx="10"/>
          </p:nvPr>
        </p:nvSpPr>
        <p:spPr/>
        <p:txBody>
          <a:bodyPr/>
          <a:lstStyle/>
          <a:p>
            <a:fld id="{97E2E991-13D0-4BEC-8846-7A2DCF80A9BB}" type="datetime1">
              <a:rPr lang="en-GB" smtClean="0"/>
              <a:t>18/07/2025</a:t>
            </a:fld>
            <a:endParaRPr lang="en-GB" dirty="0"/>
          </a:p>
        </p:txBody>
      </p:sp>
      <p:sp>
        <p:nvSpPr>
          <p:cNvPr id="5" name="Footer Placeholder 4">
            <a:extLst>
              <a:ext uri="{FF2B5EF4-FFF2-40B4-BE49-F238E27FC236}">
                <a16:creationId xmlns:a16="http://schemas.microsoft.com/office/drawing/2014/main" id="{52D603C4-B9A0-42E6-5433-39D6A5084B8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791C67A-1DCB-0820-8A71-8B574732EE90}"/>
              </a:ext>
            </a:extLst>
          </p:cNvPr>
          <p:cNvSpPr>
            <a:spLocks noGrp="1"/>
          </p:cNvSpPr>
          <p:nvPr>
            <p:ph type="sldNum" sz="quarter" idx="12"/>
          </p:nvPr>
        </p:nvSpPr>
        <p:spPr>
          <a:xfrm>
            <a:off x="11091957" y="6356350"/>
            <a:ext cx="959425" cy="365125"/>
          </a:xfrm>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145027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094329-4F26-42AB-B05F-F3EF2B949E2E}" type="datetimeFigureOut">
              <a:rPr lang="en-GB" smtClean="0"/>
              <a:t>18/07/2025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755836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094329-4F26-42AB-B05F-F3EF2B949E2E}" type="datetimeFigureOut">
              <a:rPr lang="en-GB" smtClean="0"/>
              <a:t>18/07/2025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848493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94329-4F26-42AB-B05F-F3EF2B949E2E}" type="datetimeFigureOut">
              <a:rPr lang="en-GB" smtClean="0"/>
              <a:t>18/07/2025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96348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094329-4F26-42AB-B05F-F3EF2B949E2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180802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094329-4F26-42AB-B05F-F3EF2B949E2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3804866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2775959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94329-4F26-42AB-B05F-F3EF2B949E2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8F56C-022E-4037-B4C8-97D2EB862801}" type="slidenum">
              <a:rPr lang="en-GB" smtClean="0"/>
              <a:t>‹#›</a:t>
            </a:fld>
            <a:endParaRPr lang="en-GB"/>
          </a:p>
        </p:txBody>
      </p:sp>
    </p:spTree>
    <p:extLst>
      <p:ext uri="{BB962C8B-B14F-4D97-AF65-F5344CB8AC3E}">
        <p14:creationId xmlns:p14="http://schemas.microsoft.com/office/powerpoint/2010/main" val="50991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2F1E-527C-3B64-4066-265CCAF52C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1B9C92E-56F3-FF7A-BB3A-2D2C06133D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84A24C-CB2C-8007-137C-29C16F77ED9D}"/>
              </a:ext>
            </a:extLst>
          </p:cNvPr>
          <p:cNvSpPr>
            <a:spLocks noGrp="1"/>
          </p:cNvSpPr>
          <p:nvPr>
            <p:ph type="dt" sz="half" idx="10"/>
          </p:nvPr>
        </p:nvSpPr>
        <p:spPr/>
        <p:txBody>
          <a:bodyPr/>
          <a:lstStyle/>
          <a:p>
            <a:fld id="{8C7411CA-FD99-4722-AE6A-FF9CE37799FD}" type="datetime1">
              <a:rPr lang="en-GB" smtClean="0"/>
              <a:t>18/07/2025</a:t>
            </a:fld>
            <a:endParaRPr lang="en-GB" dirty="0"/>
          </a:p>
        </p:txBody>
      </p:sp>
      <p:sp>
        <p:nvSpPr>
          <p:cNvPr id="5" name="Footer Placeholder 4">
            <a:extLst>
              <a:ext uri="{FF2B5EF4-FFF2-40B4-BE49-F238E27FC236}">
                <a16:creationId xmlns:a16="http://schemas.microsoft.com/office/drawing/2014/main" id="{EF9D206E-3879-B916-EC10-BA15FEDC9AA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2CD4FB6D-4427-D6F1-BDE1-57A461AE85B6}"/>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209629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B284-4DA2-3B7B-FCDC-64D9A2E28CD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12E195-52DA-FE06-AE8C-21DD24E349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2E5EDF-A853-7C7E-8078-48D35049C8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340FF43-0701-887B-B16E-D9184924D8C0}"/>
              </a:ext>
            </a:extLst>
          </p:cNvPr>
          <p:cNvSpPr>
            <a:spLocks noGrp="1"/>
          </p:cNvSpPr>
          <p:nvPr>
            <p:ph type="dt" sz="half" idx="10"/>
          </p:nvPr>
        </p:nvSpPr>
        <p:spPr/>
        <p:txBody>
          <a:bodyPr/>
          <a:lstStyle/>
          <a:p>
            <a:fld id="{03714A90-5F28-4390-B655-859042392C8E}" type="datetime1">
              <a:rPr lang="en-GB" smtClean="0"/>
              <a:t>18/07/2025</a:t>
            </a:fld>
            <a:endParaRPr lang="en-GB" dirty="0"/>
          </a:p>
        </p:txBody>
      </p:sp>
      <p:sp>
        <p:nvSpPr>
          <p:cNvPr id="6" name="Footer Placeholder 5">
            <a:extLst>
              <a:ext uri="{FF2B5EF4-FFF2-40B4-BE49-F238E27FC236}">
                <a16:creationId xmlns:a16="http://schemas.microsoft.com/office/drawing/2014/main" id="{6692E6F5-C918-2FF3-935C-3B7DB51E1B2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14E7C013-5379-BBEA-6666-48C9C1E986CF}"/>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385395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0E88-189F-CBD6-3348-721A5ED0A0B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1710D78-1C40-7248-90A7-2A08AD7D2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340D09-D6CB-3ED5-17BC-C2BFBF8F7D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5653A8-3FFD-C20C-3833-04D40B007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56F39C-985F-888C-C2D4-C596E204DB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B3CC016-C26F-4AC1-F143-30DC1232BEB0}"/>
              </a:ext>
            </a:extLst>
          </p:cNvPr>
          <p:cNvSpPr>
            <a:spLocks noGrp="1"/>
          </p:cNvSpPr>
          <p:nvPr>
            <p:ph type="dt" sz="half" idx="10"/>
          </p:nvPr>
        </p:nvSpPr>
        <p:spPr/>
        <p:txBody>
          <a:bodyPr/>
          <a:lstStyle/>
          <a:p>
            <a:fld id="{76010285-1E56-4537-BBAA-A3409E242E77}" type="datetime1">
              <a:rPr lang="en-GB" smtClean="0"/>
              <a:t>18/07/2025</a:t>
            </a:fld>
            <a:endParaRPr lang="en-GB" dirty="0"/>
          </a:p>
        </p:txBody>
      </p:sp>
      <p:sp>
        <p:nvSpPr>
          <p:cNvPr id="8" name="Footer Placeholder 7">
            <a:extLst>
              <a:ext uri="{FF2B5EF4-FFF2-40B4-BE49-F238E27FC236}">
                <a16:creationId xmlns:a16="http://schemas.microsoft.com/office/drawing/2014/main" id="{08ED76DA-081E-C322-6036-19DE6D7770D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B5B3E6B5-D701-76EC-407D-41F736C07499}"/>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304306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ED3C-2B9C-DD0D-7AA8-BA89F954F0D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2BCA274-A97E-CCAB-0B36-54824CA8E5E9}"/>
              </a:ext>
            </a:extLst>
          </p:cNvPr>
          <p:cNvSpPr>
            <a:spLocks noGrp="1"/>
          </p:cNvSpPr>
          <p:nvPr>
            <p:ph type="dt" sz="half" idx="10"/>
          </p:nvPr>
        </p:nvSpPr>
        <p:spPr/>
        <p:txBody>
          <a:bodyPr/>
          <a:lstStyle/>
          <a:p>
            <a:fld id="{D623449D-2B72-48DC-A778-B26A09EDACBA}" type="datetime1">
              <a:rPr lang="en-GB" smtClean="0"/>
              <a:t>18/07/2025</a:t>
            </a:fld>
            <a:endParaRPr lang="en-GB" dirty="0"/>
          </a:p>
        </p:txBody>
      </p:sp>
      <p:sp>
        <p:nvSpPr>
          <p:cNvPr id="4" name="Footer Placeholder 3">
            <a:extLst>
              <a:ext uri="{FF2B5EF4-FFF2-40B4-BE49-F238E27FC236}">
                <a16:creationId xmlns:a16="http://schemas.microsoft.com/office/drawing/2014/main" id="{16293930-626B-1384-0A6D-D97E2E21032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0D5FB695-31B3-5B41-BC5E-B348CE7F41EC}"/>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316788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02B85-31FC-ACD4-7D09-A4A8DAAC825E}"/>
              </a:ext>
            </a:extLst>
          </p:cNvPr>
          <p:cNvSpPr>
            <a:spLocks noGrp="1"/>
          </p:cNvSpPr>
          <p:nvPr>
            <p:ph type="dt" sz="half" idx="10"/>
          </p:nvPr>
        </p:nvSpPr>
        <p:spPr/>
        <p:txBody>
          <a:bodyPr/>
          <a:lstStyle/>
          <a:p>
            <a:fld id="{352AA51B-AF6C-43E6-B43A-C319D13EDED8}" type="datetime1">
              <a:rPr lang="en-GB" smtClean="0"/>
              <a:t>18/07/2025</a:t>
            </a:fld>
            <a:endParaRPr lang="en-GB" dirty="0"/>
          </a:p>
        </p:txBody>
      </p:sp>
      <p:sp>
        <p:nvSpPr>
          <p:cNvPr id="3" name="Footer Placeholder 2">
            <a:extLst>
              <a:ext uri="{FF2B5EF4-FFF2-40B4-BE49-F238E27FC236}">
                <a16:creationId xmlns:a16="http://schemas.microsoft.com/office/drawing/2014/main" id="{5B46766A-3AA9-C86A-E23A-E869A9824BF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F4B6009-4333-E175-D4BD-201D56D9C7BA}"/>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330536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1802-5EE0-5AEE-C2E0-D88456755E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89EA131-50E0-EE79-812A-ACA9AED8E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7CE4FD6-DF16-3769-71D7-A478142E3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347877-EC3F-C349-0FA1-637CC3EFC7C9}"/>
              </a:ext>
            </a:extLst>
          </p:cNvPr>
          <p:cNvSpPr>
            <a:spLocks noGrp="1"/>
          </p:cNvSpPr>
          <p:nvPr>
            <p:ph type="dt" sz="half" idx="10"/>
          </p:nvPr>
        </p:nvSpPr>
        <p:spPr/>
        <p:txBody>
          <a:bodyPr/>
          <a:lstStyle/>
          <a:p>
            <a:fld id="{C28B81B6-D458-44A8-A30B-FC9E748B1578}" type="datetime1">
              <a:rPr lang="en-GB" smtClean="0"/>
              <a:t>18/07/2025</a:t>
            </a:fld>
            <a:endParaRPr lang="en-GB" dirty="0"/>
          </a:p>
        </p:txBody>
      </p:sp>
      <p:sp>
        <p:nvSpPr>
          <p:cNvPr id="6" name="Footer Placeholder 5">
            <a:extLst>
              <a:ext uri="{FF2B5EF4-FFF2-40B4-BE49-F238E27FC236}">
                <a16:creationId xmlns:a16="http://schemas.microsoft.com/office/drawing/2014/main" id="{61C58158-B25E-EBA5-74FE-3C5933A38B6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797A0F3-05B1-9F25-4DE9-AA3EF1B35B9F}"/>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418962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E12E-0863-0920-F2CE-398A2FC59D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D6202E4-2821-00C8-2E6B-969DB439F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4F6195E-CD9E-3D0E-168D-FCA46122A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D7F336-3644-77A2-392B-23FF1A455C6D}"/>
              </a:ext>
            </a:extLst>
          </p:cNvPr>
          <p:cNvSpPr>
            <a:spLocks noGrp="1"/>
          </p:cNvSpPr>
          <p:nvPr>
            <p:ph type="dt" sz="half" idx="10"/>
          </p:nvPr>
        </p:nvSpPr>
        <p:spPr/>
        <p:txBody>
          <a:bodyPr/>
          <a:lstStyle/>
          <a:p>
            <a:fld id="{E51DC1B1-F566-4673-98FA-C1F028D8BA64}" type="datetime1">
              <a:rPr lang="en-GB" smtClean="0"/>
              <a:t>18/07/2025</a:t>
            </a:fld>
            <a:endParaRPr lang="en-GB" dirty="0"/>
          </a:p>
        </p:txBody>
      </p:sp>
      <p:sp>
        <p:nvSpPr>
          <p:cNvPr id="6" name="Footer Placeholder 5">
            <a:extLst>
              <a:ext uri="{FF2B5EF4-FFF2-40B4-BE49-F238E27FC236}">
                <a16:creationId xmlns:a16="http://schemas.microsoft.com/office/drawing/2014/main" id="{0DE432DD-6321-2A97-E18C-B33EFECF90C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73350B2-C89B-4FE3-2350-1A38292AD24A}"/>
              </a:ext>
            </a:extLst>
          </p:cNvPr>
          <p:cNvSpPr>
            <a:spLocks noGrp="1"/>
          </p:cNvSpPr>
          <p:nvPr>
            <p:ph type="sldNum" sz="quarter" idx="12"/>
          </p:nvPr>
        </p:nvSpPr>
        <p:spPr/>
        <p:txBody>
          <a:bodyPr/>
          <a:lstStyle/>
          <a:p>
            <a:fld id="{23BCC172-DC09-46B9-BD5D-4086FA9495EA}" type="slidenum">
              <a:rPr lang="en-GB" smtClean="0"/>
              <a:t>‹#›</a:t>
            </a:fld>
            <a:endParaRPr lang="en-GB" dirty="0"/>
          </a:p>
        </p:txBody>
      </p:sp>
    </p:spTree>
    <p:extLst>
      <p:ext uri="{BB962C8B-B14F-4D97-AF65-F5344CB8AC3E}">
        <p14:creationId xmlns:p14="http://schemas.microsoft.com/office/powerpoint/2010/main" val="423706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E54A1-0329-D08F-AEE0-6330B9F631F5}"/>
              </a:ext>
            </a:extLst>
          </p:cNvPr>
          <p:cNvSpPr>
            <a:spLocks noGrp="1"/>
          </p:cNvSpPr>
          <p:nvPr>
            <p:ph type="title"/>
          </p:nvPr>
        </p:nvSpPr>
        <p:spPr>
          <a:xfrm>
            <a:off x="93482" y="123270"/>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F94D7A3-30A4-498B-62FF-BB17F5EC0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3FFFFC-6D7B-03DC-0205-F40A9C494C26}"/>
              </a:ext>
            </a:extLst>
          </p:cNvPr>
          <p:cNvSpPr>
            <a:spLocks noGrp="1"/>
          </p:cNvSpPr>
          <p:nvPr>
            <p:ph type="dt" sz="half" idx="2"/>
          </p:nvPr>
        </p:nvSpPr>
        <p:spPr>
          <a:xfrm>
            <a:off x="7523085" y="6369605"/>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24BFCBD1-953E-4D45-9CF6-DE271C9C3463}" type="datetime1">
              <a:rPr lang="en-GB" smtClean="0"/>
              <a:t>18/07/2025</a:t>
            </a:fld>
            <a:endParaRPr lang="en-GB" dirty="0"/>
          </a:p>
        </p:txBody>
      </p:sp>
      <p:sp>
        <p:nvSpPr>
          <p:cNvPr id="6" name="Slide Number Placeholder 5">
            <a:extLst>
              <a:ext uri="{FF2B5EF4-FFF2-40B4-BE49-F238E27FC236}">
                <a16:creationId xmlns:a16="http://schemas.microsoft.com/office/drawing/2014/main" id="{889CB1E3-FF74-F5B9-2E30-7FC7F50925CC}"/>
              </a:ext>
            </a:extLst>
          </p:cNvPr>
          <p:cNvSpPr>
            <a:spLocks noGrp="1"/>
          </p:cNvSpPr>
          <p:nvPr>
            <p:ph type="sldNum" sz="quarter" idx="4"/>
          </p:nvPr>
        </p:nvSpPr>
        <p:spPr>
          <a:xfrm>
            <a:off x="10394374" y="6356350"/>
            <a:ext cx="959425"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23BCC172-DC09-46B9-BD5D-4086FA9495EA}" type="slidenum">
              <a:rPr lang="en-GB" smtClean="0"/>
              <a:pPr/>
              <a:t>‹#›</a:t>
            </a:fld>
            <a:endParaRPr lang="en-GB" dirty="0"/>
          </a:p>
        </p:txBody>
      </p:sp>
      <p:pic>
        <p:nvPicPr>
          <p:cNvPr id="7" name="Picture 6">
            <a:extLst>
              <a:ext uri="{FF2B5EF4-FFF2-40B4-BE49-F238E27FC236}">
                <a16:creationId xmlns:a16="http://schemas.microsoft.com/office/drawing/2014/main" id="{AC219C9D-DB3C-A2E5-0991-37B6376D76B0}"/>
              </a:ext>
            </a:extLst>
          </p:cNvPr>
          <p:cNvPicPr>
            <a:picLocks noChangeAspect="1"/>
          </p:cNvPicPr>
          <p:nvPr userDrawn="1"/>
        </p:nvPicPr>
        <p:blipFill>
          <a:blip r:embed="rId13"/>
          <a:stretch>
            <a:fillRect/>
          </a:stretch>
        </p:blipFill>
        <p:spPr>
          <a:xfrm>
            <a:off x="1797625" y="6396300"/>
            <a:ext cx="1628470" cy="360000"/>
          </a:xfrm>
          <a:prstGeom prst="rect">
            <a:avLst/>
          </a:prstGeom>
        </p:spPr>
      </p:pic>
      <p:pic>
        <p:nvPicPr>
          <p:cNvPr id="8" name="Picture 7">
            <a:extLst>
              <a:ext uri="{FF2B5EF4-FFF2-40B4-BE49-F238E27FC236}">
                <a16:creationId xmlns:a16="http://schemas.microsoft.com/office/drawing/2014/main" id="{965ED6F1-CA3F-E44A-AA49-1944B5CFCCA7}"/>
              </a:ext>
            </a:extLst>
          </p:cNvPr>
          <p:cNvPicPr>
            <a:picLocks noChangeAspect="1"/>
          </p:cNvPicPr>
          <p:nvPr userDrawn="1"/>
        </p:nvPicPr>
        <p:blipFill>
          <a:blip r:embed="rId14"/>
          <a:srcRect l="4396" t="16366" r="86121" b="69655"/>
          <a:stretch/>
        </p:blipFill>
        <p:spPr>
          <a:xfrm>
            <a:off x="0" y="6396300"/>
            <a:ext cx="434146" cy="360000"/>
          </a:xfrm>
          <a:prstGeom prst="rect">
            <a:avLst/>
          </a:prstGeom>
        </p:spPr>
      </p:pic>
      <p:pic>
        <p:nvPicPr>
          <p:cNvPr id="9" name="Picture 8" descr="Enterprising Cumbria' launched, promoting local and ...">
            <a:extLst>
              <a:ext uri="{FF2B5EF4-FFF2-40B4-BE49-F238E27FC236}">
                <a16:creationId xmlns:a16="http://schemas.microsoft.com/office/drawing/2014/main" id="{D8780A0A-96B8-EA3D-2AB6-F881B3EC12A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5642" y="6401425"/>
            <a:ext cx="1120487"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7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7" name="Line 5"/>
          <p:cNvSpPr>
            <a:spLocks noChangeShapeType="1"/>
          </p:cNvSpPr>
          <p:nvPr/>
        </p:nvSpPr>
        <p:spPr bwMode="auto">
          <a:xfrm>
            <a:off x="395818" y="6502400"/>
            <a:ext cx="11385549" cy="0"/>
          </a:xfrm>
          <a:prstGeom prst="line">
            <a:avLst/>
          </a:prstGeom>
          <a:noFill/>
          <a:ln w="9525">
            <a:solidFill>
              <a:srgbClr val="8238E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a:p>
            <a:endParaRPr lang="en-GB" sz="1800"/>
          </a:p>
        </p:txBody>
      </p:sp>
      <p:sp>
        <p:nvSpPr>
          <p:cNvPr id="13" name="Slide Number Placeholder 5"/>
          <p:cNvSpPr txBox="1">
            <a:spLocks/>
          </p:cNvSpPr>
          <p:nvPr/>
        </p:nvSpPr>
        <p:spPr bwMode="auto">
          <a:xfrm>
            <a:off x="11104034" y="6563703"/>
            <a:ext cx="67733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110000"/>
              </a:lnSpc>
              <a:spcBef>
                <a:spcPct val="50000"/>
              </a:spcBef>
              <a:buClr>
                <a:srgbClr val="000000"/>
              </a:buClr>
              <a:defRPr/>
            </a:pPr>
            <a:fld id="{2B7EF640-4865-44A5-BB75-284492543A71}" type="slidenum">
              <a:rPr lang="en-GB" altLang="en-US" sz="1000" b="1" smtClean="0">
                <a:solidFill>
                  <a:srgbClr val="000000"/>
                </a:solidFill>
                <a:cs typeface="Arial" panose="020B0604020202020204" pitchFamily="34" charset="0"/>
              </a:rPr>
              <a:pPr algn="r" eaLnBrk="1" hangingPunct="1">
                <a:lnSpc>
                  <a:spcPct val="110000"/>
                </a:lnSpc>
                <a:spcBef>
                  <a:spcPct val="50000"/>
                </a:spcBef>
                <a:buClr>
                  <a:srgbClr val="000000"/>
                </a:buClr>
                <a:defRPr/>
              </a:pPr>
              <a:t>‹#›</a:t>
            </a:fld>
            <a:endParaRPr lang="en-GB" altLang="en-US" sz="1000" b="1">
              <a:solidFill>
                <a:srgbClr val="000000"/>
              </a:solidFill>
              <a:cs typeface="Arial" panose="020B0604020202020204" pitchFamily="34" charset="0"/>
            </a:endParaRPr>
          </a:p>
        </p:txBody>
      </p:sp>
      <p:sp>
        <p:nvSpPr>
          <p:cNvPr id="370695" name="Text Box 7"/>
          <p:cNvSpPr txBox="1">
            <a:spLocks noChangeArrowheads="1"/>
          </p:cNvSpPr>
          <p:nvPr/>
        </p:nvSpPr>
        <p:spPr bwMode="auto">
          <a:xfrm>
            <a:off x="395817" y="6526213"/>
            <a:ext cx="186589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defRPr/>
            </a:pPr>
            <a:r>
              <a:rPr lang="en-GB" sz="1000">
                <a:solidFill>
                  <a:srgbClr val="000000"/>
                </a:solidFill>
              </a:rPr>
              <a:t>Department for Work &amp; Pensions</a:t>
            </a:r>
          </a:p>
        </p:txBody>
      </p:sp>
      <p:sp>
        <p:nvSpPr>
          <p:cNvPr id="5" name="TextBox 4">
            <a:extLst>
              <a:ext uri="{FF2B5EF4-FFF2-40B4-BE49-F238E27FC236}">
                <a16:creationId xmlns:a16="http://schemas.microsoft.com/office/drawing/2014/main" id="{58F470AC-F35D-740F-7520-716A8182F39A}"/>
              </a:ext>
            </a:extLst>
          </p:cNvPr>
          <p:cNvSpPr txBox="1"/>
          <p:nvPr userDrawn="1">
            <p:extLst>
              <p:ext uri="{1162E1C5-73C7-4A58-AE30-91384D911F3F}">
                <p184:classification xmlns:p184="http://schemas.microsoft.com/office/powerpoint/2018/4/main" val="ftr"/>
              </p:ext>
            </p:extLst>
          </p:nvPr>
        </p:nvSpPr>
        <p:spPr>
          <a:xfrm>
            <a:off x="5579237" y="6611620"/>
            <a:ext cx="10683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146750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0" fontAlgn="base" hangingPunct="0">
        <a:spcBef>
          <a:spcPct val="0"/>
        </a:spcBef>
        <a:spcAft>
          <a:spcPct val="0"/>
        </a:spcAft>
        <a:defRPr sz="24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271463" indent="-271463" algn="l" defTabSz="457200" rtl="0" eaLnBrk="0" fontAlgn="base" hangingPunct="0">
        <a:spcBef>
          <a:spcPct val="20000"/>
        </a:spcBef>
        <a:spcAft>
          <a:spcPct val="0"/>
        </a:spcAft>
        <a:buClr>
          <a:srgbClr val="00C0B5"/>
        </a:buClr>
        <a:buFont typeface="Arial" panose="020B0604020202020204" pitchFamily="34" charset="0"/>
        <a:buChar char="•"/>
        <a:defRPr>
          <a:solidFill>
            <a:schemeClr val="tx1"/>
          </a:solidFill>
          <a:latin typeface="+mn-lt"/>
          <a:ea typeface="+mn-ea"/>
          <a:cs typeface="+mn-cs"/>
        </a:defRPr>
      </a:lvl1pPr>
      <a:lvl2pPr marL="628650" indent="-285750" algn="l" defTabSz="457200" rtl="0" eaLnBrk="0" fontAlgn="base" hangingPunct="0">
        <a:spcBef>
          <a:spcPct val="20000"/>
        </a:spcBef>
        <a:spcAft>
          <a:spcPct val="0"/>
        </a:spcAft>
        <a:buClr>
          <a:srgbClr val="00C0B5"/>
        </a:buClr>
        <a:buFont typeface="Arial" panose="020B0604020202020204" pitchFamily="34" charset="0"/>
        <a:buChar char="–"/>
        <a:defRPr>
          <a:solidFill>
            <a:schemeClr val="tx1"/>
          </a:solidFill>
          <a:latin typeface="+mn-lt"/>
        </a:defRPr>
      </a:lvl2pPr>
      <a:lvl3pPr marL="895350" indent="-228600" algn="l" defTabSz="457200" rtl="0" eaLnBrk="0" fontAlgn="base" hangingPunct="0">
        <a:spcBef>
          <a:spcPct val="20000"/>
        </a:spcBef>
        <a:spcAft>
          <a:spcPct val="0"/>
        </a:spcAft>
        <a:buClr>
          <a:srgbClr val="00C0B5"/>
        </a:buClr>
        <a:buFont typeface="Arial" panose="020B0604020202020204" pitchFamily="34" charset="0"/>
        <a:buChar char="•"/>
        <a:defRPr sz="1600">
          <a:solidFill>
            <a:schemeClr val="tx1"/>
          </a:solidFill>
          <a:latin typeface="+mn-lt"/>
        </a:defRPr>
      </a:lvl3pPr>
      <a:lvl4pPr marL="1162050" indent="-228600" algn="l" defTabSz="457200" rtl="0" eaLnBrk="0" fontAlgn="base" hangingPunct="0">
        <a:spcBef>
          <a:spcPct val="20000"/>
        </a:spcBef>
        <a:spcAft>
          <a:spcPct val="0"/>
        </a:spcAft>
        <a:buClr>
          <a:srgbClr val="00C0B5"/>
        </a:buClr>
        <a:buFont typeface="Arial" panose="020B0604020202020204" pitchFamily="34" charset="0"/>
        <a:buChar char="–"/>
        <a:defRPr sz="1400">
          <a:solidFill>
            <a:schemeClr val="tx1"/>
          </a:solidFill>
          <a:latin typeface="+mn-lt"/>
        </a:defRPr>
      </a:lvl4pPr>
      <a:lvl5pPr marL="1438275" indent="-228600" algn="l" defTabSz="457200" rtl="0" eaLnBrk="0" fontAlgn="base" hangingPunct="0">
        <a:spcBef>
          <a:spcPct val="20000"/>
        </a:spcBef>
        <a:spcAft>
          <a:spcPct val="0"/>
        </a:spcAft>
        <a:buClr>
          <a:srgbClr val="00C0B5"/>
        </a:buClr>
        <a:buFont typeface="Arial" panose="020B0604020202020204" pitchFamily="34" charset="0"/>
        <a:buChar char="»"/>
        <a:defRPr sz="1200">
          <a:solidFill>
            <a:schemeClr val="tx1"/>
          </a:solidFill>
          <a:latin typeface="+mn-lt"/>
        </a:defRPr>
      </a:lvl5pPr>
      <a:lvl6pPr marL="18954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6pPr>
      <a:lvl7pPr marL="23526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7pPr>
      <a:lvl8pPr marL="28098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8pPr>
      <a:lvl9pPr marL="3267075" indent="-228600" algn="l" defTabSz="457200" rtl="0" fontAlgn="base">
        <a:spcBef>
          <a:spcPct val="20000"/>
        </a:spcBef>
        <a:spcAft>
          <a:spcPct val="0"/>
        </a:spcAft>
        <a:buClr>
          <a:srgbClr val="00C0B5"/>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94329-4F26-42AB-B05F-F3EF2B949E2E}" type="datetimeFigureOut">
              <a:rPr lang="en-GB" smtClean="0"/>
              <a:t>18/07/2025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8F56C-022E-4037-B4C8-97D2EB862801}" type="slidenum">
              <a:rPr lang="en-GB" smtClean="0"/>
              <a:t>‹#›</a:t>
            </a:fld>
            <a:endParaRPr lang="en-GB"/>
          </a:p>
        </p:txBody>
      </p:sp>
    </p:spTree>
    <p:extLst>
      <p:ext uri="{BB962C8B-B14F-4D97-AF65-F5344CB8AC3E}">
        <p14:creationId xmlns:p14="http://schemas.microsoft.com/office/powerpoint/2010/main" val="27312765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find-tender"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18.jpg"/><Relationship Id="rId5" Type="http://schemas.openxmlformats.org/officeDocument/2006/relationships/hyperlink" Target="https://www.the-chest.org.uk/" TargetMode="External"/><Relationship Id="rId4" Type="http://schemas.openxmlformats.org/officeDocument/2006/relationships/hyperlink" Target="https://assets.publishing.service.gov.uk/media/67b70facbd116e3d7b1cf33a/2025-02-19_ACT_NOW_Suppliers__user_guide__Completing_Supplier_Information_FINAL.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hyperlink" Target="https://www.the-chest.org.uk/"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FD22-ABBF-9F63-7C25-BE345FA77ECA}"/>
              </a:ext>
            </a:extLst>
          </p:cNvPr>
          <p:cNvSpPr>
            <a:spLocks noGrp="1"/>
          </p:cNvSpPr>
          <p:nvPr>
            <p:ph type="ctrTitle"/>
          </p:nvPr>
        </p:nvSpPr>
        <p:spPr/>
        <p:txBody>
          <a:bodyPr/>
          <a:lstStyle/>
          <a:p>
            <a:r>
              <a:rPr lang="en-GB" dirty="0"/>
              <a:t>Cumbria</a:t>
            </a:r>
            <a:br>
              <a:rPr lang="en-GB" dirty="0"/>
            </a:br>
            <a:r>
              <a:rPr lang="en-GB" dirty="0"/>
              <a:t>Connect to Work</a:t>
            </a:r>
          </a:p>
        </p:txBody>
      </p:sp>
      <p:sp>
        <p:nvSpPr>
          <p:cNvPr id="3" name="Subtitle 2">
            <a:extLst>
              <a:ext uri="{FF2B5EF4-FFF2-40B4-BE49-F238E27FC236}">
                <a16:creationId xmlns:a16="http://schemas.microsoft.com/office/drawing/2014/main" id="{8F067EBB-F35A-275C-59D3-80B54AD44B5D}"/>
              </a:ext>
            </a:extLst>
          </p:cNvPr>
          <p:cNvSpPr>
            <a:spLocks noGrp="1"/>
          </p:cNvSpPr>
          <p:nvPr>
            <p:ph type="subTitle" idx="1"/>
          </p:nvPr>
        </p:nvSpPr>
        <p:spPr/>
        <p:txBody>
          <a:bodyPr/>
          <a:lstStyle/>
          <a:p>
            <a:r>
              <a:rPr lang="en-GB" dirty="0"/>
              <a:t>Pre-Market Event</a:t>
            </a:r>
          </a:p>
          <a:p>
            <a:r>
              <a:rPr lang="en-GB" dirty="0"/>
              <a:t>18 July 2025</a:t>
            </a:r>
          </a:p>
        </p:txBody>
      </p:sp>
      <p:sp>
        <p:nvSpPr>
          <p:cNvPr id="8" name="Slide Number Placeholder 7">
            <a:extLst>
              <a:ext uri="{FF2B5EF4-FFF2-40B4-BE49-F238E27FC236}">
                <a16:creationId xmlns:a16="http://schemas.microsoft.com/office/drawing/2014/main" id="{09EB08BF-8EA8-62C9-CC6C-CEE5E97F5A7D}"/>
              </a:ext>
            </a:extLst>
          </p:cNvPr>
          <p:cNvSpPr>
            <a:spLocks noGrp="1"/>
          </p:cNvSpPr>
          <p:nvPr>
            <p:ph type="sldNum" sz="quarter" idx="12"/>
          </p:nvPr>
        </p:nvSpPr>
        <p:spPr/>
        <p:txBody>
          <a:bodyPr/>
          <a:lstStyle/>
          <a:p>
            <a:fld id="{23BCC172-DC09-46B9-BD5D-4086FA9495EA}" type="slidenum">
              <a:rPr lang="en-GB" smtClean="0"/>
              <a:t>1</a:t>
            </a:fld>
            <a:endParaRPr lang="en-GB" dirty="0"/>
          </a:p>
        </p:txBody>
      </p:sp>
    </p:spTree>
    <p:extLst>
      <p:ext uri="{BB962C8B-B14F-4D97-AF65-F5344CB8AC3E}">
        <p14:creationId xmlns:p14="http://schemas.microsoft.com/office/powerpoint/2010/main" val="325149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C91B-DAA4-2258-74D3-7F2A179FA9DF}"/>
              </a:ext>
            </a:extLst>
          </p:cNvPr>
          <p:cNvSpPr>
            <a:spLocks noGrp="1"/>
          </p:cNvSpPr>
          <p:nvPr>
            <p:ph type="title" idx="4294967295"/>
          </p:nvPr>
        </p:nvSpPr>
        <p:spPr>
          <a:xfrm>
            <a:off x="838200" y="365125"/>
            <a:ext cx="10515600" cy="430005"/>
          </a:xfrm>
          <a:prstGeom prst="rect">
            <a:avLst/>
          </a:prstGeom>
          <a:solidFill>
            <a:srgbClr val="CC99FF"/>
          </a:solidFill>
        </p:spPr>
        <p:txBody>
          <a:bodyPr/>
          <a:lstStyle/>
          <a:p>
            <a:r>
              <a:rPr lang="en-GB" b="1" dirty="0"/>
              <a:t>What is IPS (Individual Placement and Support?</a:t>
            </a:r>
          </a:p>
        </p:txBody>
      </p:sp>
      <p:pic>
        <p:nvPicPr>
          <p:cNvPr id="3" name="Picture 2" descr="This pictures show the eight principles of IPS:&#10;1. It aims to get people into competitive employment.&#10;2. It is open to all those who want to work.&#10;3. It tries to find jobs consistent with people's preferences.&#10;4. It works quickly.&#10;5. It brings employment specialists into clinical teams.&#10;6. Employment specialists develop relationships with employers based on a person's work preferences.&#10;7. It provides ongoing, individualised support for the person and their employer.&#10;8. Benefits counselling is included.">
            <a:extLst>
              <a:ext uri="{FF2B5EF4-FFF2-40B4-BE49-F238E27FC236}">
                <a16:creationId xmlns:a16="http://schemas.microsoft.com/office/drawing/2014/main" id="{6EF2CA8E-4A87-332D-41B0-1C5E494B7F61}"/>
              </a:ext>
            </a:extLst>
          </p:cNvPr>
          <p:cNvPicPr>
            <a:picLocks noChangeAspect="1"/>
          </p:cNvPicPr>
          <p:nvPr/>
        </p:nvPicPr>
        <p:blipFill rotWithShape="1">
          <a:blip r:embed="rId3"/>
          <a:srcRect l="20953" t="22416" r="26717" b="5150"/>
          <a:stretch/>
        </p:blipFill>
        <p:spPr>
          <a:xfrm>
            <a:off x="2576810" y="962641"/>
            <a:ext cx="7595890" cy="5585707"/>
          </a:xfrm>
          <a:prstGeom prst="rect">
            <a:avLst/>
          </a:prstGeom>
        </p:spPr>
      </p:pic>
    </p:spTree>
    <p:extLst>
      <p:ext uri="{BB962C8B-B14F-4D97-AF65-F5344CB8AC3E}">
        <p14:creationId xmlns:p14="http://schemas.microsoft.com/office/powerpoint/2010/main" val="9278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FBA4-8D6A-B7DF-3F55-D343D2510A93}"/>
              </a:ext>
            </a:extLst>
          </p:cNvPr>
          <p:cNvSpPr>
            <a:spLocks noGrp="1"/>
          </p:cNvSpPr>
          <p:nvPr>
            <p:ph type="title" idx="4294967295"/>
          </p:nvPr>
        </p:nvSpPr>
        <p:spPr>
          <a:xfrm>
            <a:off x="435220" y="214224"/>
            <a:ext cx="10515600" cy="690757"/>
          </a:xfrm>
          <a:prstGeom prst="rect">
            <a:avLst/>
          </a:prstGeom>
          <a:solidFill>
            <a:srgbClr val="CC99FF"/>
          </a:solidFill>
        </p:spPr>
        <p:txBody>
          <a:bodyPr/>
          <a:lstStyle/>
          <a:p>
            <a:r>
              <a:rPr lang="en-GB" dirty="0"/>
              <a:t>What is the Supported Employment Quality Framework?</a:t>
            </a:r>
          </a:p>
        </p:txBody>
      </p:sp>
      <p:sp>
        <p:nvSpPr>
          <p:cNvPr id="4" name="TextBox 3">
            <a:extLst>
              <a:ext uri="{FF2B5EF4-FFF2-40B4-BE49-F238E27FC236}">
                <a16:creationId xmlns:a16="http://schemas.microsoft.com/office/drawing/2014/main" id="{17C30CE4-1C87-6016-D7B9-9FD11DF4F99F}"/>
              </a:ext>
            </a:extLst>
          </p:cNvPr>
          <p:cNvSpPr txBox="1"/>
          <p:nvPr/>
        </p:nvSpPr>
        <p:spPr>
          <a:xfrm>
            <a:off x="435220" y="1171413"/>
            <a:ext cx="11364771"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The Supported Employment model is a flexible and continuous approach to employment provision. Supported Employment is intensive (with maximum caseloads of 20) and tailored to meet each person’s needs – and those of their employer – through its </a:t>
            </a:r>
            <a:r>
              <a:rPr kumimoji="0" lang="en-GB" sz="18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five stages</a:t>
            </a:r>
            <a:r>
              <a:rPr kumimoji="0" lang="en-GB" sz="18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itle 1" descr="The graphic shows how the Supported Employment model is a flexible and continuous approach to employment provision.  It has five stages:&#10;Engagement&#10;Vocational profiling&#10;Employer engagement&#10;Job matching&#10;On and off the job support.">
            <a:extLst>
              <a:ext uri="{FF2B5EF4-FFF2-40B4-BE49-F238E27FC236}">
                <a16:creationId xmlns:a16="http://schemas.microsoft.com/office/drawing/2014/main" id="{DEED9B62-B1D5-1981-FEF9-AD5450FAEBCE}"/>
              </a:ext>
            </a:extLst>
          </p:cNvPr>
          <p:cNvSpPr txBox="1">
            <a:spLocks/>
          </p:cNvSpPr>
          <p:nvPr/>
        </p:nvSpPr>
        <p:spPr>
          <a:xfrm>
            <a:off x="119061" y="1055882"/>
            <a:ext cx="11790402" cy="5732462"/>
          </a:xfrm>
          <a:prstGeom prst="rect">
            <a:avLst/>
          </a:prstGeom>
        </p:spPr>
        <p:txBody>
          <a:bodyPr vert="horz" lIns="46800" tIns="45720" rIns="91440" bIns="45720" rtlCol="0" anchor="t">
            <a:noAutofit/>
          </a:bodyPr>
          <a:lstStyle>
            <a:lvl1pPr algn="l" defTabSz="914400" rtl="0" eaLnBrk="1" latinLnBrk="0" hangingPunct="1">
              <a:lnSpc>
                <a:spcPct val="90000"/>
              </a:lnSpc>
              <a:spcBef>
                <a:spcPct val="0"/>
              </a:spcBef>
              <a:buNone/>
              <a:defRPr sz="2400" kern="1200">
                <a:solidFill>
                  <a:srgbClr val="005EA5"/>
                </a:solidFill>
                <a:latin typeface="+mj-lt"/>
                <a:ea typeface="+mj-ea"/>
                <a:cs typeface="+mj-cs"/>
              </a:defRPr>
            </a:lvl1pPr>
          </a:lstStyle>
          <a:p>
            <a:pPr marL="0" marR="0" lvl="0" indent="0" algn="l" defTabSz="914400" rtl="0" eaLnBrk="1" fontAlgn="auto" latinLnBrk="0" hangingPunct="1">
              <a:lnSpc>
                <a:spcPct val="150000"/>
              </a:lnSpc>
              <a:spcBef>
                <a:spcPts val="200"/>
              </a:spcBef>
              <a:spcAft>
                <a:spcPts val="1000"/>
              </a:spcAft>
              <a:buClrTx/>
              <a:buSzTx/>
              <a:buFontTx/>
              <a:buNone/>
              <a:tabLst/>
              <a:defRPr/>
            </a:pPr>
            <a:endParaRPr kumimoji="0" lang="en-GB" sz="1550" b="0" i="0" u="none" strike="noStrike" kern="1200" cap="none" spc="0" normalizeH="0" baseline="0" noProof="0">
              <a:ln>
                <a:noFill/>
              </a:ln>
              <a:solidFill>
                <a:srgbClr val="000000"/>
              </a:solidFill>
              <a:effectLst/>
              <a:uLnTx/>
              <a:uFillTx/>
              <a:latin typeface="Arial" panose="020B0604020202020204" pitchFamily="34" charset="0"/>
              <a:ea typeface="Yu Mincho" panose="020B0400000000000000" pitchFamily="18" charset="-128"/>
              <a:cs typeface="+mj-cs"/>
            </a:endParaRPr>
          </a:p>
          <a:p>
            <a:pPr marL="0" marR="0" lvl="0" indent="0" algn="l" defTabSz="914400" rtl="0" eaLnBrk="1" fontAlgn="auto" latinLnBrk="0" hangingPunct="1">
              <a:lnSpc>
                <a:spcPct val="150000"/>
              </a:lnSpc>
              <a:spcBef>
                <a:spcPts val="200"/>
              </a:spcBef>
              <a:spcAft>
                <a:spcPts val="1000"/>
              </a:spcAft>
              <a:buClrTx/>
              <a:buSzTx/>
              <a:buFontTx/>
              <a:buNone/>
              <a:tabLst/>
              <a:defRPr/>
            </a:pPr>
            <a:r>
              <a:rPr kumimoji="0" lang="en-GB" sz="1550" b="0" i="0" u="none" strike="noStrike" kern="1200" cap="none" spc="0" normalizeH="0" baseline="0" noProof="0">
                <a:ln>
                  <a:noFill/>
                </a:ln>
                <a:solidFill>
                  <a:srgbClr val="000000"/>
                </a:solidFill>
                <a:effectLst/>
                <a:uLnTx/>
                <a:uFillTx/>
                <a:latin typeface="Arial" panose="020B0604020202020204" pitchFamily="34" charset="0"/>
                <a:ea typeface="Yu Mincho" panose="020B0400000000000000" pitchFamily="18" charset="-128"/>
                <a:cs typeface="+mj-cs"/>
              </a:rPr>
              <a:t> </a:t>
            </a:r>
          </a:p>
          <a:p>
            <a:pPr marL="0" marR="0" lvl="0" indent="0" algn="l" defTabSz="914400" rtl="0" eaLnBrk="1" fontAlgn="auto" latinLnBrk="0" hangingPunct="1">
              <a:lnSpc>
                <a:spcPct val="150000"/>
              </a:lnSpc>
              <a:spcBef>
                <a:spcPts val="200"/>
              </a:spcBef>
              <a:spcAft>
                <a:spcPts val="10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Yu Mincho" panose="020B0400000000000000" pitchFamily="18" charset="-128"/>
              <a:cs typeface="+mj-cs"/>
            </a:endParaRPr>
          </a:p>
          <a:p>
            <a:pPr marL="342900" marR="0" lvl="0" indent="-342900" algn="l"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Yu Mincho" panose="020B0400000000000000" pitchFamily="18" charset="-128"/>
              <a:cs typeface="+mj-cs"/>
            </a:endParaRPr>
          </a:p>
          <a:p>
            <a:pPr marL="342900" marR="0" lvl="0" indent="-342900" algn="l"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endParaRPr kumimoji="0" lang="en-GB" sz="18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342900" marR="0" lvl="0" indent="-342900" algn="l" defTabSz="914400" rtl="0" eaLnBrk="1" fontAlgn="auto" latinLnBrk="0" hangingPunct="1">
              <a:lnSpc>
                <a:spcPct val="200000"/>
              </a:lnSpc>
              <a:spcBef>
                <a:spcPts val="200"/>
              </a:spcBef>
              <a:spcAft>
                <a:spcPts val="1000"/>
              </a:spcAft>
              <a:buClrTx/>
              <a:buSzTx/>
              <a:buFont typeface="Arial" panose="020B0604020202020204" pitchFamily="34" charset="0"/>
              <a:buChar char="•"/>
              <a:tabLst/>
              <a:defRPr/>
            </a:pPr>
            <a:endParaRPr kumimoji="0" lang="en-GB" sz="2200" b="1"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0" marR="0" lvl="0" indent="0" algn="l" defTabSz="914400" rtl="0" eaLnBrk="1" fontAlgn="auto" latinLnBrk="0" hangingPunct="1">
              <a:lnSpc>
                <a:spcPct val="200000"/>
              </a:lnSpc>
              <a:spcBef>
                <a:spcPts val="200"/>
              </a:spcBef>
              <a:spcAft>
                <a:spcPts val="1000"/>
              </a:spcAft>
              <a:buClrTx/>
              <a:buSzTx/>
              <a:buFontTx/>
              <a:buNone/>
              <a:tabLst/>
              <a:defRPr/>
            </a:pPr>
            <a:endParaRPr kumimoji="0" lang="en-GB" sz="2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a:p>
            <a:pPr marL="342900" marR="0" lvl="0" indent="-342900" algn="l" defTabSz="914400" rtl="0" eaLnBrk="1" fontAlgn="auto" latinLnBrk="0" hangingPunct="1">
              <a:lnSpc>
                <a:spcPct val="200000"/>
              </a:lnSpc>
              <a:spcBef>
                <a:spcPts val="200"/>
              </a:spcBef>
              <a:spcAft>
                <a:spcPts val="100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endParaRPr>
          </a:p>
          <a:p>
            <a:pPr marL="0" marR="0" lvl="0" indent="0" algn="l" defTabSz="914400" rtl="0" eaLnBrk="1" fontAlgn="auto" latinLnBrk="0" hangingPunct="1">
              <a:lnSpc>
                <a:spcPct val="120000"/>
              </a:lnSpc>
              <a:spcBef>
                <a:spcPts val="20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j-cs"/>
            </a:endParaRPr>
          </a:p>
        </p:txBody>
      </p:sp>
      <p:graphicFrame>
        <p:nvGraphicFramePr>
          <p:cNvPr id="3" name="Diagram 2">
            <a:extLst>
              <a:ext uri="{FF2B5EF4-FFF2-40B4-BE49-F238E27FC236}">
                <a16:creationId xmlns:a16="http://schemas.microsoft.com/office/drawing/2014/main" id="{79B5B002-E3D4-728D-D4D2-1FB1F22E943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461031"/>
              </p:ext>
            </p:extLst>
          </p:nvPr>
        </p:nvGraphicFramePr>
        <p:xfrm>
          <a:off x="790813" y="2136649"/>
          <a:ext cx="10745705" cy="415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35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D9EC3-F49D-3799-A05A-6AAABA477359}"/>
              </a:ext>
            </a:extLst>
          </p:cNvPr>
          <p:cNvSpPr>
            <a:spLocks noGrp="1"/>
          </p:cNvSpPr>
          <p:nvPr>
            <p:ph type="title" idx="4294967295"/>
          </p:nvPr>
        </p:nvSpPr>
        <p:spPr>
          <a:xfrm>
            <a:off x="597081" y="365125"/>
            <a:ext cx="10515600" cy="709384"/>
          </a:xfrm>
          <a:prstGeom prst="rect">
            <a:avLst/>
          </a:prstGeom>
          <a:solidFill>
            <a:srgbClr val="CC99FF"/>
          </a:solidFill>
        </p:spPr>
        <p:txBody>
          <a:bodyPr/>
          <a:lstStyle/>
          <a:p>
            <a:r>
              <a:rPr lang="en-GB" dirty="0"/>
              <a:t>Differences between IPS and SEQF</a:t>
            </a:r>
          </a:p>
        </p:txBody>
      </p:sp>
      <p:sp>
        <p:nvSpPr>
          <p:cNvPr id="90" name="TextBox 89">
            <a:extLst>
              <a:ext uri="{FF2B5EF4-FFF2-40B4-BE49-F238E27FC236}">
                <a16:creationId xmlns:a16="http://schemas.microsoft.com/office/drawing/2014/main" id="{413D7A58-1A71-A54F-0448-60CCA7DC56F2}"/>
              </a:ext>
            </a:extLst>
          </p:cNvPr>
          <p:cNvSpPr txBox="1"/>
          <p:nvPr/>
        </p:nvSpPr>
        <p:spPr>
          <a:xfrm>
            <a:off x="703760" y="1074509"/>
            <a:ext cx="5151121" cy="440120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Caseload size is a maximum of 25 for CTW (Fidelity scales is usually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Vocational Profiling is usually complete within the first 2-3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Integration with clinical (or other) teams is key to ensure holistic support (evidence shows this can help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In-work support needs will vary depending on the individual employer and employee but will typically be less intense than SEQF.. </a:t>
            </a:r>
          </a:p>
        </p:txBody>
      </p:sp>
      <p:sp>
        <p:nvSpPr>
          <p:cNvPr id="91" name="TextBox 90">
            <a:extLst>
              <a:ext uri="{FF2B5EF4-FFF2-40B4-BE49-F238E27FC236}">
                <a16:creationId xmlns:a16="http://schemas.microsoft.com/office/drawing/2014/main" id="{46E45FE0-8254-5F66-E9E6-53ABB48BBE06}"/>
              </a:ext>
            </a:extLst>
          </p:cNvPr>
          <p:cNvSpPr txBox="1"/>
          <p:nvPr/>
        </p:nvSpPr>
        <p:spPr>
          <a:xfrm>
            <a:off x="6666957" y="1074509"/>
            <a:ext cx="5394413" cy="529375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SEQF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Caseload size is a maximum of 20 for </a:t>
            </a:r>
            <a:r>
              <a:rPr kumimoji="0" lang="en-GB" sz="2000" b="0" i="0" u="none" strike="noStrike" kern="1200" cap="none" spc="0" normalizeH="0" baseline="0" noProof="0">
                <a:ln>
                  <a:noFill/>
                </a:ln>
                <a:solidFill>
                  <a:srgbClr val="000000"/>
                </a:solidFill>
                <a:effectLst/>
                <a:uLnTx/>
                <a:uFillTx/>
                <a:latin typeface="Arial"/>
                <a:ea typeface="+mn-ea"/>
                <a:cs typeface="Arial"/>
              </a:rPr>
              <a:t>CTW </a:t>
            </a:r>
            <a:r>
              <a:rPr kumimoji="0" lang="en-GB" sz="2000" b="0" i="0" u="none" strike="noStrike" kern="1200" cap="none" spc="0" normalizeH="0" baseline="0" noProof="0" dirty="0">
                <a:ln>
                  <a:noFill/>
                </a:ln>
                <a:solidFill>
                  <a:srgbClr val="000000"/>
                </a:solidFill>
                <a:effectLst/>
                <a:uLnTx/>
                <a:uFillTx/>
                <a:latin typeface="Arial"/>
                <a:ea typeface="+mn-ea"/>
                <a:cs typeface="Arial"/>
              </a:rPr>
              <a:t>(Fidelity scale is usually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Vocational Profiling takes place immediately but can take longer to complete the process than depending on the participant.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More intensive job matching than IPS is typically needed, possibly with increased negotiation with employers to promote job carving and job creation.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In-work support will vary depending on need but can be intensive is often complemented with job coaching and/or Training and Systematic Instruction required.</a:t>
            </a:r>
          </a:p>
        </p:txBody>
      </p:sp>
    </p:spTree>
    <p:extLst>
      <p:ext uri="{BB962C8B-B14F-4D97-AF65-F5344CB8AC3E}">
        <p14:creationId xmlns:p14="http://schemas.microsoft.com/office/powerpoint/2010/main" val="72672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44837-FB92-026D-B692-BC7011A89218}"/>
              </a:ext>
            </a:extLst>
          </p:cNvPr>
          <p:cNvSpPr>
            <a:spLocks noGrp="1"/>
          </p:cNvSpPr>
          <p:nvPr>
            <p:ph type="title"/>
          </p:nvPr>
        </p:nvSpPr>
        <p:spPr/>
        <p:txBody>
          <a:bodyPr/>
          <a:lstStyle/>
          <a:p>
            <a:r>
              <a:rPr lang="en-GB" b="1" dirty="0"/>
              <a:t>Different</a:t>
            </a:r>
            <a:r>
              <a:rPr lang="en-GB" b="1" baseline="0" dirty="0"/>
              <a:t> emphasis depending on the participant</a:t>
            </a:r>
            <a:endParaRPr lang="en-GB" b="1" dirty="0"/>
          </a:p>
        </p:txBody>
      </p:sp>
      <p:sp>
        <p:nvSpPr>
          <p:cNvPr id="3" name="Speech Bubble: Rectangle with Corners Rounded 2">
            <a:extLst>
              <a:ext uri="{FF2B5EF4-FFF2-40B4-BE49-F238E27FC236}">
                <a16:creationId xmlns:a16="http://schemas.microsoft.com/office/drawing/2014/main" id="{BDE508F9-429C-7A6D-10FD-1CE0F7014F69}"/>
              </a:ext>
              <a:ext uri="{C183D7F6-B498-43B3-948B-1728B52AA6E4}">
                <adec:decorative xmlns:adec="http://schemas.microsoft.com/office/drawing/2017/decorative" val="1"/>
              </a:ext>
            </a:extLst>
          </p:cNvPr>
          <p:cNvSpPr/>
          <p:nvPr/>
        </p:nvSpPr>
        <p:spPr>
          <a:xfrm>
            <a:off x="7961312" y="4200742"/>
            <a:ext cx="3864103" cy="713776"/>
          </a:xfrm>
          <a:prstGeom prst="wedgeRoundRectCallout">
            <a:avLst>
              <a:gd name="adj1" fmla="val -102376"/>
              <a:gd name="adj2" fmla="val 177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Care leavers may require more intense on the job support (SEQF)</a:t>
            </a:r>
          </a:p>
        </p:txBody>
      </p:sp>
      <p:sp>
        <p:nvSpPr>
          <p:cNvPr id="2" name="Content Placeholder 1" descr="This graphic shows that there may be different interventions depending on the individual support needs of each person.  For example:&#10;Some may need integration with health services because of their health condition or disability.&#10;Refugees may require less intense vocational profiling.&#10;Ex Armed Forces may require less in-work support.&#10;At risk young people may be engaged through a youth service.&#10;More intense vocational profiling may be needed for people who have experienced domestic violence.&#10;Job and employer match may require more intense work for offenders.&#10;Care leavers may require more intense on-the-job support&#10;Learning disabled or neuro diverse people can need more structured support to learn the job, as well as travel training.">
            <a:extLst>
              <a:ext uri="{FF2B5EF4-FFF2-40B4-BE49-F238E27FC236}">
                <a16:creationId xmlns:a16="http://schemas.microsoft.com/office/drawing/2014/main" id="{5E60764C-96F5-4970-BA30-A91DC3AC1BEF}"/>
              </a:ext>
            </a:extLst>
          </p:cNvPr>
          <p:cNvSpPr>
            <a:spLocks noGrp="1"/>
          </p:cNvSpPr>
          <p:nvPr>
            <p:ph idx="1"/>
          </p:nvPr>
        </p:nvSpPr>
        <p:spPr>
          <a:xfrm>
            <a:off x="421240" y="1095820"/>
            <a:ext cx="11661169" cy="5017303"/>
          </a:xfrm>
        </p:spPr>
        <p:txBody>
          <a:bodyPr/>
          <a:lstStyle/>
          <a:p>
            <a:pPr marL="299720" indent="-285750">
              <a:buClr>
                <a:srgbClr val="8238EB"/>
              </a:buClr>
            </a:pPr>
            <a:endParaRPr lang="en-GB" sz="1600">
              <a:solidFill>
                <a:srgbClr val="000000"/>
              </a:solidFill>
              <a:ea typeface="Times New Roman" panose="02020603050405020304" pitchFamily="18" charset="0"/>
              <a:cs typeface="Arial"/>
            </a:endParaRPr>
          </a:p>
          <a:p>
            <a:pPr marL="13970" indent="0">
              <a:buClr>
                <a:srgbClr val="8238EB"/>
              </a:buClr>
              <a:buNone/>
            </a:pPr>
            <a:endParaRPr lang="en-GB" sz="1600">
              <a:solidFill>
                <a:srgbClr val="000000"/>
              </a:solidFill>
              <a:ea typeface="Times New Roman" panose="02020603050405020304" pitchFamily="18" charset="0"/>
              <a:cs typeface="Arial"/>
            </a:endParaRPr>
          </a:p>
          <a:p>
            <a:pPr marL="13970" indent="0">
              <a:buClr>
                <a:srgbClr val="8238EB"/>
              </a:buClr>
              <a:buNone/>
            </a:pPr>
            <a:endParaRPr lang="en-GB" sz="1600" b="1">
              <a:solidFill>
                <a:srgbClr val="000000"/>
              </a:solidFill>
              <a:ea typeface="Times New Roman" panose="02020603050405020304" pitchFamily="18" charset="0"/>
              <a:cs typeface="Arial"/>
            </a:endParaRPr>
          </a:p>
          <a:p>
            <a:pPr marL="13970" indent="0">
              <a:buNone/>
            </a:pPr>
            <a:endParaRPr lang="en-GB" sz="1600">
              <a:solidFill>
                <a:srgbClr val="000000"/>
              </a:solidFill>
              <a:ea typeface="Times New Roman" panose="02020603050405020304" pitchFamily="18" charset="0"/>
              <a:cs typeface="Arial"/>
            </a:endParaRPr>
          </a:p>
          <a:p>
            <a:pPr marL="0" indent="0">
              <a:buNone/>
            </a:pPr>
            <a:endParaRPr lang="en-GB" sz="1600">
              <a:solidFill>
                <a:srgbClr val="000000"/>
              </a:solidFill>
              <a:ea typeface="Times New Roman" panose="02020603050405020304" pitchFamily="18" charset="0"/>
            </a:endParaRPr>
          </a:p>
          <a:p>
            <a:pPr marL="271145" indent="-271145"/>
            <a:endParaRPr lang="en-GB" sz="1600" i="1">
              <a:cs typeface="Arial"/>
            </a:endParaRPr>
          </a:p>
        </p:txBody>
      </p:sp>
      <p:grpSp>
        <p:nvGrpSpPr>
          <p:cNvPr id="5" name="Group 4">
            <a:extLst>
              <a:ext uri="{FF2B5EF4-FFF2-40B4-BE49-F238E27FC236}">
                <a16:creationId xmlns:a16="http://schemas.microsoft.com/office/drawing/2014/main" id="{B398790C-9D4C-5EDD-A164-F157EC01E66B}"/>
              </a:ext>
              <a:ext uri="{C183D7F6-B498-43B3-948B-1728B52AA6E4}">
                <adec:decorative xmlns:adec="http://schemas.microsoft.com/office/drawing/2017/decorative" val="1"/>
              </a:ext>
            </a:extLst>
          </p:cNvPr>
          <p:cNvGrpSpPr/>
          <p:nvPr/>
        </p:nvGrpSpPr>
        <p:grpSpPr>
          <a:xfrm>
            <a:off x="5331027" y="1825625"/>
            <a:ext cx="927054" cy="4582129"/>
            <a:chOff x="932022" y="1470831"/>
            <a:chExt cx="927054" cy="4582129"/>
          </a:xfrm>
        </p:grpSpPr>
        <p:pic>
          <p:nvPicPr>
            <p:cNvPr id="6" name="Graphic 5" descr="Handshake with solid fill">
              <a:extLst>
                <a:ext uri="{FF2B5EF4-FFF2-40B4-BE49-F238E27FC236}">
                  <a16:creationId xmlns:a16="http://schemas.microsoft.com/office/drawing/2014/main" id="{8283EED6-48E1-BDAD-B531-90C63573E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022" y="1470831"/>
              <a:ext cx="914400" cy="914400"/>
            </a:xfrm>
            <a:prstGeom prst="rect">
              <a:avLst/>
            </a:prstGeom>
          </p:spPr>
        </p:pic>
        <p:pic>
          <p:nvPicPr>
            <p:cNvPr id="7" name="Graphic 6" descr="Continuous Improvement with solid fill">
              <a:extLst>
                <a:ext uri="{FF2B5EF4-FFF2-40B4-BE49-F238E27FC236}">
                  <a16:creationId xmlns:a16="http://schemas.microsoft.com/office/drawing/2014/main" id="{7BEDB583-3B2E-D12F-5525-3620323137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022" y="5138560"/>
              <a:ext cx="914400" cy="914400"/>
            </a:xfrm>
            <a:prstGeom prst="rect">
              <a:avLst/>
            </a:prstGeom>
          </p:spPr>
        </p:pic>
        <p:pic>
          <p:nvPicPr>
            <p:cNvPr id="8" name="Graphic 7" descr="Construction worker male with solid fill">
              <a:extLst>
                <a:ext uri="{FF2B5EF4-FFF2-40B4-BE49-F238E27FC236}">
                  <a16:creationId xmlns:a16="http://schemas.microsoft.com/office/drawing/2014/main" id="{D1EDAA21-14FB-EA1F-53D4-B74E386C10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7682" y="2385231"/>
              <a:ext cx="914400" cy="914400"/>
            </a:xfrm>
            <a:prstGeom prst="rect">
              <a:avLst/>
            </a:prstGeom>
          </p:spPr>
        </p:pic>
        <p:pic>
          <p:nvPicPr>
            <p:cNvPr id="9" name="Graphic 8" descr="Magnifying glass with solid fill">
              <a:extLst>
                <a:ext uri="{FF2B5EF4-FFF2-40B4-BE49-F238E27FC236}">
                  <a16:creationId xmlns:a16="http://schemas.microsoft.com/office/drawing/2014/main" id="{7139370E-170A-6240-A0E7-CC25657F92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022" y="3299631"/>
              <a:ext cx="914400" cy="914400"/>
            </a:xfrm>
            <a:prstGeom prst="rect">
              <a:avLst/>
            </a:prstGeom>
          </p:spPr>
        </p:pic>
        <p:pic>
          <p:nvPicPr>
            <p:cNvPr id="10" name="Graphic 9" descr="Boardroom with solid fill">
              <a:extLst>
                <a:ext uri="{FF2B5EF4-FFF2-40B4-BE49-F238E27FC236}">
                  <a16:creationId xmlns:a16="http://schemas.microsoft.com/office/drawing/2014/main" id="{7956001A-98E7-7DEA-F88F-19013F7830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4676" y="4214031"/>
              <a:ext cx="914400" cy="914400"/>
            </a:xfrm>
            <a:prstGeom prst="rect">
              <a:avLst/>
            </a:prstGeom>
          </p:spPr>
        </p:pic>
      </p:grpSp>
      <p:sp>
        <p:nvSpPr>
          <p:cNvPr id="11" name="Speech Bubble: Rectangle with Corners Rounded 10">
            <a:extLst>
              <a:ext uri="{FF2B5EF4-FFF2-40B4-BE49-F238E27FC236}">
                <a16:creationId xmlns:a16="http://schemas.microsoft.com/office/drawing/2014/main" id="{85B7154E-9959-3EC4-8B0A-B06A1A10DD76}"/>
              </a:ext>
              <a:ext uri="{C183D7F6-B498-43B3-948B-1728B52AA6E4}">
                <adec:decorative xmlns:adec="http://schemas.microsoft.com/office/drawing/2017/decorative" val="1"/>
              </a:ext>
            </a:extLst>
          </p:cNvPr>
          <p:cNvSpPr/>
          <p:nvPr/>
        </p:nvSpPr>
        <p:spPr>
          <a:xfrm>
            <a:off x="838200" y="1095967"/>
            <a:ext cx="2866767" cy="1690157"/>
          </a:xfrm>
          <a:prstGeom prst="wedgeRoundRectCallout">
            <a:avLst>
              <a:gd name="adj1" fmla="val 109114"/>
              <a:gd name="adj2" fmla="val -36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Economically Inactive with long-term health condition or disability: integration with health services important (IPS)</a:t>
            </a:r>
          </a:p>
        </p:txBody>
      </p:sp>
      <p:sp>
        <p:nvSpPr>
          <p:cNvPr id="12" name="Speech Bubble: Rectangle with Corners Rounded 11">
            <a:extLst>
              <a:ext uri="{FF2B5EF4-FFF2-40B4-BE49-F238E27FC236}">
                <a16:creationId xmlns:a16="http://schemas.microsoft.com/office/drawing/2014/main" id="{C95AB180-C69C-7750-D293-42C311339616}"/>
              </a:ext>
              <a:ext uri="{C183D7F6-B498-43B3-948B-1728B52AA6E4}">
                <adec:decorative xmlns:adec="http://schemas.microsoft.com/office/drawing/2017/decorative" val="1"/>
              </a:ext>
            </a:extLst>
          </p:cNvPr>
          <p:cNvSpPr/>
          <p:nvPr/>
        </p:nvSpPr>
        <p:spPr>
          <a:xfrm>
            <a:off x="7891568" y="5302273"/>
            <a:ext cx="4003589" cy="1198605"/>
          </a:xfrm>
          <a:prstGeom prst="wedgeRoundRectCallout">
            <a:avLst>
              <a:gd name="adj1" fmla="val -94220"/>
              <a:gd name="adj2" fmla="val 17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Learning disabled or neuro diverse people can need more structured support to learn the job and travel training (SEQF)</a:t>
            </a:r>
          </a:p>
        </p:txBody>
      </p:sp>
      <p:sp>
        <p:nvSpPr>
          <p:cNvPr id="13" name="Speech Bubble: Rectangle with Corners Rounded 12">
            <a:extLst>
              <a:ext uri="{FF2B5EF4-FFF2-40B4-BE49-F238E27FC236}">
                <a16:creationId xmlns:a16="http://schemas.microsoft.com/office/drawing/2014/main" id="{D1283211-5AA8-418B-9688-373586E662B3}"/>
              </a:ext>
              <a:ext uri="{C183D7F6-B498-43B3-948B-1728B52AA6E4}">
                <adec:decorative xmlns:adec="http://schemas.microsoft.com/office/drawing/2017/decorative" val="1"/>
              </a:ext>
            </a:extLst>
          </p:cNvPr>
          <p:cNvSpPr/>
          <p:nvPr/>
        </p:nvSpPr>
        <p:spPr>
          <a:xfrm>
            <a:off x="6876390" y="956424"/>
            <a:ext cx="4575055" cy="914400"/>
          </a:xfrm>
          <a:prstGeom prst="wedgeRoundRectCallout">
            <a:avLst>
              <a:gd name="adj1" fmla="val -68864"/>
              <a:gd name="adj2" fmla="val 79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At risk young person may be engaged through a youth service or a youth hub (SEQF)</a:t>
            </a:r>
          </a:p>
        </p:txBody>
      </p:sp>
      <p:sp>
        <p:nvSpPr>
          <p:cNvPr id="14" name="Speech Bubble: Rectangle with Corners Rounded 13">
            <a:extLst>
              <a:ext uri="{FF2B5EF4-FFF2-40B4-BE49-F238E27FC236}">
                <a16:creationId xmlns:a16="http://schemas.microsoft.com/office/drawing/2014/main" id="{ACA3C417-04BC-C1D2-9C82-EE4D7FA7C10B}"/>
              </a:ext>
              <a:ext uri="{C183D7F6-B498-43B3-948B-1728B52AA6E4}">
                <adec:decorative xmlns:adec="http://schemas.microsoft.com/office/drawing/2017/decorative" val="1"/>
              </a:ext>
            </a:extLst>
          </p:cNvPr>
          <p:cNvSpPr/>
          <p:nvPr/>
        </p:nvSpPr>
        <p:spPr>
          <a:xfrm>
            <a:off x="366585" y="5336210"/>
            <a:ext cx="4477265" cy="916309"/>
          </a:xfrm>
          <a:prstGeom prst="wedgeRoundRectCallout">
            <a:avLst>
              <a:gd name="adj1" fmla="val 62980"/>
              <a:gd name="adj2" fmla="val 111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Ex Armed Forces may require less in work support provided job match is good (IPS)</a:t>
            </a:r>
          </a:p>
        </p:txBody>
      </p:sp>
      <p:sp>
        <p:nvSpPr>
          <p:cNvPr id="15" name="Speech Bubble: Rectangle with Corners Rounded 14">
            <a:extLst>
              <a:ext uri="{FF2B5EF4-FFF2-40B4-BE49-F238E27FC236}">
                <a16:creationId xmlns:a16="http://schemas.microsoft.com/office/drawing/2014/main" id="{99809FB6-3BB4-CB6C-5E39-AC6CF08EA810}"/>
              </a:ext>
              <a:ext uri="{C183D7F6-B498-43B3-948B-1728B52AA6E4}">
                <adec:decorative xmlns:adec="http://schemas.microsoft.com/office/drawing/2017/decorative" val="1"/>
              </a:ext>
            </a:extLst>
          </p:cNvPr>
          <p:cNvSpPr/>
          <p:nvPr/>
        </p:nvSpPr>
        <p:spPr>
          <a:xfrm>
            <a:off x="838200" y="3431230"/>
            <a:ext cx="3538591" cy="914400"/>
          </a:xfrm>
          <a:prstGeom prst="wedgeRoundRectCallout">
            <a:avLst>
              <a:gd name="adj1" fmla="val 87357"/>
              <a:gd name="adj2" fmla="val -1158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Refugees may require less intense vocational profiling  (IPS)</a:t>
            </a:r>
          </a:p>
        </p:txBody>
      </p:sp>
      <p:sp>
        <p:nvSpPr>
          <p:cNvPr id="16" name="Speech Bubble: Rectangle with Corners Rounded 15">
            <a:extLst>
              <a:ext uri="{FF2B5EF4-FFF2-40B4-BE49-F238E27FC236}">
                <a16:creationId xmlns:a16="http://schemas.microsoft.com/office/drawing/2014/main" id="{DD5C076A-D41F-2FB0-FD5F-D7795FE8C325}"/>
              </a:ext>
              <a:ext uri="{C183D7F6-B498-43B3-948B-1728B52AA6E4}">
                <adec:decorative xmlns:adec="http://schemas.microsoft.com/office/drawing/2017/decorative" val="1"/>
              </a:ext>
            </a:extLst>
          </p:cNvPr>
          <p:cNvSpPr/>
          <p:nvPr/>
        </p:nvSpPr>
        <p:spPr>
          <a:xfrm>
            <a:off x="6830993" y="3347570"/>
            <a:ext cx="5075294" cy="713776"/>
          </a:xfrm>
          <a:prstGeom prst="wedgeRoundRectCallout">
            <a:avLst>
              <a:gd name="adj1" fmla="val -68688"/>
              <a:gd name="adj2" fmla="val 1161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a:ea typeface="+mn-ea"/>
                <a:cs typeface="+mn-cs"/>
              </a:rPr>
              <a:t>Job and employer match may require more intense work for offenders or ex-offenders (SEQF)</a:t>
            </a:r>
          </a:p>
        </p:txBody>
      </p:sp>
      <p:sp>
        <p:nvSpPr>
          <p:cNvPr id="17" name="Speech Bubble: Rectangle with Corners Rounded 16">
            <a:extLst>
              <a:ext uri="{FF2B5EF4-FFF2-40B4-BE49-F238E27FC236}">
                <a16:creationId xmlns:a16="http://schemas.microsoft.com/office/drawing/2014/main" id="{445DA462-AA9C-B02D-B3BC-056A839A4754}"/>
              </a:ext>
              <a:ext uri="{C183D7F6-B498-43B3-948B-1728B52AA6E4}">
                <adec:decorative xmlns:adec="http://schemas.microsoft.com/office/drawing/2017/decorative" val="1"/>
              </a:ext>
            </a:extLst>
          </p:cNvPr>
          <p:cNvSpPr/>
          <p:nvPr/>
        </p:nvSpPr>
        <p:spPr>
          <a:xfrm>
            <a:off x="6750122" y="2059478"/>
            <a:ext cx="5075294" cy="713776"/>
          </a:xfrm>
          <a:prstGeom prst="wedgeRoundRectCallout">
            <a:avLst>
              <a:gd name="adj1" fmla="val -65471"/>
              <a:gd name="adj2" fmla="val 1466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More intense vocational profiling may be needed for people who have </a:t>
            </a:r>
            <a:r>
              <a:rPr kumimoji="0" lang="en-GB" sz="1800" b="0" i="0" u="none" strike="noStrike" kern="1200" cap="none" spc="0" normalizeH="0" baseline="0" noProof="0">
                <a:ln>
                  <a:noFill/>
                </a:ln>
                <a:solidFill>
                  <a:srgbClr val="FFFFFF"/>
                </a:solidFill>
                <a:effectLst/>
                <a:uLnTx/>
                <a:uFillTx/>
                <a:latin typeface="Arial"/>
                <a:ea typeface="+mn-ea"/>
                <a:cs typeface="+mn-cs"/>
              </a:rPr>
              <a:t>experienced domestic violence (SEQF)</a:t>
            </a:r>
          </a:p>
        </p:txBody>
      </p:sp>
    </p:spTree>
    <p:extLst>
      <p:ext uri="{BB962C8B-B14F-4D97-AF65-F5344CB8AC3E}">
        <p14:creationId xmlns:p14="http://schemas.microsoft.com/office/powerpoint/2010/main" val="412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76C3-AE4E-4950-9CF5-4868264F02B5}"/>
              </a:ext>
            </a:extLst>
          </p:cNvPr>
          <p:cNvSpPr>
            <a:spLocks noGrp="1"/>
          </p:cNvSpPr>
          <p:nvPr>
            <p:ph type="title"/>
          </p:nvPr>
        </p:nvSpPr>
        <p:spPr/>
        <p:txBody>
          <a:bodyPr/>
          <a:lstStyle/>
          <a:p>
            <a:r>
              <a:rPr lang="en-GB" dirty="0"/>
              <a:t>CtW – Eligibility</a:t>
            </a:r>
          </a:p>
        </p:txBody>
      </p:sp>
      <p:sp>
        <p:nvSpPr>
          <p:cNvPr id="15" name="TextBox 14">
            <a:extLst>
              <a:ext uri="{FF2B5EF4-FFF2-40B4-BE49-F238E27FC236}">
                <a16:creationId xmlns:a16="http://schemas.microsoft.com/office/drawing/2014/main" id="{094ECBED-B16E-9C72-F0C5-D0F6CC350FF2}"/>
              </a:ext>
            </a:extLst>
          </p:cNvPr>
          <p:cNvSpPr txBox="1"/>
          <p:nvPr/>
        </p:nvSpPr>
        <p:spPr>
          <a:xfrm>
            <a:off x="0" y="1198087"/>
            <a:ext cx="11873420" cy="1200329"/>
          </a:xfrm>
          <a:prstGeom prst="rect">
            <a:avLst/>
          </a:prstGeom>
          <a:noFill/>
        </p:spPr>
        <p:txBody>
          <a:bodyPr wrap="square">
            <a:spAutoFit/>
          </a:bodyPr>
          <a:lstStyle/>
          <a:p>
            <a:pPr algn="ctr"/>
            <a:r>
              <a:rPr lang="en-GB" sz="2400" dirty="0">
                <a:latin typeface="Arial" panose="020B0604020202020204" pitchFamily="34" charset="0"/>
                <a:cs typeface="Arial" panose="020B0604020202020204" pitchFamily="34" charset="0"/>
              </a:rPr>
              <a:t>Eligible participants must have a disability as defined in section 6 of the Equality Act 2010 or the Social Model of Disability or meet the definition of one of the specified disadvantaged groups with additional multiple/ complex barriers:</a:t>
            </a:r>
          </a:p>
        </p:txBody>
      </p:sp>
      <p:sp>
        <p:nvSpPr>
          <p:cNvPr id="17" name="TextBox 16">
            <a:extLst>
              <a:ext uri="{FF2B5EF4-FFF2-40B4-BE49-F238E27FC236}">
                <a16:creationId xmlns:a16="http://schemas.microsoft.com/office/drawing/2014/main" id="{850378F0-54EB-6B27-475B-90E5E63FE761}"/>
              </a:ext>
            </a:extLst>
          </p:cNvPr>
          <p:cNvSpPr txBox="1"/>
          <p:nvPr/>
        </p:nvSpPr>
        <p:spPr>
          <a:xfrm>
            <a:off x="158129" y="2523650"/>
            <a:ext cx="1944000" cy="3832489"/>
          </a:xfrm>
          <a:prstGeom prst="rect">
            <a:avLst/>
          </a:prstGeom>
          <a:solidFill>
            <a:schemeClr val="tx2">
              <a:lumMod val="10000"/>
              <a:lumOff val="90000"/>
            </a:schemeClr>
          </a:solidFill>
        </p:spPr>
        <p:txBody>
          <a:bodyPr wrap="square">
            <a:noAutofit/>
          </a:bodyPr>
          <a:lstStyle>
            <a:defPPr>
              <a:defRPr lang="en-US"/>
            </a:defPPr>
            <a:lvl1pPr>
              <a:defRPr/>
            </a:lvl1pPr>
          </a:lstStyle>
          <a:p>
            <a:r>
              <a:rPr lang="en-GB" dirty="0">
                <a:latin typeface="Arial" panose="020B0604020202020204" pitchFamily="34" charset="0"/>
                <a:cs typeface="Arial" panose="020B0604020202020204" pitchFamily="34" charset="0"/>
              </a:rPr>
              <a:t>An offender (serving a community service) or ex-offender (completed a custodial or community sentence).</a:t>
            </a:r>
          </a:p>
        </p:txBody>
      </p:sp>
      <p:sp>
        <p:nvSpPr>
          <p:cNvPr id="18" name="TextBox 17">
            <a:extLst>
              <a:ext uri="{FF2B5EF4-FFF2-40B4-BE49-F238E27FC236}">
                <a16:creationId xmlns:a16="http://schemas.microsoft.com/office/drawing/2014/main" id="{410F87E4-3D7B-9B20-4845-1693960B5AD6}"/>
              </a:ext>
            </a:extLst>
          </p:cNvPr>
          <p:cNvSpPr txBox="1"/>
          <p:nvPr/>
        </p:nvSpPr>
        <p:spPr>
          <a:xfrm>
            <a:off x="2144013" y="2523650"/>
            <a:ext cx="1944000" cy="3832489"/>
          </a:xfrm>
          <a:prstGeom prst="rect">
            <a:avLst/>
          </a:prstGeom>
          <a:solidFill>
            <a:schemeClr val="tx2">
              <a:lumMod val="10000"/>
              <a:lumOff val="90000"/>
            </a:schemeClr>
          </a:solidFill>
        </p:spPr>
        <p:txBody>
          <a:bodyPr wrap="square">
            <a:noAutofit/>
          </a:bodyPr>
          <a:lstStyle/>
          <a:p>
            <a:r>
              <a:rPr lang="en-GB" dirty="0">
                <a:latin typeface="Arial" panose="020B0604020202020204" pitchFamily="34" charset="0"/>
                <a:cs typeface="Arial" panose="020B0604020202020204" pitchFamily="34" charset="0"/>
              </a:rPr>
              <a:t>Victim/ survivor of domestic abuse or a victim of modern slavery. </a:t>
            </a:r>
          </a:p>
        </p:txBody>
      </p:sp>
      <p:sp>
        <p:nvSpPr>
          <p:cNvPr id="19" name="TextBox 18">
            <a:extLst>
              <a:ext uri="{FF2B5EF4-FFF2-40B4-BE49-F238E27FC236}">
                <a16:creationId xmlns:a16="http://schemas.microsoft.com/office/drawing/2014/main" id="{0C251BB3-E4B7-CE4F-6D63-C6F517DD4424}"/>
              </a:ext>
            </a:extLst>
          </p:cNvPr>
          <p:cNvSpPr txBox="1"/>
          <p:nvPr/>
        </p:nvSpPr>
        <p:spPr>
          <a:xfrm>
            <a:off x="4129897" y="2521815"/>
            <a:ext cx="1944000" cy="3832489"/>
          </a:xfrm>
          <a:prstGeom prst="rect">
            <a:avLst/>
          </a:prstGeom>
          <a:solidFill>
            <a:schemeClr val="tx2">
              <a:lumMod val="10000"/>
              <a:lumOff val="90000"/>
            </a:schemeClr>
          </a:solidFill>
        </p:spPr>
        <p:txBody>
          <a:bodyPr wrap="square">
            <a:noAutofit/>
          </a:bodyPr>
          <a:lstStyle>
            <a:defPPr>
              <a:defRPr lang="en-US"/>
            </a:defPPr>
            <a:lvl1pPr>
              <a:defRPr/>
            </a:lvl1pPr>
          </a:lstStyle>
          <a:p>
            <a:r>
              <a:rPr lang="en-GB" dirty="0">
                <a:latin typeface="Arial" panose="020B0604020202020204" pitchFamily="34" charset="0"/>
                <a:cs typeface="Arial" panose="020B0604020202020204" pitchFamily="34" charset="0"/>
              </a:rPr>
              <a:t>Former member of His Majesty’s Armed Forces, a member of HM AF reserves, or a partner of current or former A/Forces personnel. </a:t>
            </a:r>
          </a:p>
        </p:txBody>
      </p:sp>
      <p:sp>
        <p:nvSpPr>
          <p:cNvPr id="20" name="TextBox 19">
            <a:extLst>
              <a:ext uri="{FF2B5EF4-FFF2-40B4-BE49-F238E27FC236}">
                <a16:creationId xmlns:a16="http://schemas.microsoft.com/office/drawing/2014/main" id="{A6FE1B41-0288-F008-44EE-86FEB9BA90DE}"/>
              </a:ext>
            </a:extLst>
          </p:cNvPr>
          <p:cNvSpPr txBox="1"/>
          <p:nvPr/>
        </p:nvSpPr>
        <p:spPr>
          <a:xfrm>
            <a:off x="6115781" y="2484110"/>
            <a:ext cx="1944000" cy="3832489"/>
          </a:xfrm>
          <a:prstGeom prst="rect">
            <a:avLst/>
          </a:prstGeom>
          <a:solidFill>
            <a:schemeClr val="tx2">
              <a:lumMod val="10000"/>
              <a:lumOff val="90000"/>
            </a:schemeClr>
          </a:solidFill>
        </p:spPr>
        <p:txBody>
          <a:bodyPr wrap="square">
            <a:noAutofit/>
          </a:bodyPr>
          <a:lstStyle>
            <a:defPPr>
              <a:defRPr lang="en-US"/>
            </a:defPPr>
            <a:lvl1pPr>
              <a:defRPr/>
            </a:lvl1pPr>
          </a:lstStyle>
          <a:p>
            <a:r>
              <a:rPr lang="en-GB" dirty="0">
                <a:latin typeface="Arial" panose="020B0604020202020204" pitchFamily="34" charset="0"/>
                <a:cs typeface="Arial" panose="020B0604020202020204" pitchFamily="34" charset="0"/>
              </a:rPr>
              <a:t>A homeless person. A person for whom a drug or alcohol dependency, a history of dependency, presents a significant barrier. </a:t>
            </a:r>
          </a:p>
        </p:txBody>
      </p:sp>
      <p:sp>
        <p:nvSpPr>
          <p:cNvPr id="21" name="TextBox 20">
            <a:extLst>
              <a:ext uri="{FF2B5EF4-FFF2-40B4-BE49-F238E27FC236}">
                <a16:creationId xmlns:a16="http://schemas.microsoft.com/office/drawing/2014/main" id="{80AE58EB-59BB-0159-612F-9BBA08AC26D9}"/>
              </a:ext>
            </a:extLst>
          </p:cNvPr>
          <p:cNvSpPr txBox="1"/>
          <p:nvPr/>
        </p:nvSpPr>
        <p:spPr>
          <a:xfrm>
            <a:off x="8101665" y="2484110"/>
            <a:ext cx="1944000" cy="3832489"/>
          </a:xfrm>
          <a:prstGeom prst="rect">
            <a:avLst/>
          </a:prstGeom>
          <a:solidFill>
            <a:schemeClr val="tx2">
              <a:lumMod val="10000"/>
              <a:lumOff val="90000"/>
            </a:schemeClr>
          </a:solidFill>
        </p:spPr>
        <p:txBody>
          <a:bodyPr wrap="square">
            <a:noAutofit/>
          </a:bodyPr>
          <a:lstStyle>
            <a:defPPr>
              <a:defRPr lang="en-US"/>
            </a:defPPr>
            <a:lvl1pPr>
              <a:defRPr/>
            </a:lvl1pPr>
          </a:lstStyle>
          <a:p>
            <a:r>
              <a:rPr lang="en-GB" dirty="0">
                <a:latin typeface="Arial" panose="020B0604020202020204" pitchFamily="34" charset="0"/>
                <a:cs typeface="Arial" panose="020B0604020202020204" pitchFamily="34" charset="0"/>
              </a:rPr>
              <a:t>A refugee, a resettled Afghan or a person on the Ukrainian scheme. </a:t>
            </a:r>
          </a:p>
        </p:txBody>
      </p:sp>
      <p:sp>
        <p:nvSpPr>
          <p:cNvPr id="22" name="TextBox 21">
            <a:extLst>
              <a:ext uri="{FF2B5EF4-FFF2-40B4-BE49-F238E27FC236}">
                <a16:creationId xmlns:a16="http://schemas.microsoft.com/office/drawing/2014/main" id="{68DD5EA0-0685-76E6-1EE2-0361AB851F33}"/>
              </a:ext>
            </a:extLst>
          </p:cNvPr>
          <p:cNvSpPr txBox="1"/>
          <p:nvPr/>
        </p:nvSpPr>
        <p:spPr>
          <a:xfrm>
            <a:off x="10087549" y="2484110"/>
            <a:ext cx="1944000" cy="3832489"/>
          </a:xfrm>
          <a:prstGeom prst="rect">
            <a:avLst/>
          </a:prstGeom>
          <a:solidFill>
            <a:schemeClr val="tx2">
              <a:lumMod val="10000"/>
              <a:lumOff val="90000"/>
            </a:schemeClr>
          </a:solidFill>
        </p:spPr>
        <p:txBody>
          <a:bodyPr wrap="square">
            <a:noAutofit/>
          </a:bodyPr>
          <a:lstStyle>
            <a:defPPr>
              <a:defRPr lang="en-US"/>
            </a:defPPr>
            <a:lvl1pPr>
              <a:defRPr/>
            </a:lvl1pPr>
          </a:lstStyle>
          <a:p>
            <a:r>
              <a:rPr lang="en-GB" dirty="0">
                <a:latin typeface="Arial" panose="020B0604020202020204" pitchFamily="34" charset="0"/>
                <a:cs typeface="Arial" panose="020B0604020202020204" pitchFamily="34" charset="0"/>
              </a:rPr>
              <a:t>A carer or ex-carer. A care experienced young person or a care leaver. </a:t>
            </a:r>
          </a:p>
        </p:txBody>
      </p:sp>
      <p:sp>
        <p:nvSpPr>
          <p:cNvPr id="23" name="Slide Number Placeholder 22">
            <a:extLst>
              <a:ext uri="{FF2B5EF4-FFF2-40B4-BE49-F238E27FC236}">
                <a16:creationId xmlns:a16="http://schemas.microsoft.com/office/drawing/2014/main" id="{BFF5B57B-6528-A1EB-8FC2-5DAD1CE60722}"/>
              </a:ext>
            </a:extLst>
          </p:cNvPr>
          <p:cNvSpPr>
            <a:spLocks noGrp="1"/>
          </p:cNvSpPr>
          <p:nvPr>
            <p:ph type="sldNum" sz="quarter" idx="12"/>
          </p:nvPr>
        </p:nvSpPr>
        <p:spPr/>
        <p:txBody>
          <a:bodyPr/>
          <a:lstStyle/>
          <a:p>
            <a:fld id="{23BCC172-DC09-46B9-BD5D-4086FA9495EA}" type="slidenum">
              <a:rPr lang="en-GB" smtClean="0"/>
              <a:t>14</a:t>
            </a:fld>
            <a:endParaRPr lang="en-GB" dirty="0"/>
          </a:p>
        </p:txBody>
      </p:sp>
    </p:spTree>
    <p:extLst>
      <p:ext uri="{BB962C8B-B14F-4D97-AF65-F5344CB8AC3E}">
        <p14:creationId xmlns:p14="http://schemas.microsoft.com/office/powerpoint/2010/main" val="407301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040A-A0F7-71E4-AED4-BBB2F16C2CF6}"/>
              </a:ext>
            </a:extLst>
          </p:cNvPr>
          <p:cNvSpPr>
            <a:spLocks noGrp="1"/>
          </p:cNvSpPr>
          <p:nvPr>
            <p:ph type="title"/>
          </p:nvPr>
        </p:nvSpPr>
        <p:spPr/>
        <p:txBody>
          <a:bodyPr>
            <a:normAutofit/>
          </a:bodyPr>
          <a:lstStyle/>
          <a:p>
            <a:r>
              <a:rPr lang="en-GB" dirty="0"/>
              <a:t>Eligibility and</a:t>
            </a:r>
            <a:br>
              <a:rPr lang="en-GB" dirty="0"/>
            </a:br>
            <a:r>
              <a:rPr lang="en-GB" dirty="0"/>
              <a:t>Suitability</a:t>
            </a:r>
          </a:p>
        </p:txBody>
      </p:sp>
      <p:sp>
        <p:nvSpPr>
          <p:cNvPr id="5" name="Content Placeholder 9">
            <a:extLst>
              <a:ext uri="{FF2B5EF4-FFF2-40B4-BE49-F238E27FC236}">
                <a16:creationId xmlns:a16="http://schemas.microsoft.com/office/drawing/2014/main" id="{CC3B85E1-D91C-49AD-0363-24AB0301C33F}"/>
              </a:ext>
            </a:extLst>
          </p:cNvPr>
          <p:cNvSpPr>
            <a:spLocks noGrp="1"/>
          </p:cNvSpPr>
          <p:nvPr>
            <p:ph idx="1"/>
          </p:nvPr>
        </p:nvSpPr>
        <p:spPr>
          <a:xfrm>
            <a:off x="344947" y="1735190"/>
            <a:ext cx="3067050" cy="4351338"/>
          </a:xfrm>
        </p:spPr>
        <p:txBody>
          <a:bodyPr vert="horz" lIns="91440" tIns="45720" rIns="91440" bIns="45720" rtlCol="0">
            <a:normAutofit/>
          </a:bodyPr>
          <a:lstStyle/>
          <a:p>
            <a:pPr marL="0" indent="0">
              <a:buNone/>
            </a:pPr>
            <a:r>
              <a:rPr lang="en-GB" dirty="0"/>
              <a:t>Participants must be eligible and suitable</a:t>
            </a:r>
          </a:p>
          <a:p>
            <a:pPr marL="0" indent="0">
              <a:buNone/>
            </a:pPr>
            <a:endParaRPr lang="en-GB" dirty="0"/>
          </a:p>
        </p:txBody>
      </p:sp>
      <p:pic>
        <p:nvPicPr>
          <p:cNvPr id="4" name="Picture 3" descr="This graphic shows the categories through which people may be both eligible and suitable for Connect to Work.&#10;They must meet both basic eligibility checks, and be suitable because of their employment situation.  They must also be motivated to work and willing to join the programme.">
            <a:extLst>
              <a:ext uri="{FF2B5EF4-FFF2-40B4-BE49-F238E27FC236}">
                <a16:creationId xmlns:a16="http://schemas.microsoft.com/office/drawing/2014/main" id="{81C87B58-EFEE-F7D7-4277-85ED2CD82A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3864" y="182704"/>
            <a:ext cx="8413189" cy="6628975"/>
          </a:xfrm>
          <a:prstGeom prst="rect">
            <a:avLst/>
          </a:prstGeom>
          <a:noFill/>
        </p:spPr>
      </p:pic>
      <p:sp>
        <p:nvSpPr>
          <p:cNvPr id="6" name="Slide Number Placeholder 5">
            <a:extLst>
              <a:ext uri="{FF2B5EF4-FFF2-40B4-BE49-F238E27FC236}">
                <a16:creationId xmlns:a16="http://schemas.microsoft.com/office/drawing/2014/main" id="{28FB7683-0C19-983B-3517-648424773F9B}"/>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15</a:t>
            </a:fld>
            <a:endParaRPr lang="en-GB" dirty="0"/>
          </a:p>
        </p:txBody>
      </p:sp>
    </p:spTree>
    <p:extLst>
      <p:ext uri="{BB962C8B-B14F-4D97-AF65-F5344CB8AC3E}">
        <p14:creationId xmlns:p14="http://schemas.microsoft.com/office/powerpoint/2010/main" val="352419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409B-18AE-77B1-CDD1-59417E3E9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D9A10-D00C-0D5F-BA8D-5AAC2FD24084}"/>
              </a:ext>
            </a:extLst>
          </p:cNvPr>
          <p:cNvSpPr>
            <a:spLocks noGrp="1"/>
          </p:cNvSpPr>
          <p:nvPr>
            <p:ph type="title"/>
          </p:nvPr>
        </p:nvSpPr>
        <p:spPr/>
        <p:txBody>
          <a:bodyPr>
            <a:normAutofit/>
          </a:bodyPr>
          <a:lstStyle/>
          <a:p>
            <a:r>
              <a:rPr lang="en-GB" dirty="0"/>
              <a:t>Cumbria Connect to Work</a:t>
            </a:r>
          </a:p>
        </p:txBody>
      </p:sp>
      <p:sp>
        <p:nvSpPr>
          <p:cNvPr id="4" name="Slide Number Placeholder 3">
            <a:extLst>
              <a:ext uri="{FF2B5EF4-FFF2-40B4-BE49-F238E27FC236}">
                <a16:creationId xmlns:a16="http://schemas.microsoft.com/office/drawing/2014/main" id="{62DB8F28-D690-657F-5ABB-A47FCD3527DD}"/>
              </a:ext>
            </a:extLst>
          </p:cNvPr>
          <p:cNvSpPr>
            <a:spLocks noGrp="1"/>
          </p:cNvSpPr>
          <p:nvPr>
            <p:ph type="sldNum" sz="quarter" idx="12"/>
          </p:nvPr>
        </p:nvSpPr>
        <p:spPr/>
        <p:txBody>
          <a:bodyPr/>
          <a:lstStyle/>
          <a:p>
            <a:fld id="{23BCC172-DC09-46B9-BD5D-4086FA9495EA}" type="slidenum">
              <a:rPr lang="en-GB" smtClean="0"/>
              <a:t>16</a:t>
            </a:fld>
            <a:endParaRPr lang="en-GB" dirty="0"/>
          </a:p>
        </p:txBody>
      </p:sp>
    </p:spTree>
    <p:extLst>
      <p:ext uri="{BB962C8B-B14F-4D97-AF65-F5344CB8AC3E}">
        <p14:creationId xmlns:p14="http://schemas.microsoft.com/office/powerpoint/2010/main" val="169121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CB0A-23F1-1A9E-4FCC-02490424C880}"/>
              </a:ext>
            </a:extLst>
          </p:cNvPr>
          <p:cNvSpPr>
            <a:spLocks noGrp="1"/>
          </p:cNvSpPr>
          <p:nvPr>
            <p:ph type="title"/>
          </p:nvPr>
        </p:nvSpPr>
        <p:spPr/>
        <p:txBody>
          <a:bodyPr/>
          <a:lstStyle/>
          <a:p>
            <a:r>
              <a:rPr lang="en-GB" dirty="0"/>
              <a:t>Cumbria CtW</a:t>
            </a:r>
          </a:p>
        </p:txBody>
      </p:sp>
      <p:sp>
        <p:nvSpPr>
          <p:cNvPr id="4" name="Content Placeholder 3">
            <a:extLst>
              <a:ext uri="{FF2B5EF4-FFF2-40B4-BE49-F238E27FC236}">
                <a16:creationId xmlns:a16="http://schemas.microsoft.com/office/drawing/2014/main" id="{01F28BAB-1241-8DC1-BAA8-5D25138BC5BE}"/>
              </a:ext>
            </a:extLst>
          </p:cNvPr>
          <p:cNvSpPr>
            <a:spLocks noGrp="1"/>
          </p:cNvSpPr>
          <p:nvPr>
            <p:ph idx="1"/>
          </p:nvPr>
        </p:nvSpPr>
        <p:spPr>
          <a:xfrm>
            <a:off x="838200" y="1825625"/>
            <a:ext cx="6497097" cy="4351338"/>
          </a:xfrm>
        </p:spPr>
        <p:txBody>
          <a:bodyPr>
            <a:normAutofit fontScale="92500"/>
          </a:bodyPr>
          <a:lstStyle/>
          <a:p>
            <a:pPr>
              <a:lnSpc>
                <a:spcPct val="100000"/>
              </a:lnSpc>
              <a:spcBef>
                <a:spcPts val="600"/>
              </a:spcBef>
              <a:spcAft>
                <a:spcPts val="600"/>
              </a:spcAft>
            </a:pPr>
            <a:r>
              <a:rPr lang="en-GB" sz="2400" dirty="0"/>
              <a:t>Cumberland Council is the contracting body </a:t>
            </a:r>
            <a:r>
              <a:rPr lang="en-GB" sz="2400" b="1" dirty="0"/>
              <a:t>but</a:t>
            </a:r>
            <a:r>
              <a:rPr lang="en-GB" sz="2400" dirty="0"/>
              <a:t> this is delivered in Partnership with Westmorland and Furness Council</a:t>
            </a:r>
          </a:p>
          <a:p>
            <a:pPr>
              <a:lnSpc>
                <a:spcPct val="100000"/>
              </a:lnSpc>
              <a:spcBef>
                <a:spcPts val="600"/>
              </a:spcBef>
              <a:spcAft>
                <a:spcPts val="600"/>
              </a:spcAft>
            </a:pPr>
            <a:r>
              <a:rPr lang="en-GB" sz="2400" dirty="0"/>
              <a:t>Cumbria CtW is for all eligible and suitable participants regardless of place – all residents should have access to the same quality and breadth of service</a:t>
            </a:r>
          </a:p>
          <a:p>
            <a:pPr>
              <a:lnSpc>
                <a:spcPct val="100000"/>
              </a:lnSpc>
              <a:spcBef>
                <a:spcPts val="600"/>
              </a:spcBef>
              <a:spcAft>
                <a:spcPts val="600"/>
              </a:spcAft>
            </a:pPr>
            <a:r>
              <a:rPr lang="en-GB" sz="2400" dirty="0"/>
              <a:t>We plan to let a single contract across Cumbria</a:t>
            </a:r>
          </a:p>
          <a:p>
            <a:pPr>
              <a:lnSpc>
                <a:spcPct val="100000"/>
              </a:lnSpc>
              <a:spcBef>
                <a:spcPts val="600"/>
              </a:spcBef>
              <a:spcAft>
                <a:spcPts val="600"/>
              </a:spcAft>
            </a:pPr>
            <a:r>
              <a:rPr lang="en-GB" sz="2400" dirty="0"/>
              <a:t>We expect to help around 2,700-3,100 Cumbrian participants (Jan 2026 – March 2030)</a:t>
            </a:r>
          </a:p>
        </p:txBody>
      </p:sp>
      <p:pic>
        <p:nvPicPr>
          <p:cNvPr id="3" name="Picture 2" descr="This graphic shows a map of Cumbria and the boundary of Cumberland and Westmorland and Furness unitary areas.">
            <a:extLst>
              <a:ext uri="{FF2B5EF4-FFF2-40B4-BE49-F238E27FC236}">
                <a16:creationId xmlns:a16="http://schemas.microsoft.com/office/drawing/2014/main" id="{7BACF681-A2A3-FAB5-5DD2-EBA0448C08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1585" y="905808"/>
            <a:ext cx="4061460" cy="5318760"/>
          </a:xfrm>
          <a:prstGeom prst="rect">
            <a:avLst/>
          </a:prstGeom>
          <a:noFill/>
          <a:ln>
            <a:noFill/>
          </a:ln>
        </p:spPr>
      </p:pic>
      <p:sp>
        <p:nvSpPr>
          <p:cNvPr id="5" name="Slide Number Placeholder 4">
            <a:extLst>
              <a:ext uri="{FF2B5EF4-FFF2-40B4-BE49-F238E27FC236}">
                <a16:creationId xmlns:a16="http://schemas.microsoft.com/office/drawing/2014/main" id="{B84E36F2-7567-2396-0E28-02A41853B8A2}"/>
              </a:ext>
            </a:extLst>
          </p:cNvPr>
          <p:cNvSpPr>
            <a:spLocks noGrp="1"/>
          </p:cNvSpPr>
          <p:nvPr>
            <p:ph type="sldNum" sz="quarter" idx="12"/>
          </p:nvPr>
        </p:nvSpPr>
        <p:spPr/>
        <p:txBody>
          <a:bodyPr/>
          <a:lstStyle/>
          <a:p>
            <a:fld id="{23BCC172-DC09-46B9-BD5D-4086FA9495EA}" type="slidenum">
              <a:rPr lang="en-GB" smtClean="0"/>
              <a:t>17</a:t>
            </a:fld>
            <a:endParaRPr lang="en-GB" dirty="0"/>
          </a:p>
        </p:txBody>
      </p:sp>
    </p:spTree>
    <p:extLst>
      <p:ext uri="{BB962C8B-B14F-4D97-AF65-F5344CB8AC3E}">
        <p14:creationId xmlns:p14="http://schemas.microsoft.com/office/powerpoint/2010/main" val="194970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3E61-3692-8E7D-D02C-20AD869FDFBC}"/>
              </a:ext>
            </a:extLst>
          </p:cNvPr>
          <p:cNvSpPr>
            <a:spLocks noGrp="1"/>
          </p:cNvSpPr>
          <p:nvPr>
            <p:ph type="title"/>
          </p:nvPr>
        </p:nvSpPr>
        <p:spPr/>
        <p:txBody>
          <a:bodyPr/>
          <a:lstStyle/>
          <a:p>
            <a:r>
              <a:rPr lang="en-GB" dirty="0"/>
              <a:t>Resourcing</a:t>
            </a:r>
          </a:p>
        </p:txBody>
      </p:sp>
      <p:sp>
        <p:nvSpPr>
          <p:cNvPr id="3" name="Content Placeholder 2">
            <a:extLst>
              <a:ext uri="{FF2B5EF4-FFF2-40B4-BE49-F238E27FC236}">
                <a16:creationId xmlns:a16="http://schemas.microsoft.com/office/drawing/2014/main" id="{B7976531-EE10-A23F-9176-9D6C9F999BD9}"/>
              </a:ext>
            </a:extLst>
          </p:cNvPr>
          <p:cNvSpPr>
            <a:spLocks noGrp="1"/>
          </p:cNvSpPr>
          <p:nvPr>
            <p:ph idx="1"/>
          </p:nvPr>
        </p:nvSpPr>
        <p:spPr>
          <a:xfrm>
            <a:off x="300191" y="1176330"/>
            <a:ext cx="11001866" cy="4351338"/>
          </a:xfrm>
        </p:spPr>
        <p:txBody>
          <a:bodyPr>
            <a:normAutofit/>
          </a:bodyPr>
          <a:lstStyle/>
          <a:p>
            <a:pPr marL="0" indent="0">
              <a:lnSpc>
                <a:spcPct val="100000"/>
              </a:lnSpc>
              <a:spcBef>
                <a:spcPts val="600"/>
              </a:spcBef>
              <a:spcAft>
                <a:spcPts val="600"/>
              </a:spcAft>
              <a:buNone/>
            </a:pPr>
            <a:r>
              <a:rPr lang="en-GB" sz="2400" dirty="0"/>
              <a:t>Expected Caseloads</a:t>
            </a:r>
          </a:p>
          <a:p>
            <a:pPr>
              <a:lnSpc>
                <a:spcPct val="100000"/>
              </a:lnSpc>
              <a:spcBef>
                <a:spcPts val="600"/>
              </a:spcBef>
              <a:spcAft>
                <a:spcPts val="600"/>
              </a:spcAft>
            </a:pPr>
            <a:r>
              <a:rPr lang="en-GB" sz="2400" dirty="0"/>
              <a:t>IPS around 25 participants with 75% of participants being IPS</a:t>
            </a:r>
          </a:p>
          <a:p>
            <a:pPr>
              <a:lnSpc>
                <a:spcPct val="100000"/>
              </a:lnSpc>
              <a:spcBef>
                <a:spcPts val="600"/>
              </a:spcBef>
              <a:spcAft>
                <a:spcPts val="600"/>
              </a:spcAft>
            </a:pPr>
            <a:r>
              <a:rPr lang="en-GB" sz="2400" dirty="0"/>
              <a:t>SEQF around 20, with 25% participants being SEQF</a:t>
            </a:r>
          </a:p>
        </p:txBody>
      </p:sp>
      <p:sp>
        <p:nvSpPr>
          <p:cNvPr id="6" name="TextBox 5">
            <a:extLst>
              <a:ext uri="{FF2B5EF4-FFF2-40B4-BE49-F238E27FC236}">
                <a16:creationId xmlns:a16="http://schemas.microsoft.com/office/drawing/2014/main" id="{32748DE2-1446-0E16-ACB4-9DECD42B2715}"/>
              </a:ext>
            </a:extLst>
          </p:cNvPr>
          <p:cNvSpPr txBox="1"/>
          <p:nvPr/>
        </p:nvSpPr>
        <p:spPr>
          <a:xfrm>
            <a:off x="392431" y="2821454"/>
            <a:ext cx="5231130" cy="2882900"/>
          </a:xfrm>
          <a:prstGeom prst="rect">
            <a:avLst/>
          </a:prstGeom>
        </p:spPr>
        <p:txBody>
          <a:bodyPr vert="horz" lIns="91440" tIns="45720" rIns="91440" bIns="45720" rtlCol="0">
            <a:normAutofit fontScale="70000" lnSpcReduction="20000"/>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10000"/>
              </a:lnSpc>
              <a:spcBef>
                <a:spcPts val="600"/>
              </a:spcBef>
              <a:spcAft>
                <a:spcPts val="600"/>
              </a:spcAft>
            </a:pPr>
            <a:r>
              <a:rPr lang="en-GB" dirty="0"/>
              <a:t>Furthermore; we expect:</a:t>
            </a:r>
          </a:p>
          <a:p>
            <a:pPr marL="457200" indent="-457200">
              <a:lnSpc>
                <a:spcPct val="110000"/>
              </a:lnSpc>
              <a:spcBef>
                <a:spcPts val="600"/>
              </a:spcBef>
              <a:spcAft>
                <a:spcPts val="600"/>
              </a:spcAft>
              <a:buFont typeface="Arial" panose="020B0604020202020204" pitchFamily="34" charset="0"/>
              <a:buChar char="•"/>
            </a:pPr>
            <a:r>
              <a:rPr lang="en-GB" dirty="0"/>
              <a:t>Consistent Employment Specialist throughout the Participants time on CtW</a:t>
            </a:r>
          </a:p>
          <a:p>
            <a:pPr marL="457200" indent="-457200">
              <a:lnSpc>
                <a:spcPct val="110000"/>
              </a:lnSpc>
              <a:spcBef>
                <a:spcPts val="600"/>
              </a:spcBef>
              <a:spcAft>
                <a:spcPts val="600"/>
              </a:spcAft>
              <a:buFont typeface="Arial" panose="020B0604020202020204" pitchFamily="34" charset="0"/>
              <a:buChar char="•"/>
            </a:pPr>
            <a:r>
              <a:rPr lang="en-GB" dirty="0"/>
              <a:t>85% of participants to be Out-of-Work, supported for 12 months</a:t>
            </a:r>
          </a:p>
          <a:p>
            <a:pPr marL="457200" indent="-457200">
              <a:lnSpc>
                <a:spcPct val="110000"/>
              </a:lnSpc>
              <a:spcBef>
                <a:spcPts val="600"/>
              </a:spcBef>
              <a:spcAft>
                <a:spcPts val="600"/>
              </a:spcAft>
              <a:buFont typeface="Arial" panose="020B0604020202020204" pitchFamily="34" charset="0"/>
              <a:buChar char="•"/>
            </a:pPr>
            <a:r>
              <a:rPr lang="en-GB" dirty="0"/>
              <a:t>15% of participants being In-Work, supported for 4 months</a:t>
            </a:r>
          </a:p>
        </p:txBody>
      </p:sp>
      <p:pic>
        <p:nvPicPr>
          <p:cNvPr id="4" name="Picture 3" descr="This graph shows the number of employment specialists we expect to be needed to operate Connect to Work in Cumbria.  This will be up to 35 at the peak of the programme.">
            <a:extLst>
              <a:ext uri="{FF2B5EF4-FFF2-40B4-BE49-F238E27FC236}">
                <a16:creationId xmlns:a16="http://schemas.microsoft.com/office/drawing/2014/main" id="{BB5965C0-F9C4-85C2-7BEE-FA9D410E4E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6857" y="2821454"/>
            <a:ext cx="6675143" cy="3314617"/>
          </a:xfrm>
          <a:prstGeom prst="rect">
            <a:avLst/>
          </a:prstGeom>
          <a:noFill/>
        </p:spPr>
      </p:pic>
      <p:sp>
        <p:nvSpPr>
          <p:cNvPr id="7" name="Slide Number Placeholder 6">
            <a:extLst>
              <a:ext uri="{FF2B5EF4-FFF2-40B4-BE49-F238E27FC236}">
                <a16:creationId xmlns:a16="http://schemas.microsoft.com/office/drawing/2014/main" id="{21C12EE4-D8E6-6EDE-93B5-AD64AED13A41}"/>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18</a:t>
            </a:fld>
            <a:endParaRPr lang="en-GB" dirty="0"/>
          </a:p>
        </p:txBody>
      </p:sp>
      <p:sp>
        <p:nvSpPr>
          <p:cNvPr id="5" name="TextBox 4">
            <a:extLst>
              <a:ext uri="{FF2B5EF4-FFF2-40B4-BE49-F238E27FC236}">
                <a16:creationId xmlns:a16="http://schemas.microsoft.com/office/drawing/2014/main" id="{C56A54D3-FF5F-E16F-5350-163B45F972F4}"/>
              </a:ext>
              <a:ext uri="{C183D7F6-B498-43B3-948B-1728B52AA6E4}">
                <adec:decorative xmlns:adec="http://schemas.microsoft.com/office/drawing/2017/decorative" val="1"/>
              </a:ext>
            </a:extLst>
          </p:cNvPr>
          <p:cNvSpPr txBox="1"/>
          <p:nvPr/>
        </p:nvSpPr>
        <p:spPr>
          <a:xfrm>
            <a:off x="8321023" y="4001294"/>
            <a:ext cx="1588897" cy="261610"/>
          </a:xfrm>
          <a:prstGeom prst="rect">
            <a:avLst/>
          </a:prstGeom>
          <a:noFill/>
        </p:spPr>
        <p:txBody>
          <a:bodyPr wrap="none" rtlCol="0">
            <a:spAutoFit/>
          </a:bodyPr>
          <a:lstStyle/>
          <a:p>
            <a:r>
              <a:rPr lang="en-GB" sz="1100" dirty="0">
                <a:solidFill>
                  <a:schemeClr val="bg1">
                    <a:lumMod val="50000"/>
                  </a:schemeClr>
                </a:solidFill>
              </a:rPr>
              <a:t>(based on 3,100 Starts)</a:t>
            </a:r>
          </a:p>
        </p:txBody>
      </p:sp>
    </p:spTree>
    <p:extLst>
      <p:ext uri="{BB962C8B-B14F-4D97-AF65-F5344CB8AC3E}">
        <p14:creationId xmlns:p14="http://schemas.microsoft.com/office/powerpoint/2010/main" val="158643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96AE-62F3-2180-107C-5FB9DE3DA80E}"/>
              </a:ext>
            </a:extLst>
          </p:cNvPr>
          <p:cNvSpPr>
            <a:spLocks noGrp="1"/>
          </p:cNvSpPr>
          <p:nvPr>
            <p:ph type="title"/>
          </p:nvPr>
        </p:nvSpPr>
        <p:spPr/>
        <p:txBody>
          <a:bodyPr/>
          <a:lstStyle/>
          <a:p>
            <a:r>
              <a:rPr lang="en-GB" dirty="0"/>
              <a:t>Proposed Delivery Model</a:t>
            </a:r>
          </a:p>
        </p:txBody>
      </p:sp>
      <p:sp>
        <p:nvSpPr>
          <p:cNvPr id="3" name="Content Placeholder 2">
            <a:extLst>
              <a:ext uri="{FF2B5EF4-FFF2-40B4-BE49-F238E27FC236}">
                <a16:creationId xmlns:a16="http://schemas.microsoft.com/office/drawing/2014/main" id="{F0F26995-83B8-FAC9-3846-00ACC1AD76A4}"/>
              </a:ext>
            </a:extLst>
          </p:cNvPr>
          <p:cNvSpPr>
            <a:spLocks noGrp="1"/>
          </p:cNvSpPr>
          <p:nvPr>
            <p:ph idx="1"/>
          </p:nvPr>
        </p:nvSpPr>
        <p:spPr>
          <a:xfrm>
            <a:off x="190500" y="1520824"/>
            <a:ext cx="3960000" cy="4754469"/>
          </a:xfrm>
          <a:solidFill>
            <a:schemeClr val="tx2">
              <a:lumMod val="10000"/>
              <a:lumOff val="90000"/>
            </a:schemeClr>
          </a:solidFill>
        </p:spPr>
        <p:txBody>
          <a:bodyPr>
            <a:noAutofit/>
          </a:bodyPr>
          <a:lstStyle/>
          <a:p>
            <a:pPr marL="0" indent="0">
              <a:lnSpc>
                <a:spcPct val="120000"/>
              </a:lnSpc>
              <a:spcBef>
                <a:spcPts val="0"/>
              </a:spcBef>
              <a:buNone/>
            </a:pPr>
            <a:r>
              <a:rPr lang="en-GB" sz="2400" dirty="0"/>
              <a:t>Referral Pathways</a:t>
            </a:r>
          </a:p>
          <a:p>
            <a:pPr lvl="1">
              <a:lnSpc>
                <a:spcPct val="120000"/>
              </a:lnSpc>
              <a:spcBef>
                <a:spcPts val="0"/>
              </a:spcBef>
            </a:pPr>
            <a:r>
              <a:rPr lang="en-GB" sz="1800" dirty="0"/>
              <a:t>Integrated Care Board</a:t>
            </a:r>
          </a:p>
          <a:p>
            <a:pPr lvl="1">
              <a:lnSpc>
                <a:spcPct val="120000"/>
              </a:lnSpc>
              <a:spcBef>
                <a:spcPts val="0"/>
              </a:spcBef>
            </a:pPr>
            <a:r>
              <a:rPr lang="en-GB" sz="1800" dirty="0"/>
              <a:t>Jobcentre Plus</a:t>
            </a:r>
          </a:p>
          <a:p>
            <a:pPr lvl="1">
              <a:lnSpc>
                <a:spcPct val="120000"/>
              </a:lnSpc>
              <a:spcBef>
                <a:spcPts val="0"/>
              </a:spcBef>
            </a:pPr>
            <a:r>
              <a:rPr lang="en-GB" sz="1800" dirty="0"/>
              <a:t>Primary care</a:t>
            </a:r>
          </a:p>
          <a:p>
            <a:pPr lvl="1">
              <a:lnSpc>
                <a:spcPct val="120000"/>
              </a:lnSpc>
              <a:spcBef>
                <a:spcPts val="0"/>
              </a:spcBef>
            </a:pPr>
            <a:r>
              <a:rPr lang="en-GB" sz="1800" dirty="0"/>
              <a:t>Community care and other care settings  and social prescribing</a:t>
            </a:r>
          </a:p>
          <a:p>
            <a:pPr lvl="1">
              <a:lnSpc>
                <a:spcPct val="120000"/>
              </a:lnSpc>
              <a:spcBef>
                <a:spcPts val="0"/>
              </a:spcBef>
            </a:pPr>
            <a:r>
              <a:rPr lang="en-GB" sz="1800" dirty="0"/>
              <a:t>Charities (national and local)</a:t>
            </a:r>
          </a:p>
          <a:p>
            <a:pPr lvl="1">
              <a:lnSpc>
                <a:spcPct val="120000"/>
              </a:lnSpc>
              <a:spcBef>
                <a:spcPts val="0"/>
              </a:spcBef>
            </a:pPr>
            <a:r>
              <a:rPr lang="en-GB" sz="1800" dirty="0"/>
              <a:t>Local groups</a:t>
            </a:r>
          </a:p>
          <a:p>
            <a:pPr lvl="1">
              <a:lnSpc>
                <a:spcPct val="120000"/>
              </a:lnSpc>
              <a:spcBef>
                <a:spcPts val="0"/>
              </a:spcBef>
            </a:pPr>
            <a:r>
              <a:rPr lang="en-GB" sz="1800" dirty="0"/>
              <a:t>Prison work coaches and mentors within prisons</a:t>
            </a:r>
          </a:p>
          <a:p>
            <a:pPr lvl="1">
              <a:lnSpc>
                <a:spcPct val="120000"/>
              </a:lnSpc>
              <a:spcBef>
                <a:spcPts val="0"/>
              </a:spcBef>
            </a:pPr>
            <a:r>
              <a:rPr lang="en-GB" sz="1800" dirty="0"/>
              <a:t>Rehabilitation centres</a:t>
            </a:r>
          </a:p>
          <a:p>
            <a:pPr lvl="1">
              <a:lnSpc>
                <a:spcPct val="120000"/>
              </a:lnSpc>
              <a:spcBef>
                <a:spcPts val="0"/>
              </a:spcBef>
            </a:pPr>
            <a:r>
              <a:rPr lang="en-GB" sz="1800" dirty="0"/>
              <a:t>Domestic abuse refuges</a:t>
            </a:r>
          </a:p>
          <a:p>
            <a:pPr lvl="1">
              <a:lnSpc>
                <a:spcPct val="120000"/>
              </a:lnSpc>
              <a:spcBef>
                <a:spcPts val="0"/>
              </a:spcBef>
            </a:pPr>
            <a:r>
              <a:rPr lang="en-GB" sz="1800" dirty="0"/>
              <a:t>Others</a:t>
            </a:r>
            <a:endParaRPr lang="en-GB" dirty="0"/>
          </a:p>
        </p:txBody>
      </p:sp>
      <p:sp>
        <p:nvSpPr>
          <p:cNvPr id="4" name="Content Placeholder 2">
            <a:extLst>
              <a:ext uri="{FF2B5EF4-FFF2-40B4-BE49-F238E27FC236}">
                <a16:creationId xmlns:a16="http://schemas.microsoft.com/office/drawing/2014/main" id="{0C104978-AFA9-5D69-3670-480BF0ED3C74}"/>
              </a:ext>
            </a:extLst>
          </p:cNvPr>
          <p:cNvSpPr txBox="1">
            <a:spLocks/>
          </p:cNvSpPr>
          <p:nvPr/>
        </p:nvSpPr>
        <p:spPr>
          <a:xfrm>
            <a:off x="4277906" y="1520824"/>
            <a:ext cx="3856164" cy="617508"/>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GB" sz="2400" dirty="0"/>
              <a:t>Service Coordinator</a:t>
            </a:r>
            <a:endParaRPr lang="en-GB" dirty="0"/>
          </a:p>
        </p:txBody>
      </p:sp>
      <p:sp>
        <p:nvSpPr>
          <p:cNvPr id="6" name="Content Placeholder 2">
            <a:extLst>
              <a:ext uri="{FF2B5EF4-FFF2-40B4-BE49-F238E27FC236}">
                <a16:creationId xmlns:a16="http://schemas.microsoft.com/office/drawing/2014/main" id="{5D4DA8D1-F8C0-33FE-3A56-3EF261C8828A}"/>
              </a:ext>
            </a:extLst>
          </p:cNvPr>
          <p:cNvSpPr txBox="1">
            <a:spLocks/>
          </p:cNvSpPr>
          <p:nvPr/>
        </p:nvSpPr>
        <p:spPr>
          <a:xfrm>
            <a:off x="4301718" y="2202142"/>
            <a:ext cx="3856164" cy="4010030"/>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t>Local integrated and connected Delivery Partners (sub-contractors)</a:t>
            </a:r>
          </a:p>
          <a:p>
            <a:pPr>
              <a:lnSpc>
                <a:spcPct val="120000"/>
              </a:lnSpc>
              <a:spcBef>
                <a:spcPts val="0"/>
              </a:spcBef>
            </a:pPr>
            <a:r>
              <a:rPr lang="en-GB" sz="1800" dirty="0"/>
              <a:t>Investment in their capacity and capability</a:t>
            </a:r>
          </a:p>
          <a:p>
            <a:pPr>
              <a:lnSpc>
                <a:spcPct val="120000"/>
              </a:lnSpc>
              <a:spcBef>
                <a:spcPts val="0"/>
              </a:spcBef>
            </a:pPr>
            <a:r>
              <a:rPr lang="en-GB" sz="1800" dirty="0"/>
              <a:t>Some self-delivery where right to do so</a:t>
            </a:r>
          </a:p>
          <a:p>
            <a:pPr>
              <a:lnSpc>
                <a:spcPct val="120000"/>
              </a:lnSpc>
              <a:spcBef>
                <a:spcPts val="0"/>
              </a:spcBef>
            </a:pPr>
            <a:endParaRPr lang="en-GB" sz="1600" dirty="0"/>
          </a:p>
        </p:txBody>
      </p:sp>
      <p:sp>
        <p:nvSpPr>
          <p:cNvPr id="5" name="Content Placeholder 2">
            <a:extLst>
              <a:ext uri="{FF2B5EF4-FFF2-40B4-BE49-F238E27FC236}">
                <a16:creationId xmlns:a16="http://schemas.microsoft.com/office/drawing/2014/main" id="{652D2059-8823-6A79-7903-731BAFBCA383}"/>
              </a:ext>
            </a:extLst>
          </p:cNvPr>
          <p:cNvSpPr txBox="1">
            <a:spLocks/>
          </p:cNvSpPr>
          <p:nvPr/>
        </p:nvSpPr>
        <p:spPr>
          <a:xfrm>
            <a:off x="8232000" y="1520824"/>
            <a:ext cx="3960000" cy="4917212"/>
          </a:xfrm>
          <a:prstGeom prst="rect">
            <a:avLst/>
          </a:prstGeom>
          <a:solidFill>
            <a:schemeClr val="tx2">
              <a:lumMod val="10000"/>
              <a:lumOff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400" dirty="0"/>
              <a:t>Employer Engagement</a:t>
            </a:r>
          </a:p>
          <a:p>
            <a:pPr lvl="1">
              <a:lnSpc>
                <a:spcPct val="120000"/>
              </a:lnSpc>
              <a:spcBef>
                <a:spcPts val="0"/>
              </a:spcBef>
            </a:pPr>
            <a:r>
              <a:rPr lang="en-GB" sz="1800" dirty="0"/>
              <a:t>Employers</a:t>
            </a:r>
          </a:p>
          <a:p>
            <a:pPr lvl="1">
              <a:lnSpc>
                <a:spcPct val="120000"/>
              </a:lnSpc>
              <a:spcBef>
                <a:spcPts val="0"/>
              </a:spcBef>
            </a:pPr>
            <a:r>
              <a:rPr lang="en-GB" sz="1800" dirty="0"/>
              <a:t>Employer representatives</a:t>
            </a:r>
          </a:p>
          <a:p>
            <a:pPr lvl="1">
              <a:lnSpc>
                <a:spcPct val="120000"/>
              </a:lnSpc>
              <a:spcBef>
                <a:spcPts val="0"/>
              </a:spcBef>
            </a:pPr>
            <a:r>
              <a:rPr lang="en-GB" sz="1800" dirty="0"/>
              <a:t>Trade bodied</a:t>
            </a:r>
          </a:p>
          <a:p>
            <a:pPr lvl="1">
              <a:lnSpc>
                <a:spcPct val="120000"/>
              </a:lnSpc>
              <a:spcBef>
                <a:spcPts val="0"/>
              </a:spcBef>
            </a:pPr>
            <a:r>
              <a:rPr lang="en-GB" sz="1800" dirty="0"/>
              <a:t>Sector bodies</a:t>
            </a:r>
          </a:p>
          <a:p>
            <a:pPr lvl="1">
              <a:lnSpc>
                <a:spcPct val="120000"/>
              </a:lnSpc>
              <a:spcBef>
                <a:spcPts val="0"/>
              </a:spcBef>
            </a:pPr>
            <a:r>
              <a:rPr lang="en-GB" sz="1800" dirty="0"/>
              <a:t>Trade Unions</a:t>
            </a:r>
          </a:p>
        </p:txBody>
      </p:sp>
      <p:sp>
        <p:nvSpPr>
          <p:cNvPr id="8" name="Slide Number Placeholder 7">
            <a:extLst>
              <a:ext uri="{FF2B5EF4-FFF2-40B4-BE49-F238E27FC236}">
                <a16:creationId xmlns:a16="http://schemas.microsoft.com/office/drawing/2014/main" id="{432FB6F9-A58A-C47B-E831-0ECC130595EB}"/>
              </a:ext>
            </a:extLst>
          </p:cNvPr>
          <p:cNvSpPr>
            <a:spLocks noGrp="1"/>
          </p:cNvSpPr>
          <p:nvPr>
            <p:ph type="sldNum" sz="quarter" idx="12"/>
          </p:nvPr>
        </p:nvSpPr>
        <p:spPr/>
        <p:txBody>
          <a:bodyPr/>
          <a:lstStyle/>
          <a:p>
            <a:fld id="{23BCC172-DC09-46B9-BD5D-4086FA9495EA}" type="slidenum">
              <a:rPr lang="en-GB" smtClean="0"/>
              <a:t>19</a:t>
            </a:fld>
            <a:endParaRPr lang="en-GB" dirty="0"/>
          </a:p>
        </p:txBody>
      </p:sp>
    </p:spTree>
    <p:extLst>
      <p:ext uri="{BB962C8B-B14F-4D97-AF65-F5344CB8AC3E}">
        <p14:creationId xmlns:p14="http://schemas.microsoft.com/office/powerpoint/2010/main" val="47215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165D-6C32-E7E3-E4DA-95E5A09C071F}"/>
              </a:ext>
            </a:extLst>
          </p:cNvPr>
          <p:cNvSpPr>
            <a:spLocks noGrp="1"/>
          </p:cNvSpPr>
          <p:nvPr>
            <p:ph type="title"/>
          </p:nvPr>
        </p:nvSpPr>
        <p:spPr/>
        <p:txBody>
          <a:bodyPr/>
          <a:lstStyle/>
          <a:p>
            <a:r>
              <a:rPr lang="en-GB" dirty="0"/>
              <a:t>Housekeeping</a:t>
            </a:r>
          </a:p>
        </p:txBody>
      </p:sp>
      <p:sp>
        <p:nvSpPr>
          <p:cNvPr id="3" name="Content Placeholder 2">
            <a:extLst>
              <a:ext uri="{FF2B5EF4-FFF2-40B4-BE49-F238E27FC236}">
                <a16:creationId xmlns:a16="http://schemas.microsoft.com/office/drawing/2014/main" id="{BEF8F92D-7D5E-7D0C-233E-AD0DDFA02F87}"/>
              </a:ext>
            </a:extLst>
          </p:cNvPr>
          <p:cNvSpPr>
            <a:spLocks noGrp="1"/>
          </p:cNvSpPr>
          <p:nvPr>
            <p:ph idx="1"/>
          </p:nvPr>
        </p:nvSpPr>
        <p:spPr/>
        <p:txBody>
          <a:bodyPr>
            <a:normAutofit fontScale="92500"/>
          </a:bodyPr>
          <a:lstStyle/>
          <a:p>
            <a:pPr>
              <a:lnSpc>
                <a:spcPct val="100000"/>
              </a:lnSpc>
              <a:spcBef>
                <a:spcPts val="600"/>
              </a:spcBef>
              <a:spcAft>
                <a:spcPts val="600"/>
              </a:spcAft>
            </a:pPr>
            <a:r>
              <a:rPr lang="en-GB" sz="2400" dirty="0"/>
              <a:t>These slides will be published on our website within 24-hours of this event</a:t>
            </a:r>
          </a:p>
          <a:p>
            <a:pPr>
              <a:lnSpc>
                <a:spcPct val="100000"/>
              </a:lnSpc>
              <a:spcBef>
                <a:spcPts val="600"/>
              </a:spcBef>
              <a:spcAft>
                <a:spcPts val="600"/>
              </a:spcAft>
            </a:pPr>
            <a:r>
              <a:rPr lang="en-GB" sz="2400" dirty="0"/>
              <a:t>Please hold any questions back until we get to the Question-and-Answer session.  </a:t>
            </a:r>
          </a:p>
          <a:p>
            <a:pPr>
              <a:lnSpc>
                <a:spcPct val="100000"/>
              </a:lnSpc>
              <a:spcBef>
                <a:spcPts val="600"/>
              </a:spcBef>
              <a:spcAft>
                <a:spcPts val="600"/>
              </a:spcAft>
            </a:pPr>
            <a:r>
              <a:rPr lang="en-GB" sz="2400" dirty="0"/>
              <a:t>If we don’t get to all your questions today, email them in or hand them to one of the team on a piece of paper.</a:t>
            </a:r>
          </a:p>
          <a:p>
            <a:pPr>
              <a:lnSpc>
                <a:spcPct val="100000"/>
              </a:lnSpc>
              <a:spcBef>
                <a:spcPts val="600"/>
              </a:spcBef>
              <a:spcAft>
                <a:spcPts val="600"/>
              </a:spcAft>
            </a:pPr>
            <a:r>
              <a:rPr lang="en-GB" sz="2400" dirty="0"/>
              <a:t>We aim to answer and publish the Question-and-Answer log with 72-hours of this event, but some questions could take a little longer to answer so this could be iterative</a:t>
            </a:r>
          </a:p>
          <a:p>
            <a:pPr>
              <a:lnSpc>
                <a:spcPct val="100000"/>
              </a:lnSpc>
              <a:spcBef>
                <a:spcPts val="600"/>
              </a:spcBef>
              <a:spcAft>
                <a:spcPts val="600"/>
              </a:spcAft>
            </a:pPr>
            <a:r>
              <a:rPr lang="en-GB" sz="2400" dirty="0"/>
              <a:t>This market engagement event is from 10am until 12.30.  This room will be available after that, until 3pm, if you want to use it – </a:t>
            </a:r>
            <a:r>
              <a:rPr lang="en-GB" sz="2400" u="sng" dirty="0"/>
              <a:t>this is not part of are market engagement / procurement activity</a:t>
            </a:r>
          </a:p>
          <a:p>
            <a:pPr>
              <a:lnSpc>
                <a:spcPct val="100000"/>
              </a:lnSpc>
              <a:spcBef>
                <a:spcPts val="600"/>
              </a:spcBef>
              <a:spcAft>
                <a:spcPts val="600"/>
              </a:spcAft>
            </a:pPr>
            <a:endParaRPr lang="en-GB" sz="2400" dirty="0"/>
          </a:p>
        </p:txBody>
      </p:sp>
      <p:sp>
        <p:nvSpPr>
          <p:cNvPr id="4" name="Slide Number Placeholder 3">
            <a:extLst>
              <a:ext uri="{FF2B5EF4-FFF2-40B4-BE49-F238E27FC236}">
                <a16:creationId xmlns:a16="http://schemas.microsoft.com/office/drawing/2014/main" id="{0474F2AC-BB77-FC8C-0048-4DD723DDD9BE}"/>
              </a:ext>
            </a:extLst>
          </p:cNvPr>
          <p:cNvSpPr>
            <a:spLocks noGrp="1"/>
          </p:cNvSpPr>
          <p:nvPr>
            <p:ph type="sldNum" sz="quarter" idx="12"/>
          </p:nvPr>
        </p:nvSpPr>
        <p:spPr/>
        <p:txBody>
          <a:bodyPr/>
          <a:lstStyle/>
          <a:p>
            <a:fld id="{23BCC172-DC09-46B9-BD5D-4086FA9495EA}" type="slidenum">
              <a:rPr lang="en-GB" smtClean="0"/>
              <a:t>2</a:t>
            </a:fld>
            <a:endParaRPr lang="en-GB" dirty="0"/>
          </a:p>
        </p:txBody>
      </p:sp>
    </p:spTree>
    <p:extLst>
      <p:ext uri="{BB962C8B-B14F-4D97-AF65-F5344CB8AC3E}">
        <p14:creationId xmlns:p14="http://schemas.microsoft.com/office/powerpoint/2010/main" val="164470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EE41-D199-5908-E7CC-982734FD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7B329-36C5-3F6F-3E7B-BBB976A24198}"/>
              </a:ext>
            </a:extLst>
          </p:cNvPr>
          <p:cNvSpPr>
            <a:spLocks noGrp="1"/>
          </p:cNvSpPr>
          <p:nvPr>
            <p:ph type="title"/>
          </p:nvPr>
        </p:nvSpPr>
        <p:spPr>
          <a:xfrm>
            <a:off x="0" y="34616"/>
            <a:ext cx="12192000" cy="1325563"/>
          </a:xfrm>
        </p:spPr>
        <p:txBody>
          <a:bodyPr/>
          <a:lstStyle/>
          <a:p>
            <a:r>
              <a:rPr lang="en-GB" dirty="0"/>
              <a:t>Proposed Delivery Model (2)</a:t>
            </a:r>
          </a:p>
        </p:txBody>
      </p:sp>
      <p:sp>
        <p:nvSpPr>
          <p:cNvPr id="3" name="Content Placeholder 2">
            <a:extLst>
              <a:ext uri="{FF2B5EF4-FFF2-40B4-BE49-F238E27FC236}">
                <a16:creationId xmlns:a16="http://schemas.microsoft.com/office/drawing/2014/main" id="{32AAC30B-5678-E710-BF9D-E97C95D726C7}"/>
              </a:ext>
            </a:extLst>
          </p:cNvPr>
          <p:cNvSpPr>
            <a:spLocks noGrp="1"/>
          </p:cNvSpPr>
          <p:nvPr>
            <p:ph idx="1"/>
          </p:nvPr>
        </p:nvSpPr>
        <p:spPr>
          <a:xfrm>
            <a:off x="190500" y="1548534"/>
            <a:ext cx="3960000" cy="4754469"/>
          </a:xfrm>
          <a:solidFill>
            <a:schemeClr val="tx2">
              <a:lumMod val="10000"/>
              <a:lumOff val="90000"/>
            </a:schemeClr>
          </a:solidFill>
        </p:spPr>
        <p:txBody>
          <a:bodyPr>
            <a:noAutofit/>
          </a:bodyPr>
          <a:lstStyle/>
          <a:p>
            <a:pPr marL="0" indent="0">
              <a:lnSpc>
                <a:spcPct val="120000"/>
              </a:lnSpc>
              <a:spcBef>
                <a:spcPts val="0"/>
              </a:spcBef>
              <a:buNone/>
            </a:pPr>
            <a:r>
              <a:rPr lang="en-GB" sz="2400" dirty="0"/>
              <a:t>Referral Pathways</a:t>
            </a:r>
          </a:p>
          <a:p>
            <a:pPr lvl="1">
              <a:lnSpc>
                <a:spcPct val="120000"/>
              </a:lnSpc>
              <a:spcBef>
                <a:spcPts val="0"/>
              </a:spcBef>
            </a:pPr>
            <a:r>
              <a:rPr lang="en-GB" sz="1800" dirty="0"/>
              <a:t>Integrated Care Board</a:t>
            </a:r>
          </a:p>
          <a:p>
            <a:pPr lvl="1">
              <a:lnSpc>
                <a:spcPct val="120000"/>
              </a:lnSpc>
              <a:spcBef>
                <a:spcPts val="0"/>
              </a:spcBef>
            </a:pPr>
            <a:r>
              <a:rPr lang="en-GB" sz="1800" dirty="0"/>
              <a:t>Jobcentre Plus</a:t>
            </a:r>
          </a:p>
          <a:p>
            <a:pPr lvl="1">
              <a:lnSpc>
                <a:spcPct val="120000"/>
              </a:lnSpc>
              <a:spcBef>
                <a:spcPts val="0"/>
              </a:spcBef>
            </a:pPr>
            <a:r>
              <a:rPr lang="en-GB" sz="1800" dirty="0"/>
              <a:t>Primary care</a:t>
            </a:r>
          </a:p>
          <a:p>
            <a:pPr lvl="1">
              <a:lnSpc>
                <a:spcPct val="120000"/>
              </a:lnSpc>
              <a:spcBef>
                <a:spcPts val="0"/>
              </a:spcBef>
            </a:pPr>
            <a:r>
              <a:rPr lang="en-GB" sz="1800" dirty="0"/>
              <a:t>Community care and other care settings  and social prescribing</a:t>
            </a:r>
          </a:p>
          <a:p>
            <a:pPr lvl="1">
              <a:lnSpc>
                <a:spcPct val="120000"/>
              </a:lnSpc>
              <a:spcBef>
                <a:spcPts val="0"/>
              </a:spcBef>
            </a:pPr>
            <a:r>
              <a:rPr lang="en-GB" sz="1800" dirty="0"/>
              <a:t>Charities (national and local)</a:t>
            </a:r>
          </a:p>
          <a:p>
            <a:pPr lvl="1">
              <a:lnSpc>
                <a:spcPct val="120000"/>
              </a:lnSpc>
              <a:spcBef>
                <a:spcPts val="0"/>
              </a:spcBef>
            </a:pPr>
            <a:r>
              <a:rPr lang="en-GB" sz="1800" dirty="0"/>
              <a:t>Local groups</a:t>
            </a:r>
          </a:p>
          <a:p>
            <a:pPr lvl="1">
              <a:lnSpc>
                <a:spcPct val="120000"/>
              </a:lnSpc>
              <a:spcBef>
                <a:spcPts val="0"/>
              </a:spcBef>
            </a:pPr>
            <a:r>
              <a:rPr lang="en-GB" sz="1800" dirty="0"/>
              <a:t>Prison work coaches and mentors within prisons</a:t>
            </a:r>
          </a:p>
          <a:p>
            <a:pPr lvl="1">
              <a:lnSpc>
                <a:spcPct val="120000"/>
              </a:lnSpc>
              <a:spcBef>
                <a:spcPts val="0"/>
              </a:spcBef>
            </a:pPr>
            <a:r>
              <a:rPr lang="en-GB" sz="1800" dirty="0"/>
              <a:t>Rehabilitation centres</a:t>
            </a:r>
          </a:p>
          <a:p>
            <a:pPr lvl="1">
              <a:lnSpc>
                <a:spcPct val="120000"/>
              </a:lnSpc>
              <a:spcBef>
                <a:spcPts val="0"/>
              </a:spcBef>
            </a:pPr>
            <a:r>
              <a:rPr lang="en-GB" sz="1800" dirty="0"/>
              <a:t>Domestic abuse refuges</a:t>
            </a:r>
          </a:p>
          <a:p>
            <a:pPr lvl="1">
              <a:lnSpc>
                <a:spcPct val="120000"/>
              </a:lnSpc>
              <a:spcBef>
                <a:spcPts val="0"/>
              </a:spcBef>
            </a:pPr>
            <a:r>
              <a:rPr lang="en-GB" sz="1800" dirty="0"/>
              <a:t>Others</a:t>
            </a:r>
            <a:endParaRPr lang="en-GB" dirty="0"/>
          </a:p>
        </p:txBody>
      </p:sp>
      <p:sp>
        <p:nvSpPr>
          <p:cNvPr id="4" name="Content Placeholder 2">
            <a:extLst>
              <a:ext uri="{FF2B5EF4-FFF2-40B4-BE49-F238E27FC236}">
                <a16:creationId xmlns:a16="http://schemas.microsoft.com/office/drawing/2014/main" id="{12692D50-766B-5294-9323-0F7A3A61F90F}"/>
              </a:ext>
            </a:extLst>
          </p:cNvPr>
          <p:cNvSpPr txBox="1">
            <a:spLocks/>
          </p:cNvSpPr>
          <p:nvPr/>
        </p:nvSpPr>
        <p:spPr>
          <a:xfrm>
            <a:off x="4277906" y="1520824"/>
            <a:ext cx="3856164" cy="617508"/>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GB" sz="2400" dirty="0"/>
              <a:t>Service Coordinator</a:t>
            </a:r>
            <a:endParaRPr lang="en-GB" dirty="0"/>
          </a:p>
        </p:txBody>
      </p:sp>
      <p:sp>
        <p:nvSpPr>
          <p:cNvPr id="6" name="Content Placeholder 2">
            <a:extLst>
              <a:ext uri="{FF2B5EF4-FFF2-40B4-BE49-F238E27FC236}">
                <a16:creationId xmlns:a16="http://schemas.microsoft.com/office/drawing/2014/main" id="{4E532275-7FB6-439A-91FE-11D119F1A954}"/>
              </a:ext>
            </a:extLst>
          </p:cNvPr>
          <p:cNvSpPr txBox="1">
            <a:spLocks/>
          </p:cNvSpPr>
          <p:nvPr/>
        </p:nvSpPr>
        <p:spPr>
          <a:xfrm>
            <a:off x="4301718" y="2202142"/>
            <a:ext cx="3856164" cy="4010030"/>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t>Local integrated and connected Delivery Partners (sub-contractors)</a:t>
            </a:r>
          </a:p>
          <a:p>
            <a:pPr>
              <a:lnSpc>
                <a:spcPct val="120000"/>
              </a:lnSpc>
              <a:spcBef>
                <a:spcPts val="0"/>
              </a:spcBef>
            </a:pPr>
            <a:r>
              <a:rPr lang="en-GB" sz="1800" dirty="0"/>
              <a:t>Investment in their capacity and capability</a:t>
            </a:r>
          </a:p>
          <a:p>
            <a:pPr>
              <a:lnSpc>
                <a:spcPct val="120000"/>
              </a:lnSpc>
              <a:spcBef>
                <a:spcPts val="0"/>
              </a:spcBef>
            </a:pPr>
            <a:r>
              <a:rPr lang="en-GB" sz="1800" dirty="0"/>
              <a:t>Some self-delivery where right to do so</a:t>
            </a:r>
          </a:p>
          <a:p>
            <a:pPr>
              <a:lnSpc>
                <a:spcPct val="120000"/>
              </a:lnSpc>
              <a:spcBef>
                <a:spcPts val="0"/>
              </a:spcBef>
            </a:pPr>
            <a:endParaRPr lang="en-GB" sz="1600" dirty="0"/>
          </a:p>
        </p:txBody>
      </p:sp>
      <p:sp>
        <p:nvSpPr>
          <p:cNvPr id="7" name="Speech Bubble: Oval 6">
            <a:extLst>
              <a:ext uri="{FF2B5EF4-FFF2-40B4-BE49-F238E27FC236}">
                <a16:creationId xmlns:a16="http://schemas.microsoft.com/office/drawing/2014/main" id="{634E653E-0699-ACBF-D068-FC7E20843C0B}"/>
              </a:ext>
            </a:extLst>
          </p:cNvPr>
          <p:cNvSpPr/>
          <p:nvPr/>
        </p:nvSpPr>
        <p:spPr>
          <a:xfrm>
            <a:off x="3133725" y="1781175"/>
            <a:ext cx="3714750" cy="3295650"/>
          </a:xfrm>
          <a:prstGeom prst="wedgeEllipseCallout">
            <a:avLst>
              <a:gd name="adj1" fmla="val -56730"/>
              <a:gd name="adj2" fmla="val -493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t>We also have:</a:t>
            </a:r>
          </a:p>
          <a:p>
            <a:pPr marL="285750" indent="-285750">
              <a:buFont typeface="Arial" panose="020B0604020202020204" pitchFamily="34" charset="0"/>
              <a:buChar char="•"/>
            </a:pPr>
            <a:r>
              <a:rPr lang="en-GB" sz="1600" dirty="0"/>
              <a:t>Integrated Care Boards (N, NE, Lancashire and South Cumbria)</a:t>
            </a:r>
          </a:p>
          <a:p>
            <a:pPr marL="285750" indent="-285750">
              <a:buFont typeface="Arial" panose="020B0604020202020204" pitchFamily="34" charset="0"/>
              <a:buChar char="•"/>
            </a:pPr>
            <a:r>
              <a:rPr lang="en-GB" sz="1600" dirty="0"/>
              <a:t>Cumbria Health</a:t>
            </a:r>
          </a:p>
          <a:p>
            <a:pPr marL="285750" indent="-285750">
              <a:buFont typeface="Arial" panose="020B0604020202020204" pitchFamily="34" charset="0"/>
              <a:buChar char="•"/>
            </a:pPr>
            <a:r>
              <a:rPr lang="en-GB" sz="1600" dirty="0"/>
              <a:t>Health and Growth Accelerator (N Cumbria)</a:t>
            </a:r>
          </a:p>
          <a:p>
            <a:pPr marL="285750" indent="-285750">
              <a:buFont typeface="Arial" panose="020B0604020202020204" pitchFamily="34" charset="0"/>
              <a:buChar char="•"/>
            </a:pPr>
            <a:r>
              <a:rPr lang="en-GB" sz="1600" dirty="0" err="1"/>
              <a:t>WorkWell</a:t>
            </a:r>
            <a:endParaRPr lang="en-GB" sz="1600" dirty="0"/>
          </a:p>
          <a:p>
            <a:pPr marL="285750" indent="-285750">
              <a:buFont typeface="Arial" panose="020B0604020202020204" pitchFamily="34" charset="0"/>
              <a:buChar char="•"/>
            </a:pPr>
            <a:endParaRPr lang="en-GB" sz="1600" dirty="0"/>
          </a:p>
        </p:txBody>
      </p:sp>
      <p:sp>
        <p:nvSpPr>
          <p:cNvPr id="5" name="Content Placeholder 2">
            <a:extLst>
              <a:ext uri="{FF2B5EF4-FFF2-40B4-BE49-F238E27FC236}">
                <a16:creationId xmlns:a16="http://schemas.microsoft.com/office/drawing/2014/main" id="{1C2F6D68-D255-DDDF-CC18-277D0E2C195E}"/>
              </a:ext>
            </a:extLst>
          </p:cNvPr>
          <p:cNvSpPr txBox="1">
            <a:spLocks/>
          </p:cNvSpPr>
          <p:nvPr/>
        </p:nvSpPr>
        <p:spPr>
          <a:xfrm>
            <a:off x="8232000" y="1520824"/>
            <a:ext cx="3960000" cy="4917212"/>
          </a:xfrm>
          <a:prstGeom prst="rect">
            <a:avLst/>
          </a:prstGeom>
          <a:solidFill>
            <a:schemeClr val="tx2">
              <a:lumMod val="10000"/>
              <a:lumOff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400" dirty="0"/>
              <a:t>Employer Engagement</a:t>
            </a:r>
          </a:p>
          <a:p>
            <a:pPr lvl="1">
              <a:lnSpc>
                <a:spcPct val="120000"/>
              </a:lnSpc>
              <a:spcBef>
                <a:spcPts val="0"/>
              </a:spcBef>
            </a:pPr>
            <a:r>
              <a:rPr lang="en-GB" sz="1800" dirty="0"/>
              <a:t>Employers</a:t>
            </a:r>
          </a:p>
          <a:p>
            <a:pPr lvl="1">
              <a:lnSpc>
                <a:spcPct val="120000"/>
              </a:lnSpc>
              <a:spcBef>
                <a:spcPts val="0"/>
              </a:spcBef>
            </a:pPr>
            <a:r>
              <a:rPr lang="en-GB" sz="1800" dirty="0"/>
              <a:t>Employer representatives</a:t>
            </a:r>
          </a:p>
          <a:p>
            <a:pPr lvl="1">
              <a:lnSpc>
                <a:spcPct val="120000"/>
              </a:lnSpc>
              <a:spcBef>
                <a:spcPts val="0"/>
              </a:spcBef>
            </a:pPr>
            <a:r>
              <a:rPr lang="en-GB" sz="1800" dirty="0"/>
              <a:t>Trade bodied</a:t>
            </a:r>
          </a:p>
          <a:p>
            <a:pPr lvl="1">
              <a:lnSpc>
                <a:spcPct val="120000"/>
              </a:lnSpc>
              <a:spcBef>
                <a:spcPts val="0"/>
              </a:spcBef>
            </a:pPr>
            <a:r>
              <a:rPr lang="en-GB" sz="1800" dirty="0"/>
              <a:t>Sector bodies</a:t>
            </a:r>
          </a:p>
          <a:p>
            <a:pPr lvl="1">
              <a:lnSpc>
                <a:spcPct val="120000"/>
              </a:lnSpc>
              <a:spcBef>
                <a:spcPts val="0"/>
              </a:spcBef>
            </a:pPr>
            <a:r>
              <a:rPr lang="en-GB" sz="1800" dirty="0"/>
              <a:t>Trade Unions</a:t>
            </a:r>
          </a:p>
        </p:txBody>
      </p:sp>
      <p:sp>
        <p:nvSpPr>
          <p:cNvPr id="8" name="Slide Number Placeholder 7">
            <a:extLst>
              <a:ext uri="{FF2B5EF4-FFF2-40B4-BE49-F238E27FC236}">
                <a16:creationId xmlns:a16="http://schemas.microsoft.com/office/drawing/2014/main" id="{04D93E3C-D74C-E555-1DAB-CC741F05A49F}"/>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20</a:t>
            </a:fld>
            <a:endParaRPr lang="en-GB" dirty="0"/>
          </a:p>
        </p:txBody>
      </p:sp>
    </p:spTree>
    <p:extLst>
      <p:ext uri="{BB962C8B-B14F-4D97-AF65-F5344CB8AC3E}">
        <p14:creationId xmlns:p14="http://schemas.microsoft.com/office/powerpoint/2010/main" val="18523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062E2-FC56-5E27-6E61-9651312BB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C9A6D-B4BE-5C0F-FAFC-4CDE6C10FE62}"/>
              </a:ext>
              <a:ext uri="{C183D7F6-B498-43B3-948B-1728B52AA6E4}">
                <adec:decorative xmlns:adec="http://schemas.microsoft.com/office/drawing/2017/decorative" val="0"/>
              </a:ext>
            </a:extLst>
          </p:cNvPr>
          <p:cNvSpPr>
            <a:spLocks noGrp="1"/>
          </p:cNvSpPr>
          <p:nvPr>
            <p:ph type="title"/>
          </p:nvPr>
        </p:nvSpPr>
        <p:spPr/>
        <p:txBody>
          <a:bodyPr/>
          <a:lstStyle/>
          <a:p>
            <a:r>
              <a:rPr lang="en-GB" dirty="0"/>
              <a:t>Proposed Delivery Model (3)</a:t>
            </a:r>
          </a:p>
        </p:txBody>
      </p:sp>
      <p:sp>
        <p:nvSpPr>
          <p:cNvPr id="3" name="Content Placeholder 2">
            <a:extLst>
              <a:ext uri="{FF2B5EF4-FFF2-40B4-BE49-F238E27FC236}">
                <a16:creationId xmlns:a16="http://schemas.microsoft.com/office/drawing/2014/main" id="{08290EA7-2482-801B-A52D-612ED885DDA4}"/>
              </a:ext>
            </a:extLst>
          </p:cNvPr>
          <p:cNvSpPr>
            <a:spLocks noGrp="1"/>
          </p:cNvSpPr>
          <p:nvPr>
            <p:ph idx="1"/>
          </p:nvPr>
        </p:nvSpPr>
        <p:spPr>
          <a:xfrm>
            <a:off x="190500" y="1520824"/>
            <a:ext cx="3960000" cy="4754469"/>
          </a:xfrm>
          <a:solidFill>
            <a:schemeClr val="tx2">
              <a:lumMod val="10000"/>
              <a:lumOff val="90000"/>
            </a:schemeClr>
          </a:solidFill>
        </p:spPr>
        <p:txBody>
          <a:bodyPr>
            <a:noAutofit/>
          </a:bodyPr>
          <a:lstStyle/>
          <a:p>
            <a:pPr marL="0" indent="0">
              <a:lnSpc>
                <a:spcPct val="120000"/>
              </a:lnSpc>
              <a:spcBef>
                <a:spcPts val="0"/>
              </a:spcBef>
              <a:buNone/>
            </a:pPr>
            <a:r>
              <a:rPr lang="en-GB" sz="2400" dirty="0"/>
              <a:t>Referral Pathways</a:t>
            </a:r>
          </a:p>
          <a:p>
            <a:pPr lvl="1">
              <a:lnSpc>
                <a:spcPct val="120000"/>
              </a:lnSpc>
              <a:spcBef>
                <a:spcPts val="0"/>
              </a:spcBef>
            </a:pPr>
            <a:r>
              <a:rPr lang="en-GB" sz="1800" dirty="0"/>
              <a:t>Integrated Care Board</a:t>
            </a:r>
          </a:p>
          <a:p>
            <a:pPr lvl="1">
              <a:lnSpc>
                <a:spcPct val="120000"/>
              </a:lnSpc>
              <a:spcBef>
                <a:spcPts val="0"/>
              </a:spcBef>
            </a:pPr>
            <a:r>
              <a:rPr lang="en-GB" sz="1800" dirty="0"/>
              <a:t>Jobcentre Plus</a:t>
            </a:r>
          </a:p>
          <a:p>
            <a:pPr lvl="1">
              <a:lnSpc>
                <a:spcPct val="120000"/>
              </a:lnSpc>
              <a:spcBef>
                <a:spcPts val="0"/>
              </a:spcBef>
            </a:pPr>
            <a:r>
              <a:rPr lang="en-GB" sz="1800" dirty="0"/>
              <a:t>Primary care</a:t>
            </a:r>
          </a:p>
          <a:p>
            <a:pPr lvl="1">
              <a:lnSpc>
                <a:spcPct val="120000"/>
              </a:lnSpc>
              <a:spcBef>
                <a:spcPts val="0"/>
              </a:spcBef>
            </a:pPr>
            <a:r>
              <a:rPr lang="en-GB" sz="1800" dirty="0"/>
              <a:t>Community care and other care settings  and social prescribing</a:t>
            </a:r>
          </a:p>
          <a:p>
            <a:pPr lvl="1">
              <a:lnSpc>
                <a:spcPct val="120000"/>
              </a:lnSpc>
              <a:spcBef>
                <a:spcPts val="0"/>
              </a:spcBef>
            </a:pPr>
            <a:r>
              <a:rPr lang="en-GB" sz="1800" dirty="0"/>
              <a:t>Charities (national and local)</a:t>
            </a:r>
          </a:p>
          <a:p>
            <a:pPr lvl="1">
              <a:lnSpc>
                <a:spcPct val="120000"/>
              </a:lnSpc>
              <a:spcBef>
                <a:spcPts val="0"/>
              </a:spcBef>
            </a:pPr>
            <a:r>
              <a:rPr lang="en-GB" sz="1800" dirty="0"/>
              <a:t>Local groups</a:t>
            </a:r>
          </a:p>
          <a:p>
            <a:pPr lvl="1">
              <a:lnSpc>
                <a:spcPct val="120000"/>
              </a:lnSpc>
              <a:spcBef>
                <a:spcPts val="0"/>
              </a:spcBef>
            </a:pPr>
            <a:r>
              <a:rPr lang="en-GB" sz="1800" dirty="0"/>
              <a:t>Prison work coaches and mentors within prisons</a:t>
            </a:r>
          </a:p>
          <a:p>
            <a:pPr lvl="1">
              <a:lnSpc>
                <a:spcPct val="120000"/>
              </a:lnSpc>
              <a:spcBef>
                <a:spcPts val="0"/>
              </a:spcBef>
            </a:pPr>
            <a:r>
              <a:rPr lang="en-GB" sz="1800" dirty="0"/>
              <a:t>Rehabilitation centres</a:t>
            </a:r>
          </a:p>
          <a:p>
            <a:pPr lvl="1">
              <a:lnSpc>
                <a:spcPct val="120000"/>
              </a:lnSpc>
              <a:spcBef>
                <a:spcPts val="0"/>
              </a:spcBef>
            </a:pPr>
            <a:r>
              <a:rPr lang="en-GB" sz="1800" dirty="0"/>
              <a:t>Domestic abuse refuges</a:t>
            </a:r>
          </a:p>
          <a:p>
            <a:pPr lvl="1">
              <a:lnSpc>
                <a:spcPct val="120000"/>
              </a:lnSpc>
              <a:spcBef>
                <a:spcPts val="0"/>
              </a:spcBef>
            </a:pPr>
            <a:r>
              <a:rPr lang="en-GB" sz="1800" dirty="0"/>
              <a:t>Others</a:t>
            </a:r>
            <a:endParaRPr lang="en-GB" dirty="0"/>
          </a:p>
        </p:txBody>
      </p:sp>
      <p:sp>
        <p:nvSpPr>
          <p:cNvPr id="4" name="Content Placeholder 2">
            <a:extLst>
              <a:ext uri="{FF2B5EF4-FFF2-40B4-BE49-F238E27FC236}">
                <a16:creationId xmlns:a16="http://schemas.microsoft.com/office/drawing/2014/main" id="{A29DE4EB-6C28-D40F-5055-A684711ACCB6}"/>
              </a:ext>
            </a:extLst>
          </p:cNvPr>
          <p:cNvSpPr txBox="1">
            <a:spLocks/>
          </p:cNvSpPr>
          <p:nvPr/>
        </p:nvSpPr>
        <p:spPr>
          <a:xfrm>
            <a:off x="4277906" y="1520824"/>
            <a:ext cx="3856164" cy="617508"/>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GB" sz="2400" dirty="0"/>
              <a:t>Service Coordinator</a:t>
            </a:r>
            <a:endParaRPr lang="en-GB" dirty="0"/>
          </a:p>
        </p:txBody>
      </p:sp>
      <p:sp>
        <p:nvSpPr>
          <p:cNvPr id="6" name="Content Placeholder 2">
            <a:extLst>
              <a:ext uri="{FF2B5EF4-FFF2-40B4-BE49-F238E27FC236}">
                <a16:creationId xmlns:a16="http://schemas.microsoft.com/office/drawing/2014/main" id="{E9C0E711-0A08-4BB5-B094-6F85BF3F7768}"/>
              </a:ext>
            </a:extLst>
          </p:cNvPr>
          <p:cNvSpPr txBox="1">
            <a:spLocks/>
          </p:cNvSpPr>
          <p:nvPr/>
        </p:nvSpPr>
        <p:spPr>
          <a:xfrm>
            <a:off x="4301718" y="2202142"/>
            <a:ext cx="3856164" cy="4010030"/>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800" dirty="0"/>
              <a:t>Local integrated and connected Delivery Partners (sub-contractors)</a:t>
            </a:r>
          </a:p>
          <a:p>
            <a:pPr>
              <a:lnSpc>
                <a:spcPct val="120000"/>
              </a:lnSpc>
              <a:spcBef>
                <a:spcPts val="0"/>
              </a:spcBef>
            </a:pPr>
            <a:r>
              <a:rPr lang="en-GB" sz="1800" dirty="0"/>
              <a:t>Investment in their capacity and capability</a:t>
            </a:r>
          </a:p>
          <a:p>
            <a:pPr>
              <a:lnSpc>
                <a:spcPct val="120000"/>
              </a:lnSpc>
              <a:spcBef>
                <a:spcPts val="0"/>
              </a:spcBef>
            </a:pPr>
            <a:r>
              <a:rPr lang="en-GB" sz="1800" dirty="0"/>
              <a:t>Some self-delivery where right to do so</a:t>
            </a:r>
          </a:p>
          <a:p>
            <a:pPr>
              <a:lnSpc>
                <a:spcPct val="120000"/>
              </a:lnSpc>
              <a:spcBef>
                <a:spcPts val="0"/>
              </a:spcBef>
            </a:pPr>
            <a:endParaRPr lang="en-GB" sz="1600" dirty="0"/>
          </a:p>
        </p:txBody>
      </p:sp>
      <p:sp>
        <p:nvSpPr>
          <p:cNvPr id="5" name="Content Placeholder 2">
            <a:extLst>
              <a:ext uri="{FF2B5EF4-FFF2-40B4-BE49-F238E27FC236}">
                <a16:creationId xmlns:a16="http://schemas.microsoft.com/office/drawing/2014/main" id="{6EA20084-3DBB-3B9C-5AE7-734E5822A35C}"/>
              </a:ext>
            </a:extLst>
          </p:cNvPr>
          <p:cNvSpPr txBox="1">
            <a:spLocks/>
          </p:cNvSpPr>
          <p:nvPr/>
        </p:nvSpPr>
        <p:spPr>
          <a:xfrm>
            <a:off x="8232000" y="1520824"/>
            <a:ext cx="3960000" cy="4917212"/>
          </a:xfrm>
          <a:prstGeom prst="rect">
            <a:avLst/>
          </a:prstGeom>
          <a:solidFill>
            <a:schemeClr val="tx2">
              <a:lumMod val="10000"/>
              <a:lumOff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GB" sz="2400" dirty="0"/>
              <a:t>Employer Engagement</a:t>
            </a:r>
          </a:p>
          <a:p>
            <a:pPr lvl="1">
              <a:lnSpc>
                <a:spcPct val="120000"/>
              </a:lnSpc>
              <a:spcBef>
                <a:spcPts val="0"/>
              </a:spcBef>
            </a:pPr>
            <a:r>
              <a:rPr lang="en-GB" sz="1800" dirty="0"/>
              <a:t>Employers</a:t>
            </a:r>
          </a:p>
          <a:p>
            <a:pPr lvl="1">
              <a:lnSpc>
                <a:spcPct val="120000"/>
              </a:lnSpc>
              <a:spcBef>
                <a:spcPts val="0"/>
              </a:spcBef>
            </a:pPr>
            <a:r>
              <a:rPr lang="en-GB" sz="1800" dirty="0"/>
              <a:t>Employer representatives</a:t>
            </a:r>
          </a:p>
          <a:p>
            <a:pPr lvl="1">
              <a:lnSpc>
                <a:spcPct val="120000"/>
              </a:lnSpc>
              <a:spcBef>
                <a:spcPts val="0"/>
              </a:spcBef>
            </a:pPr>
            <a:r>
              <a:rPr lang="en-GB" sz="1800" dirty="0"/>
              <a:t>Trade bodied</a:t>
            </a:r>
          </a:p>
          <a:p>
            <a:pPr lvl="1">
              <a:lnSpc>
                <a:spcPct val="120000"/>
              </a:lnSpc>
              <a:spcBef>
                <a:spcPts val="0"/>
              </a:spcBef>
            </a:pPr>
            <a:r>
              <a:rPr lang="en-GB" sz="1800" dirty="0"/>
              <a:t>Sector bodies</a:t>
            </a:r>
          </a:p>
          <a:p>
            <a:pPr lvl="1">
              <a:lnSpc>
                <a:spcPct val="120000"/>
              </a:lnSpc>
              <a:spcBef>
                <a:spcPts val="0"/>
              </a:spcBef>
            </a:pPr>
            <a:r>
              <a:rPr lang="en-GB" sz="1800" dirty="0"/>
              <a:t>Trade Unions</a:t>
            </a:r>
          </a:p>
        </p:txBody>
      </p:sp>
      <p:sp>
        <p:nvSpPr>
          <p:cNvPr id="7" name="Speech Bubble: Oval 6">
            <a:extLst>
              <a:ext uri="{FF2B5EF4-FFF2-40B4-BE49-F238E27FC236}">
                <a16:creationId xmlns:a16="http://schemas.microsoft.com/office/drawing/2014/main" id="{41E88AFE-A204-78D6-0C02-07CE28AE4432}"/>
              </a:ext>
            </a:extLst>
          </p:cNvPr>
          <p:cNvSpPr/>
          <p:nvPr/>
        </p:nvSpPr>
        <p:spPr>
          <a:xfrm>
            <a:off x="3133725" y="1781175"/>
            <a:ext cx="3714750" cy="3295650"/>
          </a:xfrm>
          <a:prstGeom prst="wedgeEllipseCallout">
            <a:avLst>
              <a:gd name="adj1" fmla="val 89424"/>
              <a:gd name="adj2" fmla="val -424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t>Building and supporting our Employer Engagement strategy, working with key employers on growth and development of our economy and matching employer requirements with good quality and prepared individuals</a:t>
            </a:r>
          </a:p>
        </p:txBody>
      </p:sp>
      <p:sp>
        <p:nvSpPr>
          <p:cNvPr id="8" name="Slide Number Placeholder 7">
            <a:extLst>
              <a:ext uri="{FF2B5EF4-FFF2-40B4-BE49-F238E27FC236}">
                <a16:creationId xmlns:a16="http://schemas.microsoft.com/office/drawing/2014/main" id="{F691CB3F-207C-AC26-0333-66E5D26C3E57}"/>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21</a:t>
            </a:fld>
            <a:endParaRPr lang="en-GB" dirty="0"/>
          </a:p>
        </p:txBody>
      </p:sp>
    </p:spTree>
    <p:extLst>
      <p:ext uri="{BB962C8B-B14F-4D97-AF65-F5344CB8AC3E}">
        <p14:creationId xmlns:p14="http://schemas.microsoft.com/office/powerpoint/2010/main" val="81580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8974-5194-2095-ED8E-3ABF225E09CC}"/>
              </a:ext>
            </a:extLst>
          </p:cNvPr>
          <p:cNvSpPr>
            <a:spLocks noGrp="1"/>
          </p:cNvSpPr>
          <p:nvPr>
            <p:ph type="title"/>
          </p:nvPr>
        </p:nvSpPr>
        <p:spPr/>
        <p:txBody>
          <a:bodyPr/>
          <a:lstStyle/>
          <a:p>
            <a:r>
              <a:rPr lang="en-GB" dirty="0"/>
              <a:t>How we will be helping</a:t>
            </a:r>
          </a:p>
        </p:txBody>
      </p:sp>
      <p:sp>
        <p:nvSpPr>
          <p:cNvPr id="3" name="Content Placeholder 2">
            <a:extLst>
              <a:ext uri="{FF2B5EF4-FFF2-40B4-BE49-F238E27FC236}">
                <a16:creationId xmlns:a16="http://schemas.microsoft.com/office/drawing/2014/main" id="{13463683-0B0F-0EFD-AD5D-20D7D66EF0FF}"/>
              </a:ext>
            </a:extLst>
          </p:cNvPr>
          <p:cNvSpPr>
            <a:spLocks noGrp="1"/>
          </p:cNvSpPr>
          <p:nvPr>
            <p:ph idx="1"/>
          </p:nvPr>
        </p:nvSpPr>
        <p:spPr>
          <a:xfrm>
            <a:off x="331470" y="1177290"/>
            <a:ext cx="11508596" cy="4999673"/>
          </a:xfrm>
        </p:spPr>
        <p:txBody>
          <a:bodyPr>
            <a:normAutofit/>
          </a:bodyPr>
          <a:lstStyle/>
          <a:p>
            <a:pPr marL="0" indent="0">
              <a:lnSpc>
                <a:spcPct val="100000"/>
              </a:lnSpc>
              <a:spcBef>
                <a:spcPts val="600"/>
              </a:spcBef>
              <a:spcAft>
                <a:spcPts val="600"/>
              </a:spcAft>
              <a:buNone/>
            </a:pPr>
            <a:r>
              <a:rPr lang="en-GB" sz="2000" dirty="0"/>
              <a:t>Our Partnership and Integration Manager will:</a:t>
            </a:r>
          </a:p>
          <a:p>
            <a:pPr lvl="1">
              <a:lnSpc>
                <a:spcPct val="100000"/>
              </a:lnSpc>
              <a:spcBef>
                <a:spcPts val="600"/>
              </a:spcBef>
              <a:spcAft>
                <a:spcPts val="600"/>
              </a:spcAft>
            </a:pPr>
            <a:r>
              <a:rPr lang="en-GB" sz="2000" dirty="0"/>
              <a:t>Facilitate referral pathway forum bringing together potential referrers</a:t>
            </a:r>
          </a:p>
          <a:p>
            <a:pPr lvl="1">
              <a:lnSpc>
                <a:spcPct val="100000"/>
              </a:lnSpc>
              <a:spcBef>
                <a:spcPts val="600"/>
              </a:spcBef>
              <a:spcAft>
                <a:spcPts val="600"/>
              </a:spcAft>
            </a:pPr>
            <a:r>
              <a:rPr lang="en-GB" sz="2000" dirty="0"/>
              <a:t>Facilitate employer engagement forum bringing together key employers and employer representatives</a:t>
            </a:r>
          </a:p>
          <a:p>
            <a:pPr lvl="1">
              <a:lnSpc>
                <a:spcPct val="100000"/>
              </a:lnSpc>
              <a:spcBef>
                <a:spcPts val="600"/>
              </a:spcBef>
              <a:spcAft>
                <a:spcPts val="600"/>
              </a:spcAft>
            </a:pPr>
            <a:r>
              <a:rPr lang="en-GB" sz="2000" dirty="0"/>
              <a:t>Support marketing and communications</a:t>
            </a:r>
          </a:p>
          <a:p>
            <a:pPr lvl="1">
              <a:lnSpc>
                <a:spcPct val="100000"/>
              </a:lnSpc>
              <a:spcBef>
                <a:spcPts val="600"/>
              </a:spcBef>
              <a:spcAft>
                <a:spcPts val="600"/>
              </a:spcAft>
            </a:pPr>
            <a:r>
              <a:rPr lang="en-GB" sz="2000" dirty="0"/>
              <a:t>Engaging with functions across the Councils</a:t>
            </a:r>
          </a:p>
          <a:p>
            <a:pPr marL="0" indent="0">
              <a:lnSpc>
                <a:spcPct val="100000"/>
              </a:lnSpc>
              <a:spcBef>
                <a:spcPts val="600"/>
              </a:spcBef>
              <a:spcAft>
                <a:spcPts val="600"/>
              </a:spcAft>
              <a:buNone/>
            </a:pPr>
            <a:r>
              <a:rPr lang="en-GB" sz="2000" dirty="0"/>
              <a:t>Council services will have a role within the local delivery through engagement and supporting individuals onto the scheme.  </a:t>
            </a:r>
          </a:p>
          <a:p>
            <a:pPr marL="0" indent="0">
              <a:lnSpc>
                <a:spcPct val="100000"/>
              </a:lnSpc>
              <a:spcBef>
                <a:spcPts val="600"/>
              </a:spcBef>
              <a:spcAft>
                <a:spcPts val="600"/>
              </a:spcAft>
              <a:buNone/>
            </a:pPr>
            <a:r>
              <a:rPr lang="en-GB" sz="2000" dirty="0"/>
              <a:t>This is consistent with Cumberland Council’s Pre-Front Door Model (Community Hubs) and Front Door (Customer Services).  Westmorland and Furness’ Community Power programme is also linked around empowering individuals and to look at the holistic challenges that they are facing.</a:t>
            </a:r>
          </a:p>
        </p:txBody>
      </p:sp>
      <p:sp>
        <p:nvSpPr>
          <p:cNvPr id="4" name="Slide Number Placeholder 3">
            <a:extLst>
              <a:ext uri="{FF2B5EF4-FFF2-40B4-BE49-F238E27FC236}">
                <a16:creationId xmlns:a16="http://schemas.microsoft.com/office/drawing/2014/main" id="{8DE206B3-02F0-F18E-2FCA-D7F9F2BA4192}"/>
              </a:ext>
            </a:extLst>
          </p:cNvPr>
          <p:cNvSpPr>
            <a:spLocks noGrp="1"/>
          </p:cNvSpPr>
          <p:nvPr>
            <p:ph type="sldNum" sz="quarter" idx="12"/>
          </p:nvPr>
        </p:nvSpPr>
        <p:spPr/>
        <p:txBody>
          <a:bodyPr/>
          <a:lstStyle/>
          <a:p>
            <a:fld id="{23BCC172-DC09-46B9-BD5D-4086FA9495EA}" type="slidenum">
              <a:rPr lang="en-GB" smtClean="0"/>
              <a:t>22</a:t>
            </a:fld>
            <a:endParaRPr lang="en-GB" dirty="0"/>
          </a:p>
        </p:txBody>
      </p:sp>
    </p:spTree>
    <p:extLst>
      <p:ext uri="{BB962C8B-B14F-4D97-AF65-F5344CB8AC3E}">
        <p14:creationId xmlns:p14="http://schemas.microsoft.com/office/powerpoint/2010/main" val="131942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9BAA-B8B8-FA43-B14C-0EE42BD23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58A2A-5D09-30EC-BD6C-1F4518005E40}"/>
              </a:ext>
            </a:extLst>
          </p:cNvPr>
          <p:cNvSpPr>
            <a:spLocks noGrp="1"/>
          </p:cNvSpPr>
          <p:nvPr>
            <p:ph type="title"/>
          </p:nvPr>
        </p:nvSpPr>
        <p:spPr/>
        <p:txBody>
          <a:bodyPr>
            <a:normAutofit/>
          </a:bodyPr>
          <a:lstStyle/>
          <a:p>
            <a:r>
              <a:rPr lang="en-GB" dirty="0"/>
              <a:t>Commercial expectations</a:t>
            </a:r>
          </a:p>
        </p:txBody>
      </p:sp>
      <p:sp>
        <p:nvSpPr>
          <p:cNvPr id="3" name="Text Placeholder 2">
            <a:extLst>
              <a:ext uri="{FF2B5EF4-FFF2-40B4-BE49-F238E27FC236}">
                <a16:creationId xmlns:a16="http://schemas.microsoft.com/office/drawing/2014/main" id="{EE43911C-D799-531A-1FAB-5CD719B89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F2903C-39C5-7483-39BD-A558883CDA72}"/>
              </a:ext>
            </a:extLst>
          </p:cNvPr>
          <p:cNvSpPr>
            <a:spLocks noGrp="1"/>
          </p:cNvSpPr>
          <p:nvPr>
            <p:ph type="sldNum" sz="quarter" idx="12"/>
          </p:nvPr>
        </p:nvSpPr>
        <p:spPr/>
        <p:txBody>
          <a:bodyPr/>
          <a:lstStyle/>
          <a:p>
            <a:fld id="{23BCC172-DC09-46B9-BD5D-4086FA9495EA}" type="slidenum">
              <a:rPr lang="en-GB" smtClean="0"/>
              <a:t>23</a:t>
            </a:fld>
            <a:endParaRPr lang="en-GB" dirty="0"/>
          </a:p>
        </p:txBody>
      </p:sp>
    </p:spTree>
    <p:extLst>
      <p:ext uri="{BB962C8B-B14F-4D97-AF65-F5344CB8AC3E}">
        <p14:creationId xmlns:p14="http://schemas.microsoft.com/office/powerpoint/2010/main" val="205897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245D-C4B8-7D8E-704E-8F4C0472ED2E}"/>
              </a:ext>
            </a:extLst>
          </p:cNvPr>
          <p:cNvSpPr>
            <a:spLocks noGrp="1"/>
          </p:cNvSpPr>
          <p:nvPr>
            <p:ph type="title"/>
          </p:nvPr>
        </p:nvSpPr>
        <p:spPr/>
        <p:txBody>
          <a:bodyPr/>
          <a:lstStyle/>
          <a:p>
            <a:r>
              <a:rPr lang="en-GB" dirty="0"/>
              <a:t>Commercial snapshot</a:t>
            </a:r>
          </a:p>
        </p:txBody>
      </p:sp>
      <p:sp>
        <p:nvSpPr>
          <p:cNvPr id="4" name="Rectangle: Rounded Corners 3">
            <a:extLst>
              <a:ext uri="{FF2B5EF4-FFF2-40B4-BE49-F238E27FC236}">
                <a16:creationId xmlns:a16="http://schemas.microsoft.com/office/drawing/2014/main" id="{D84B9E05-B7CD-D10B-6095-86811360A691}"/>
              </a:ext>
            </a:extLst>
          </p:cNvPr>
          <p:cNvSpPr/>
          <p:nvPr/>
        </p:nvSpPr>
        <p:spPr>
          <a:xfrm>
            <a:off x="197223" y="1296610"/>
            <a:ext cx="3881717" cy="171225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Contract Start October 25</a:t>
            </a:r>
          </a:p>
          <a:p>
            <a:pPr algn="ctr">
              <a:spcBef>
                <a:spcPts val="600"/>
              </a:spcBef>
              <a:spcAft>
                <a:spcPts val="600"/>
              </a:spcAft>
            </a:pPr>
            <a:r>
              <a:rPr lang="en-GB" dirty="0"/>
              <a:t>Service Commences January 26 (referrals commence)</a:t>
            </a:r>
          </a:p>
        </p:txBody>
      </p:sp>
      <p:sp>
        <p:nvSpPr>
          <p:cNvPr id="5" name="Rectangle: Rounded Corners 4">
            <a:extLst>
              <a:ext uri="{FF2B5EF4-FFF2-40B4-BE49-F238E27FC236}">
                <a16:creationId xmlns:a16="http://schemas.microsoft.com/office/drawing/2014/main" id="{CEAF7113-C8BA-24D3-4DED-39CA83DF2A68}"/>
              </a:ext>
            </a:extLst>
          </p:cNvPr>
          <p:cNvSpPr/>
          <p:nvPr/>
        </p:nvSpPr>
        <p:spPr>
          <a:xfrm>
            <a:off x="4155141" y="1296608"/>
            <a:ext cx="3881717" cy="171225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Contract End March 2030</a:t>
            </a:r>
          </a:p>
          <a:p>
            <a:pPr algn="ctr">
              <a:spcBef>
                <a:spcPts val="600"/>
              </a:spcBef>
              <a:spcAft>
                <a:spcPts val="600"/>
              </a:spcAft>
            </a:pPr>
            <a:r>
              <a:rPr lang="en-GB" dirty="0"/>
              <a:t>Out-of-Work Starts cease March 2029</a:t>
            </a:r>
          </a:p>
          <a:p>
            <a:pPr algn="ctr">
              <a:spcBef>
                <a:spcPts val="600"/>
              </a:spcBef>
              <a:spcAft>
                <a:spcPts val="600"/>
              </a:spcAft>
            </a:pPr>
            <a:r>
              <a:rPr lang="en-GB" dirty="0"/>
              <a:t>In-Work Starts cease November 2029</a:t>
            </a:r>
          </a:p>
        </p:txBody>
      </p:sp>
      <p:sp>
        <p:nvSpPr>
          <p:cNvPr id="6" name="Rectangle: Rounded Corners 5">
            <a:extLst>
              <a:ext uri="{FF2B5EF4-FFF2-40B4-BE49-F238E27FC236}">
                <a16:creationId xmlns:a16="http://schemas.microsoft.com/office/drawing/2014/main" id="{256F71BB-1638-1203-C7AE-81C4FD946EA6}"/>
              </a:ext>
            </a:extLst>
          </p:cNvPr>
          <p:cNvSpPr/>
          <p:nvPr/>
        </p:nvSpPr>
        <p:spPr>
          <a:xfrm>
            <a:off x="8113059" y="1293335"/>
            <a:ext cx="3881717" cy="171225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Service and Contract End March 2030</a:t>
            </a:r>
          </a:p>
        </p:txBody>
      </p:sp>
      <p:sp>
        <p:nvSpPr>
          <p:cNvPr id="7" name="Rectangle: Rounded Corners 6">
            <a:extLst>
              <a:ext uri="{FF2B5EF4-FFF2-40B4-BE49-F238E27FC236}">
                <a16:creationId xmlns:a16="http://schemas.microsoft.com/office/drawing/2014/main" id="{C3DCE1C4-F3EA-2DCF-4F0A-1A89B778C49F}"/>
              </a:ext>
            </a:extLst>
          </p:cNvPr>
          <p:cNvSpPr/>
          <p:nvPr/>
        </p:nvSpPr>
        <p:spPr>
          <a:xfrm>
            <a:off x="125506" y="3109716"/>
            <a:ext cx="5970494" cy="1088002"/>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b="1" dirty="0"/>
              <a:t>75% individual Placement and Support [IPS]</a:t>
            </a:r>
          </a:p>
          <a:p>
            <a:pPr algn="ctr">
              <a:spcBef>
                <a:spcPts val="600"/>
              </a:spcBef>
              <a:spcAft>
                <a:spcPts val="600"/>
              </a:spcAft>
            </a:pPr>
            <a:r>
              <a:rPr lang="en-GB" b="1" dirty="0"/>
              <a:t>25% Supported Employment Quality Framework [SEQF]</a:t>
            </a:r>
          </a:p>
        </p:txBody>
      </p:sp>
      <p:sp>
        <p:nvSpPr>
          <p:cNvPr id="8" name="Rectangle: Rounded Corners 7">
            <a:extLst>
              <a:ext uri="{FF2B5EF4-FFF2-40B4-BE49-F238E27FC236}">
                <a16:creationId xmlns:a16="http://schemas.microsoft.com/office/drawing/2014/main" id="{B8DD0F9F-3304-660D-79C1-8295DA3F264F}"/>
              </a:ext>
            </a:extLst>
          </p:cNvPr>
          <p:cNvSpPr/>
          <p:nvPr/>
        </p:nvSpPr>
        <p:spPr>
          <a:xfrm>
            <a:off x="6176683" y="3098517"/>
            <a:ext cx="5818094" cy="1088002"/>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b="1" dirty="0"/>
              <a:t>85% Out-of-Work Participants</a:t>
            </a:r>
          </a:p>
          <a:p>
            <a:pPr algn="ctr">
              <a:spcBef>
                <a:spcPts val="600"/>
              </a:spcBef>
              <a:spcAft>
                <a:spcPts val="600"/>
              </a:spcAft>
            </a:pPr>
            <a:r>
              <a:rPr lang="en-GB" b="1" dirty="0"/>
              <a:t>15% In-Work Participants</a:t>
            </a:r>
          </a:p>
        </p:txBody>
      </p:sp>
      <p:sp>
        <p:nvSpPr>
          <p:cNvPr id="9" name="Rectangle: Rounded Corners 8">
            <a:extLst>
              <a:ext uri="{FF2B5EF4-FFF2-40B4-BE49-F238E27FC236}">
                <a16:creationId xmlns:a16="http://schemas.microsoft.com/office/drawing/2014/main" id="{BD600E0F-D962-D029-9C9B-C7E115223FD1}"/>
              </a:ext>
            </a:extLst>
          </p:cNvPr>
          <p:cNvSpPr/>
          <p:nvPr/>
        </p:nvSpPr>
        <p:spPr>
          <a:xfrm>
            <a:off x="197223" y="4298570"/>
            <a:ext cx="3881717" cy="108800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1 Contract</a:t>
            </a:r>
          </a:p>
          <a:p>
            <a:pPr algn="ctr">
              <a:spcBef>
                <a:spcPts val="600"/>
              </a:spcBef>
              <a:spcAft>
                <a:spcPts val="600"/>
              </a:spcAft>
            </a:pPr>
            <a:r>
              <a:rPr lang="en-GB" dirty="0"/>
              <a:t>Circa £10m excluding VAT over term</a:t>
            </a:r>
          </a:p>
        </p:txBody>
      </p:sp>
      <p:sp>
        <p:nvSpPr>
          <p:cNvPr id="10" name="Rectangle: Rounded Corners 9">
            <a:extLst>
              <a:ext uri="{FF2B5EF4-FFF2-40B4-BE49-F238E27FC236}">
                <a16:creationId xmlns:a16="http://schemas.microsoft.com/office/drawing/2014/main" id="{6E762E16-E9B9-FDB1-7E3C-B175CFB191FF}"/>
              </a:ext>
            </a:extLst>
          </p:cNvPr>
          <p:cNvSpPr/>
          <p:nvPr/>
        </p:nvSpPr>
        <p:spPr>
          <a:xfrm>
            <a:off x="4155141" y="4298568"/>
            <a:ext cx="3881717" cy="108800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2,700 to 3,100 Programme Starts</a:t>
            </a:r>
          </a:p>
        </p:txBody>
      </p:sp>
      <p:sp>
        <p:nvSpPr>
          <p:cNvPr id="11" name="Rectangle: Rounded Corners 10">
            <a:extLst>
              <a:ext uri="{FF2B5EF4-FFF2-40B4-BE49-F238E27FC236}">
                <a16:creationId xmlns:a16="http://schemas.microsoft.com/office/drawing/2014/main" id="{9AEBEBD0-D890-1AFB-0A29-66FD0F69D0D3}"/>
              </a:ext>
            </a:extLst>
          </p:cNvPr>
          <p:cNvSpPr/>
          <p:nvPr/>
        </p:nvSpPr>
        <p:spPr>
          <a:xfrm>
            <a:off x="8113059" y="4295295"/>
            <a:ext cx="3881717" cy="108800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dirty="0"/>
              <a:t>15% Payment by Results based on Programme Starts</a:t>
            </a:r>
          </a:p>
          <a:p>
            <a:pPr algn="ctr">
              <a:spcBef>
                <a:spcPts val="600"/>
              </a:spcBef>
              <a:spcAft>
                <a:spcPts val="600"/>
              </a:spcAft>
            </a:pPr>
            <a:r>
              <a:rPr lang="en-GB" dirty="0"/>
              <a:t>85% Service Fee, paid monthly</a:t>
            </a:r>
          </a:p>
        </p:txBody>
      </p:sp>
      <p:sp>
        <p:nvSpPr>
          <p:cNvPr id="12" name="Rectangle: Rounded Corners 11">
            <a:extLst>
              <a:ext uri="{FF2B5EF4-FFF2-40B4-BE49-F238E27FC236}">
                <a16:creationId xmlns:a16="http://schemas.microsoft.com/office/drawing/2014/main" id="{12FCA287-04E0-555D-6858-FF166577F8B5}"/>
              </a:ext>
            </a:extLst>
          </p:cNvPr>
          <p:cNvSpPr/>
          <p:nvPr/>
        </p:nvSpPr>
        <p:spPr>
          <a:xfrm>
            <a:off x="125506" y="5476220"/>
            <a:ext cx="11869270" cy="817004"/>
          </a:xfrm>
          <a:prstGeom prst="roundRect">
            <a:avLst/>
          </a:prstGeom>
          <a:solidFill>
            <a:schemeClr val="accent5">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b="1" dirty="0"/>
              <a:t>Circa 35-40 Employment Specialists required</a:t>
            </a:r>
          </a:p>
        </p:txBody>
      </p:sp>
      <p:sp>
        <p:nvSpPr>
          <p:cNvPr id="14" name="Slide Number Placeholder 13">
            <a:extLst>
              <a:ext uri="{FF2B5EF4-FFF2-40B4-BE49-F238E27FC236}">
                <a16:creationId xmlns:a16="http://schemas.microsoft.com/office/drawing/2014/main" id="{DA425853-CD49-8E61-8D56-E6D2D694BFE7}"/>
              </a:ext>
            </a:extLst>
          </p:cNvPr>
          <p:cNvSpPr>
            <a:spLocks noGrp="1"/>
          </p:cNvSpPr>
          <p:nvPr>
            <p:ph type="sldNum" sz="quarter" idx="12"/>
          </p:nvPr>
        </p:nvSpPr>
        <p:spPr/>
        <p:txBody>
          <a:bodyPr/>
          <a:lstStyle/>
          <a:p>
            <a:fld id="{23BCC172-DC09-46B9-BD5D-4086FA9495EA}" type="slidenum">
              <a:rPr lang="en-GB" smtClean="0"/>
              <a:t>24</a:t>
            </a:fld>
            <a:endParaRPr lang="en-GB" dirty="0"/>
          </a:p>
        </p:txBody>
      </p:sp>
    </p:spTree>
    <p:extLst>
      <p:ext uri="{BB962C8B-B14F-4D97-AF65-F5344CB8AC3E}">
        <p14:creationId xmlns:p14="http://schemas.microsoft.com/office/powerpoint/2010/main" val="79874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5F21-31EA-9341-E3CE-31F4214AE558}"/>
              </a:ext>
            </a:extLst>
          </p:cNvPr>
          <p:cNvSpPr>
            <a:spLocks noGrp="1"/>
          </p:cNvSpPr>
          <p:nvPr>
            <p:ph type="title"/>
          </p:nvPr>
        </p:nvSpPr>
        <p:spPr/>
        <p:txBody>
          <a:bodyPr/>
          <a:lstStyle/>
          <a:p>
            <a:r>
              <a:rPr lang="en-GB" dirty="0"/>
              <a:t>Performance Expectations</a:t>
            </a:r>
          </a:p>
        </p:txBody>
      </p:sp>
      <p:sp>
        <p:nvSpPr>
          <p:cNvPr id="11" name="Rectangle: Rounded Corners 10">
            <a:extLst>
              <a:ext uri="{FF2B5EF4-FFF2-40B4-BE49-F238E27FC236}">
                <a16:creationId xmlns:a16="http://schemas.microsoft.com/office/drawing/2014/main" id="{BAF2BE53-67F9-3334-E982-DFA1C5512A19}"/>
              </a:ext>
            </a:extLst>
          </p:cNvPr>
          <p:cNvSpPr/>
          <p:nvPr/>
        </p:nvSpPr>
        <p:spPr>
          <a:xfrm>
            <a:off x="71720" y="2449733"/>
            <a:ext cx="2850776" cy="1958534"/>
          </a:xfrm>
          <a:prstGeom prst="roundRect">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Bef>
                <a:spcPts val="600"/>
              </a:spcBef>
              <a:spcAft>
                <a:spcPts val="600"/>
              </a:spcAft>
            </a:pPr>
            <a:r>
              <a:rPr lang="en-GB" sz="1600" dirty="0"/>
              <a:t>Achieve 100%+ of Participant Starts on Programme</a:t>
            </a:r>
          </a:p>
        </p:txBody>
      </p:sp>
      <p:sp>
        <p:nvSpPr>
          <p:cNvPr id="12" name="Rectangle: Rounded Corners 11">
            <a:extLst>
              <a:ext uri="{FF2B5EF4-FFF2-40B4-BE49-F238E27FC236}">
                <a16:creationId xmlns:a16="http://schemas.microsoft.com/office/drawing/2014/main" id="{47F13C7A-F737-C962-EE1F-1C7DBD3AB515}"/>
              </a:ext>
            </a:extLst>
          </p:cNvPr>
          <p:cNvSpPr/>
          <p:nvPr/>
        </p:nvSpPr>
        <p:spPr>
          <a:xfrm>
            <a:off x="71720" y="4641447"/>
            <a:ext cx="2296345" cy="1595361"/>
          </a:xfrm>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ln>
            <a:prstDash val="sysDot"/>
            <a:extLst>
              <a:ext uri="{C807C97D-BFC1-408E-A445-0C87EB9F89A2}">
                <ask:lineSketchStyleProps xmlns:ask="http://schemas.microsoft.com/office/drawing/2018/sketchyshapes" sd="976649755">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Within programme expectations</a:t>
            </a:r>
          </a:p>
          <a:p>
            <a:pPr algn="ctr">
              <a:spcBef>
                <a:spcPts val="600"/>
              </a:spcBef>
              <a:spcAft>
                <a:spcPts val="600"/>
              </a:spcAft>
            </a:pPr>
            <a:r>
              <a:rPr lang="en-GB" sz="1400" dirty="0"/>
              <a:t>75% IPS / 25% SEQF</a:t>
            </a:r>
          </a:p>
          <a:p>
            <a:pPr algn="ctr">
              <a:spcBef>
                <a:spcPts val="600"/>
              </a:spcBef>
              <a:spcAft>
                <a:spcPts val="600"/>
              </a:spcAft>
            </a:pPr>
            <a:r>
              <a:rPr lang="en-GB" sz="1400" dirty="0"/>
              <a:t>85% Out-of-Work / 15% In-Work</a:t>
            </a:r>
          </a:p>
        </p:txBody>
      </p:sp>
      <p:sp>
        <p:nvSpPr>
          <p:cNvPr id="7" name="Rectangle: Rounded Corners 6">
            <a:extLst>
              <a:ext uri="{FF2B5EF4-FFF2-40B4-BE49-F238E27FC236}">
                <a16:creationId xmlns:a16="http://schemas.microsoft.com/office/drawing/2014/main" id="{DFF447B8-7117-B210-EA87-F0BC173EB321}"/>
              </a:ext>
            </a:extLst>
          </p:cNvPr>
          <p:cNvSpPr/>
          <p:nvPr/>
        </p:nvSpPr>
        <p:spPr>
          <a:xfrm>
            <a:off x="3158441" y="1469305"/>
            <a:ext cx="2850776" cy="1745008"/>
          </a:xfrm>
          <a:prstGeom prst="roundRect">
            <a:avLst/>
          </a:prstGeom>
          <a:solidFill>
            <a:schemeClr val="accent6">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Bef>
                <a:spcPts val="600"/>
              </a:spcBef>
              <a:spcAft>
                <a:spcPts val="600"/>
              </a:spcAft>
            </a:pPr>
            <a:r>
              <a:rPr lang="en-GB" sz="1600" dirty="0"/>
              <a:t>At least 50% of Out-of-Work Participants achieve first earnings</a:t>
            </a:r>
          </a:p>
        </p:txBody>
      </p:sp>
      <p:sp>
        <p:nvSpPr>
          <p:cNvPr id="8" name="Rectangle: Rounded Corners 7">
            <a:extLst>
              <a:ext uri="{FF2B5EF4-FFF2-40B4-BE49-F238E27FC236}">
                <a16:creationId xmlns:a16="http://schemas.microsoft.com/office/drawing/2014/main" id="{3547E3B4-C503-88F5-CC93-D376FC5BEF12}"/>
              </a:ext>
            </a:extLst>
          </p:cNvPr>
          <p:cNvSpPr/>
          <p:nvPr/>
        </p:nvSpPr>
        <p:spPr>
          <a:xfrm>
            <a:off x="6180977" y="1469305"/>
            <a:ext cx="2850776" cy="1745008"/>
          </a:xfrm>
          <a:prstGeom prst="roundRect">
            <a:avLst/>
          </a:prstGeom>
          <a:solidFill>
            <a:schemeClr val="accent6">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Bef>
                <a:spcPts val="600"/>
              </a:spcBef>
              <a:spcAft>
                <a:spcPts val="600"/>
              </a:spcAft>
            </a:pPr>
            <a:r>
              <a:rPr lang="en-GB" sz="1600" dirty="0"/>
              <a:t>At least 40% of Out-of-Work Participant Starts to achieve a Lower Threshold Outcome (13 weeks of 9 hours a week NLW) </a:t>
            </a:r>
          </a:p>
        </p:txBody>
      </p:sp>
      <p:sp>
        <p:nvSpPr>
          <p:cNvPr id="9" name="Rectangle: Rounded Corners 8">
            <a:extLst>
              <a:ext uri="{FF2B5EF4-FFF2-40B4-BE49-F238E27FC236}">
                <a16:creationId xmlns:a16="http://schemas.microsoft.com/office/drawing/2014/main" id="{42C62F94-09C5-7B6A-9387-76E233A520CB}"/>
              </a:ext>
            </a:extLst>
          </p:cNvPr>
          <p:cNvSpPr/>
          <p:nvPr/>
        </p:nvSpPr>
        <p:spPr>
          <a:xfrm>
            <a:off x="9203516" y="1413792"/>
            <a:ext cx="2850776" cy="1745008"/>
          </a:xfrm>
          <a:prstGeom prst="roundRect">
            <a:avLst/>
          </a:prstGeom>
          <a:solidFill>
            <a:schemeClr val="accent6">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Bef>
                <a:spcPts val="600"/>
              </a:spcBef>
              <a:spcAft>
                <a:spcPts val="600"/>
              </a:spcAft>
            </a:pPr>
            <a:r>
              <a:rPr lang="en-GB" sz="1600" dirty="0"/>
              <a:t>At least 29% of Out-of-Work Participant Starts to achieve a Higher Threshold Outcome (26 weeks of 18 hours a week NLW) </a:t>
            </a:r>
          </a:p>
        </p:txBody>
      </p:sp>
      <p:sp>
        <p:nvSpPr>
          <p:cNvPr id="10" name="Rectangle: Rounded Corners 9">
            <a:extLst>
              <a:ext uri="{FF2B5EF4-FFF2-40B4-BE49-F238E27FC236}">
                <a16:creationId xmlns:a16="http://schemas.microsoft.com/office/drawing/2014/main" id="{AF2ABBE7-4F34-9CF9-6AF5-5AB310092C42}"/>
              </a:ext>
            </a:extLst>
          </p:cNvPr>
          <p:cNvSpPr/>
          <p:nvPr/>
        </p:nvSpPr>
        <p:spPr>
          <a:xfrm>
            <a:off x="6245162" y="4566623"/>
            <a:ext cx="2850776" cy="174500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spcBef>
                <a:spcPts val="600"/>
              </a:spcBef>
              <a:spcAft>
                <a:spcPts val="600"/>
              </a:spcAft>
            </a:pPr>
            <a:r>
              <a:rPr lang="en-GB" sz="1600" dirty="0"/>
              <a:t>At least 80% of In-Work Participant Starts to achieve a Higher Threshold Outcome (26 weeks of 18 hours a week NLW)</a:t>
            </a:r>
          </a:p>
        </p:txBody>
      </p:sp>
      <p:cxnSp>
        <p:nvCxnSpPr>
          <p:cNvPr id="14" name="Connector: Elbow 13">
            <a:extLst>
              <a:ext uri="{FF2B5EF4-FFF2-40B4-BE49-F238E27FC236}">
                <a16:creationId xmlns:a16="http://schemas.microsoft.com/office/drawing/2014/main" id="{7544EB20-A390-4AF4-1614-5CB6FE8BEB9D}"/>
              </a:ext>
              <a:ext uri="{C183D7F6-B498-43B3-948B-1728B52AA6E4}">
                <adec:decorative xmlns:adec="http://schemas.microsoft.com/office/drawing/2017/decorative" val="1"/>
              </a:ext>
            </a:extLst>
          </p:cNvPr>
          <p:cNvCxnSpPr>
            <a:cxnSpLocks/>
            <a:stCxn id="11" idx="2"/>
            <a:endCxn id="12" idx="0"/>
          </p:cNvCxnSpPr>
          <p:nvPr/>
        </p:nvCxnSpPr>
        <p:spPr>
          <a:xfrm rot="5400000">
            <a:off x="1241911" y="4386250"/>
            <a:ext cx="233180" cy="277215"/>
          </a:xfrm>
          <a:prstGeom prst="bentConnector3">
            <a:avLst/>
          </a:prstGeom>
          <a:ln w="31750">
            <a:prstDash val="sysDot"/>
            <a:tailEnd type="triangle"/>
          </a:ln>
        </p:spPr>
        <p:style>
          <a:lnRef idx="2">
            <a:schemeClr val="dk1"/>
          </a:lnRef>
          <a:fillRef idx="0">
            <a:schemeClr val="dk1"/>
          </a:fillRef>
          <a:effectRef idx="1">
            <a:schemeClr val="dk1"/>
          </a:effectRef>
          <a:fontRef idx="minor">
            <a:schemeClr val="tx1"/>
          </a:fontRef>
        </p:style>
      </p:cxnSp>
      <p:cxnSp>
        <p:nvCxnSpPr>
          <p:cNvPr id="27" name="Connector: Elbow 26">
            <a:extLst>
              <a:ext uri="{FF2B5EF4-FFF2-40B4-BE49-F238E27FC236}">
                <a16:creationId xmlns:a16="http://schemas.microsoft.com/office/drawing/2014/main" id="{8AAF6240-3AE8-B9A3-3829-3B1D38EAEC2F}"/>
              </a:ext>
              <a:ext uri="{C183D7F6-B498-43B3-948B-1728B52AA6E4}">
                <adec:decorative xmlns:adec="http://schemas.microsoft.com/office/drawing/2017/decorative" val="1"/>
              </a:ext>
            </a:extLst>
          </p:cNvPr>
          <p:cNvCxnSpPr>
            <a:cxnSpLocks/>
            <a:stCxn id="11" idx="3"/>
            <a:endCxn id="7" idx="2"/>
          </p:cNvCxnSpPr>
          <p:nvPr/>
        </p:nvCxnSpPr>
        <p:spPr>
          <a:xfrm flipV="1">
            <a:off x="2922496" y="3214313"/>
            <a:ext cx="1661333" cy="214687"/>
          </a:xfrm>
          <a:prstGeom prst="bentConnector2">
            <a:avLst/>
          </a:prstGeom>
          <a:ln w="31750">
            <a:tailEnd type="triangle"/>
          </a:ln>
        </p:spPr>
        <p:style>
          <a:lnRef idx="2">
            <a:schemeClr val="dk1"/>
          </a:lnRef>
          <a:fillRef idx="0">
            <a:schemeClr val="dk1"/>
          </a:fillRef>
          <a:effectRef idx="1">
            <a:schemeClr val="dk1"/>
          </a:effectRef>
          <a:fontRef idx="minor">
            <a:schemeClr val="tx1"/>
          </a:fontRef>
        </p:style>
      </p:cxnSp>
      <p:cxnSp>
        <p:nvCxnSpPr>
          <p:cNvPr id="30" name="Connector: Elbow 29">
            <a:extLst>
              <a:ext uri="{FF2B5EF4-FFF2-40B4-BE49-F238E27FC236}">
                <a16:creationId xmlns:a16="http://schemas.microsoft.com/office/drawing/2014/main" id="{3D6ED123-575C-DBD7-0F73-74A73EE2CEF4}"/>
              </a:ext>
              <a:ext uri="{C183D7F6-B498-43B3-948B-1728B52AA6E4}">
                <adec:decorative xmlns:adec="http://schemas.microsoft.com/office/drawing/2017/decorative" val="1"/>
              </a:ext>
            </a:extLst>
          </p:cNvPr>
          <p:cNvCxnSpPr>
            <a:cxnSpLocks/>
            <a:stCxn id="7" idx="2"/>
            <a:endCxn id="8" idx="2"/>
          </p:cNvCxnSpPr>
          <p:nvPr/>
        </p:nvCxnSpPr>
        <p:spPr>
          <a:xfrm rot="16200000" flipH="1">
            <a:off x="6095097" y="1703045"/>
            <a:ext cx="12700" cy="3022536"/>
          </a:xfrm>
          <a:prstGeom prst="bentConnector3">
            <a:avLst>
              <a:gd name="adj1" fmla="val 1800000"/>
            </a:avLst>
          </a:prstGeom>
          <a:ln w="31750">
            <a:tailEnd type="triangle"/>
          </a:ln>
        </p:spPr>
        <p:style>
          <a:lnRef idx="2">
            <a:schemeClr val="dk1"/>
          </a:lnRef>
          <a:fillRef idx="0">
            <a:schemeClr val="dk1"/>
          </a:fillRef>
          <a:effectRef idx="1">
            <a:schemeClr val="dk1"/>
          </a:effectRef>
          <a:fontRef idx="minor">
            <a:schemeClr val="tx1"/>
          </a:fontRef>
        </p:style>
      </p:cxnSp>
      <p:cxnSp>
        <p:nvCxnSpPr>
          <p:cNvPr id="33" name="Connector: Elbow 32">
            <a:extLst>
              <a:ext uri="{FF2B5EF4-FFF2-40B4-BE49-F238E27FC236}">
                <a16:creationId xmlns:a16="http://schemas.microsoft.com/office/drawing/2014/main" id="{7EADE1EF-711F-4A9D-83EC-20870CEB951C}"/>
              </a:ext>
              <a:ext uri="{C183D7F6-B498-43B3-948B-1728B52AA6E4}">
                <adec:decorative xmlns:adec="http://schemas.microsoft.com/office/drawing/2017/decorative" val="1"/>
              </a:ext>
            </a:extLst>
          </p:cNvPr>
          <p:cNvCxnSpPr>
            <a:cxnSpLocks/>
            <a:stCxn id="7" idx="2"/>
            <a:endCxn id="9" idx="2"/>
          </p:cNvCxnSpPr>
          <p:nvPr/>
        </p:nvCxnSpPr>
        <p:spPr>
          <a:xfrm rot="5400000" flipH="1" flipV="1">
            <a:off x="7578609" y="164019"/>
            <a:ext cx="55513" cy="6045075"/>
          </a:xfrm>
          <a:prstGeom prst="bentConnector3">
            <a:avLst>
              <a:gd name="adj1" fmla="val -411795"/>
            </a:avLst>
          </a:prstGeom>
          <a:ln w="31750">
            <a:tailEnd type="triangle"/>
          </a:ln>
        </p:spPr>
        <p:style>
          <a:lnRef idx="2">
            <a:schemeClr val="dk1"/>
          </a:lnRef>
          <a:fillRef idx="0">
            <a:schemeClr val="dk1"/>
          </a:fillRef>
          <a:effectRef idx="1">
            <a:schemeClr val="dk1"/>
          </a:effectRef>
          <a:fontRef idx="minor">
            <a:schemeClr val="tx1"/>
          </a:fontRef>
        </p:style>
      </p:cxnSp>
      <p:cxnSp>
        <p:nvCxnSpPr>
          <p:cNvPr id="36" name="Connector: Elbow 35">
            <a:extLst>
              <a:ext uri="{FF2B5EF4-FFF2-40B4-BE49-F238E27FC236}">
                <a16:creationId xmlns:a16="http://schemas.microsoft.com/office/drawing/2014/main" id="{F2B0334F-BEC6-C4DC-42E1-6B7BACB69818}"/>
              </a:ext>
              <a:ext uri="{C183D7F6-B498-43B3-948B-1728B52AA6E4}">
                <adec:decorative xmlns:adec="http://schemas.microsoft.com/office/drawing/2017/decorative" val="1"/>
              </a:ext>
            </a:extLst>
          </p:cNvPr>
          <p:cNvCxnSpPr>
            <a:cxnSpLocks/>
            <a:stCxn id="11" idx="3"/>
            <a:endCxn id="10" idx="1"/>
          </p:cNvCxnSpPr>
          <p:nvPr/>
        </p:nvCxnSpPr>
        <p:spPr>
          <a:xfrm>
            <a:off x="2922496" y="3429000"/>
            <a:ext cx="3322666" cy="2010127"/>
          </a:xfrm>
          <a:prstGeom prst="bentConnector3">
            <a:avLst>
              <a:gd name="adj1" fmla="val 50000"/>
            </a:avLst>
          </a:prstGeom>
          <a:ln w="31750">
            <a:tailEnd type="triangle"/>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7C3115B4-947E-93D8-68E4-F59EFA45F81E}"/>
              </a:ext>
              <a:ext uri="{C183D7F6-B498-43B3-948B-1728B52AA6E4}">
                <adec:decorative xmlns:adec="http://schemas.microsoft.com/office/drawing/2017/decorative" val="1"/>
              </a:ext>
            </a:extLst>
          </p:cNvPr>
          <p:cNvSpPr txBox="1"/>
          <p:nvPr/>
        </p:nvSpPr>
        <p:spPr>
          <a:xfrm>
            <a:off x="4590179" y="3422650"/>
            <a:ext cx="2660921" cy="369332"/>
          </a:xfrm>
          <a:prstGeom prst="rect">
            <a:avLst/>
          </a:prstGeom>
          <a:noFill/>
        </p:spPr>
        <p:txBody>
          <a:bodyPr wrap="none" rtlCol="0">
            <a:spAutoFit/>
          </a:bodyPr>
          <a:lstStyle/>
          <a:p>
            <a:r>
              <a:rPr lang="en-GB" dirty="0">
                <a:solidFill>
                  <a:schemeClr val="accent6">
                    <a:lumMod val="50000"/>
                  </a:schemeClr>
                </a:solidFill>
              </a:rPr>
              <a:t>Out-of-Work Participants</a:t>
            </a:r>
          </a:p>
        </p:txBody>
      </p:sp>
      <p:sp>
        <p:nvSpPr>
          <p:cNvPr id="60" name="TextBox 59">
            <a:extLst>
              <a:ext uri="{FF2B5EF4-FFF2-40B4-BE49-F238E27FC236}">
                <a16:creationId xmlns:a16="http://schemas.microsoft.com/office/drawing/2014/main" id="{73291E02-F787-6ADB-D755-D1CCAB8DFD47}"/>
              </a:ext>
              <a:ext uri="{C183D7F6-B498-43B3-948B-1728B52AA6E4}">
                <adec:decorative xmlns:adec="http://schemas.microsoft.com/office/drawing/2017/decorative" val="1"/>
              </a:ext>
            </a:extLst>
          </p:cNvPr>
          <p:cNvSpPr txBox="1"/>
          <p:nvPr/>
        </p:nvSpPr>
        <p:spPr>
          <a:xfrm>
            <a:off x="4593348" y="4742364"/>
            <a:ext cx="1415869" cy="646331"/>
          </a:xfrm>
          <a:prstGeom prst="rect">
            <a:avLst/>
          </a:prstGeom>
          <a:noFill/>
        </p:spPr>
        <p:txBody>
          <a:bodyPr wrap="square" rtlCol="0">
            <a:spAutoFit/>
          </a:bodyPr>
          <a:lstStyle/>
          <a:p>
            <a:r>
              <a:rPr lang="en-GB" dirty="0">
                <a:solidFill>
                  <a:srgbClr val="7030A0"/>
                </a:solidFill>
              </a:rPr>
              <a:t>In-Work Participants</a:t>
            </a:r>
          </a:p>
        </p:txBody>
      </p:sp>
      <p:sp>
        <p:nvSpPr>
          <p:cNvPr id="61" name="Slide Number Placeholder 60">
            <a:extLst>
              <a:ext uri="{FF2B5EF4-FFF2-40B4-BE49-F238E27FC236}">
                <a16:creationId xmlns:a16="http://schemas.microsoft.com/office/drawing/2014/main" id="{45D5D3B7-0F9D-EAB8-A00A-B139D33F1D26}"/>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25</a:t>
            </a:fld>
            <a:endParaRPr lang="en-GB" dirty="0"/>
          </a:p>
        </p:txBody>
      </p:sp>
    </p:spTree>
    <p:extLst>
      <p:ext uri="{BB962C8B-B14F-4D97-AF65-F5344CB8AC3E}">
        <p14:creationId xmlns:p14="http://schemas.microsoft.com/office/powerpoint/2010/main" val="47040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156A-ADF2-D5D1-E1BD-C7A9D6652398}"/>
              </a:ext>
            </a:extLst>
          </p:cNvPr>
          <p:cNvSpPr>
            <a:spLocks noGrp="1"/>
          </p:cNvSpPr>
          <p:nvPr>
            <p:ph type="title"/>
          </p:nvPr>
        </p:nvSpPr>
        <p:spPr/>
        <p:txBody>
          <a:bodyPr/>
          <a:lstStyle/>
          <a:p>
            <a:r>
              <a:rPr lang="en-GB" dirty="0"/>
              <a:t>Shaping the funding model</a:t>
            </a:r>
          </a:p>
        </p:txBody>
      </p:sp>
      <p:graphicFrame>
        <p:nvGraphicFramePr>
          <p:cNvPr id="4" name="Diagram 3" descr="This slide shows that the funding model will be split between the implementation period, service commencement, and support only phase.  At the beginning of the programme, the Service Fee will be payable, with the Payment by Results element beginning once the programme has fully mobilised, expected to be by July 2026.">
            <a:extLst>
              <a:ext uri="{FF2B5EF4-FFF2-40B4-BE49-F238E27FC236}">
                <a16:creationId xmlns:a16="http://schemas.microsoft.com/office/drawing/2014/main" id="{0E52AAFA-CE19-2B98-26F6-9C26A13B6BC3}"/>
              </a:ext>
            </a:extLst>
          </p:cNvPr>
          <p:cNvGraphicFramePr/>
          <p:nvPr>
            <p:extLst>
              <p:ext uri="{D42A27DB-BD31-4B8C-83A1-F6EECF244321}">
                <p14:modId xmlns:p14="http://schemas.microsoft.com/office/powerpoint/2010/main" val="190327984"/>
              </p:ext>
            </p:extLst>
          </p:nvPr>
        </p:nvGraphicFramePr>
        <p:xfrm>
          <a:off x="2032000" y="1201271"/>
          <a:ext cx="8128000" cy="3935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FCF2F389-5D48-AC64-9127-EBEAF31AE8CD}"/>
              </a:ext>
            </a:extLst>
          </p:cNvPr>
          <p:cNvSpPr/>
          <p:nvPr/>
        </p:nvSpPr>
        <p:spPr>
          <a:xfrm>
            <a:off x="1792941" y="4948518"/>
            <a:ext cx="8606118" cy="7082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Service Fee</a:t>
            </a:r>
          </a:p>
        </p:txBody>
      </p:sp>
      <p:sp>
        <p:nvSpPr>
          <p:cNvPr id="6" name="Arrow: Right 5">
            <a:extLst>
              <a:ext uri="{FF2B5EF4-FFF2-40B4-BE49-F238E27FC236}">
                <a16:creationId xmlns:a16="http://schemas.microsoft.com/office/drawing/2014/main" id="{6E849534-DBB6-ED79-AE82-A79FD314AECF}"/>
              </a:ext>
            </a:extLst>
          </p:cNvPr>
          <p:cNvSpPr/>
          <p:nvPr/>
        </p:nvSpPr>
        <p:spPr>
          <a:xfrm>
            <a:off x="6678705" y="5746376"/>
            <a:ext cx="3720353" cy="7082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Payment by Results [PbR]</a:t>
            </a:r>
          </a:p>
        </p:txBody>
      </p:sp>
      <p:sp>
        <p:nvSpPr>
          <p:cNvPr id="7" name="Slide Number Placeholder 6">
            <a:extLst>
              <a:ext uri="{FF2B5EF4-FFF2-40B4-BE49-F238E27FC236}">
                <a16:creationId xmlns:a16="http://schemas.microsoft.com/office/drawing/2014/main" id="{4CE2FF41-E4FD-590B-B5B8-2DF429F4C124}"/>
              </a:ext>
            </a:extLst>
          </p:cNvPr>
          <p:cNvSpPr>
            <a:spLocks noGrp="1"/>
          </p:cNvSpPr>
          <p:nvPr>
            <p:ph type="sldNum" sz="quarter" idx="12"/>
          </p:nvPr>
        </p:nvSpPr>
        <p:spPr/>
        <p:txBody>
          <a:bodyPr/>
          <a:lstStyle/>
          <a:p>
            <a:fld id="{23BCC172-DC09-46B9-BD5D-4086FA9495EA}" type="slidenum">
              <a:rPr lang="en-GB" smtClean="0"/>
              <a:t>26</a:t>
            </a:fld>
            <a:endParaRPr lang="en-GB" dirty="0"/>
          </a:p>
        </p:txBody>
      </p:sp>
    </p:spTree>
    <p:extLst>
      <p:ext uri="{BB962C8B-B14F-4D97-AF65-F5344CB8AC3E}">
        <p14:creationId xmlns:p14="http://schemas.microsoft.com/office/powerpoint/2010/main" val="366583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28FF-6D7D-7826-D48B-10A3E8DD8785}"/>
              </a:ext>
            </a:extLst>
          </p:cNvPr>
          <p:cNvSpPr>
            <a:spLocks noGrp="1"/>
          </p:cNvSpPr>
          <p:nvPr>
            <p:ph type="title"/>
          </p:nvPr>
        </p:nvSpPr>
        <p:spPr/>
        <p:txBody>
          <a:bodyPr/>
          <a:lstStyle/>
          <a:p>
            <a:r>
              <a:rPr lang="en-GB" dirty="0"/>
              <a:t>Service expectations</a:t>
            </a:r>
          </a:p>
        </p:txBody>
      </p:sp>
      <p:sp>
        <p:nvSpPr>
          <p:cNvPr id="3" name="Content Placeholder 2">
            <a:extLst>
              <a:ext uri="{FF2B5EF4-FFF2-40B4-BE49-F238E27FC236}">
                <a16:creationId xmlns:a16="http://schemas.microsoft.com/office/drawing/2014/main" id="{F83400BA-B1F5-3CD0-2C6E-0101F2BC71C7}"/>
              </a:ext>
            </a:extLst>
          </p:cNvPr>
          <p:cNvSpPr>
            <a:spLocks noGrp="1"/>
          </p:cNvSpPr>
          <p:nvPr>
            <p:ph idx="1"/>
          </p:nvPr>
        </p:nvSpPr>
        <p:spPr/>
        <p:txBody>
          <a:bodyPr/>
          <a:lstStyle/>
          <a:p>
            <a:pPr marL="0" indent="0">
              <a:buNone/>
            </a:pPr>
            <a:r>
              <a:rPr lang="en-GB" dirty="0"/>
              <a:t>Within the previous context and that of Fidelity we are seeking:</a:t>
            </a:r>
          </a:p>
          <a:p>
            <a:pPr lvl="1"/>
            <a:r>
              <a:rPr lang="en-GB" dirty="0"/>
              <a:t>An organisation that can harness </a:t>
            </a:r>
            <a:r>
              <a:rPr lang="en-GB" b="1" u="sng" dirty="0"/>
              <a:t>local</a:t>
            </a:r>
            <a:r>
              <a:rPr lang="en-GB" dirty="0"/>
              <a:t> integrated providers</a:t>
            </a:r>
          </a:p>
          <a:p>
            <a:pPr lvl="1"/>
            <a:r>
              <a:rPr lang="en-GB" dirty="0"/>
              <a:t>Build capacity and capability in the existing ecosystem</a:t>
            </a:r>
          </a:p>
          <a:p>
            <a:pPr lvl="1"/>
            <a:r>
              <a:rPr lang="en-GB" dirty="0"/>
              <a:t>Self-deliver where it is right to do so</a:t>
            </a:r>
          </a:p>
          <a:p>
            <a:pPr lvl="1"/>
            <a:r>
              <a:rPr lang="en-GB" dirty="0"/>
              <a:t>Deliver the overall model with Fidelity</a:t>
            </a:r>
          </a:p>
          <a:p>
            <a:pPr lvl="1"/>
            <a:r>
              <a:rPr lang="en-GB" dirty="0"/>
              <a:t>Ensure that all eligible and suitable Participants get the same level of service (quality and breadth) regardless of place</a:t>
            </a:r>
          </a:p>
          <a:p>
            <a:pPr lvl="1"/>
            <a:r>
              <a:rPr lang="en-GB" dirty="0"/>
              <a:t>Successfully deliver the contract expectations and obligation</a:t>
            </a:r>
          </a:p>
          <a:p>
            <a:pPr lvl="1"/>
            <a:r>
              <a:rPr lang="en-GB" dirty="0"/>
              <a:t>Work in partnership with the Councils to make Cumbria CtW a success</a:t>
            </a:r>
          </a:p>
          <a:p>
            <a:pPr lvl="1"/>
            <a:r>
              <a:rPr lang="en-GB" dirty="0"/>
              <a:t>Help us learn what works and what does not, embracing Continuous Improvement</a:t>
            </a:r>
          </a:p>
        </p:txBody>
      </p:sp>
      <p:sp>
        <p:nvSpPr>
          <p:cNvPr id="4" name="Slide Number Placeholder 3">
            <a:extLst>
              <a:ext uri="{FF2B5EF4-FFF2-40B4-BE49-F238E27FC236}">
                <a16:creationId xmlns:a16="http://schemas.microsoft.com/office/drawing/2014/main" id="{1D544128-586A-9013-1874-036475D0BFE8}"/>
              </a:ext>
            </a:extLst>
          </p:cNvPr>
          <p:cNvSpPr>
            <a:spLocks noGrp="1"/>
          </p:cNvSpPr>
          <p:nvPr>
            <p:ph type="sldNum" sz="quarter" idx="12"/>
          </p:nvPr>
        </p:nvSpPr>
        <p:spPr/>
        <p:txBody>
          <a:bodyPr/>
          <a:lstStyle/>
          <a:p>
            <a:fld id="{23BCC172-DC09-46B9-BD5D-4086FA9495EA}" type="slidenum">
              <a:rPr lang="en-GB" smtClean="0"/>
              <a:t>27</a:t>
            </a:fld>
            <a:endParaRPr lang="en-GB" dirty="0"/>
          </a:p>
        </p:txBody>
      </p:sp>
    </p:spTree>
    <p:extLst>
      <p:ext uri="{BB962C8B-B14F-4D97-AF65-F5344CB8AC3E}">
        <p14:creationId xmlns:p14="http://schemas.microsoft.com/office/powerpoint/2010/main" val="106423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2F40-DA09-F28A-882A-3C47BEFD1279}"/>
              </a:ext>
            </a:extLst>
          </p:cNvPr>
          <p:cNvSpPr>
            <a:spLocks noGrp="1"/>
          </p:cNvSpPr>
          <p:nvPr>
            <p:ph type="title"/>
          </p:nvPr>
        </p:nvSpPr>
        <p:spPr/>
        <p:txBody>
          <a:bodyPr/>
          <a:lstStyle/>
          <a:p>
            <a:r>
              <a:rPr lang="en-GB" dirty="0"/>
              <a:t>Protecting the market</a:t>
            </a:r>
          </a:p>
        </p:txBody>
      </p:sp>
      <p:sp>
        <p:nvSpPr>
          <p:cNvPr id="3" name="Content Placeholder 2">
            <a:extLst>
              <a:ext uri="{FF2B5EF4-FFF2-40B4-BE49-F238E27FC236}">
                <a16:creationId xmlns:a16="http://schemas.microsoft.com/office/drawing/2014/main" id="{9B7C7B31-8D20-FC6F-4DD0-9A477E21A2B4}"/>
              </a:ext>
            </a:extLst>
          </p:cNvPr>
          <p:cNvSpPr>
            <a:spLocks noGrp="1"/>
          </p:cNvSpPr>
          <p:nvPr>
            <p:ph idx="1"/>
          </p:nvPr>
        </p:nvSpPr>
        <p:spPr/>
        <p:txBody>
          <a:bodyPr>
            <a:normAutofit/>
          </a:bodyPr>
          <a:lstStyle/>
          <a:p>
            <a:r>
              <a:rPr lang="en-GB" sz="2400" dirty="0"/>
              <a:t>We recognise that Potential Service Coordinators will want to collect information on local providers</a:t>
            </a:r>
          </a:p>
          <a:p>
            <a:r>
              <a:rPr lang="en-GB" sz="2400" dirty="0"/>
              <a:t>We know that this could be a burden for those small organisations</a:t>
            </a:r>
          </a:p>
          <a:p>
            <a:r>
              <a:rPr lang="en-GB" sz="2400" dirty="0"/>
              <a:t>We want to collect information on the local delivery organisations (build a local service directory) so that Potential Service Coordinators can easily find local organisations (we hope that Potential Service Organisations will see this as part of any Expression of Interest process.  At the same time try and help reduce the burden on local organisations having to respond to a large number information requests</a:t>
            </a:r>
          </a:p>
          <a:p>
            <a:r>
              <a:rPr lang="en-GB" sz="2400" dirty="0"/>
              <a:t>Templates and publishing details have been issued with this meeting invitation</a:t>
            </a:r>
          </a:p>
        </p:txBody>
      </p:sp>
      <p:sp>
        <p:nvSpPr>
          <p:cNvPr id="4" name="Slide Number Placeholder 3">
            <a:extLst>
              <a:ext uri="{FF2B5EF4-FFF2-40B4-BE49-F238E27FC236}">
                <a16:creationId xmlns:a16="http://schemas.microsoft.com/office/drawing/2014/main" id="{9207DB7E-4758-55E9-F4C5-A3EA7A8D183E}"/>
              </a:ext>
            </a:extLst>
          </p:cNvPr>
          <p:cNvSpPr>
            <a:spLocks noGrp="1"/>
          </p:cNvSpPr>
          <p:nvPr>
            <p:ph type="sldNum" sz="quarter" idx="12"/>
          </p:nvPr>
        </p:nvSpPr>
        <p:spPr/>
        <p:txBody>
          <a:bodyPr/>
          <a:lstStyle/>
          <a:p>
            <a:fld id="{23BCC172-DC09-46B9-BD5D-4086FA9495EA}" type="slidenum">
              <a:rPr lang="en-GB" smtClean="0"/>
              <a:t>28</a:t>
            </a:fld>
            <a:endParaRPr lang="en-GB" dirty="0"/>
          </a:p>
        </p:txBody>
      </p:sp>
    </p:spTree>
    <p:extLst>
      <p:ext uri="{BB962C8B-B14F-4D97-AF65-F5344CB8AC3E}">
        <p14:creationId xmlns:p14="http://schemas.microsoft.com/office/powerpoint/2010/main" val="120948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49FE-FDE5-3BBE-70C9-42F201875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78B29-C5DC-9832-925E-A6C20453FB6B}"/>
              </a:ext>
            </a:extLst>
          </p:cNvPr>
          <p:cNvSpPr>
            <a:spLocks noGrp="1"/>
          </p:cNvSpPr>
          <p:nvPr>
            <p:ph type="title"/>
          </p:nvPr>
        </p:nvSpPr>
        <p:spPr/>
        <p:txBody>
          <a:bodyPr>
            <a:normAutofit/>
          </a:bodyPr>
          <a:lstStyle/>
          <a:p>
            <a:r>
              <a:rPr lang="en-GB" dirty="0"/>
              <a:t>Proposed procurement approach</a:t>
            </a:r>
          </a:p>
        </p:txBody>
      </p:sp>
      <p:sp>
        <p:nvSpPr>
          <p:cNvPr id="3" name="Text Placeholder 2">
            <a:extLst>
              <a:ext uri="{FF2B5EF4-FFF2-40B4-BE49-F238E27FC236}">
                <a16:creationId xmlns:a16="http://schemas.microsoft.com/office/drawing/2014/main" id="{29FEB438-C4F5-A72B-B30A-818AACA701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825479-0214-1277-3039-A638E2C6AD3C}"/>
              </a:ext>
            </a:extLst>
          </p:cNvPr>
          <p:cNvSpPr>
            <a:spLocks noGrp="1"/>
          </p:cNvSpPr>
          <p:nvPr>
            <p:ph type="sldNum" sz="quarter" idx="12"/>
          </p:nvPr>
        </p:nvSpPr>
        <p:spPr/>
        <p:txBody>
          <a:bodyPr/>
          <a:lstStyle/>
          <a:p>
            <a:fld id="{23BCC172-DC09-46B9-BD5D-4086FA9495EA}" type="slidenum">
              <a:rPr lang="en-GB" smtClean="0"/>
              <a:t>29</a:t>
            </a:fld>
            <a:endParaRPr lang="en-GB" dirty="0"/>
          </a:p>
        </p:txBody>
      </p:sp>
    </p:spTree>
    <p:extLst>
      <p:ext uri="{BB962C8B-B14F-4D97-AF65-F5344CB8AC3E}">
        <p14:creationId xmlns:p14="http://schemas.microsoft.com/office/powerpoint/2010/main" val="315763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3CA8-B504-2DDE-167F-F3D828C67180}"/>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FA439971-10AE-ACB1-C8A6-C56C2FDF3CEC}"/>
              </a:ext>
            </a:extLst>
          </p:cNvPr>
          <p:cNvSpPr>
            <a:spLocks noGrp="1"/>
          </p:cNvSpPr>
          <p:nvPr>
            <p:ph idx="1"/>
          </p:nvPr>
        </p:nvSpPr>
        <p:spPr/>
        <p:txBody>
          <a:bodyPr>
            <a:normAutofit/>
          </a:bodyPr>
          <a:lstStyle/>
          <a:p>
            <a:pPr marL="0" indent="0">
              <a:lnSpc>
                <a:spcPct val="100000"/>
              </a:lnSpc>
              <a:spcBef>
                <a:spcPts val="600"/>
              </a:spcBef>
              <a:spcAft>
                <a:spcPts val="600"/>
              </a:spcAft>
              <a:buNone/>
            </a:pPr>
            <a:r>
              <a:rPr lang="en-GB" sz="2400" dirty="0"/>
              <a:t>Today, we plan to cover:</a:t>
            </a:r>
          </a:p>
          <a:p>
            <a:pPr lvl="1">
              <a:lnSpc>
                <a:spcPct val="100000"/>
              </a:lnSpc>
              <a:spcBef>
                <a:spcPts val="600"/>
              </a:spcBef>
              <a:spcAft>
                <a:spcPts val="600"/>
              </a:spcAft>
            </a:pPr>
            <a:r>
              <a:rPr lang="en-GB" dirty="0"/>
              <a:t>Background</a:t>
            </a:r>
          </a:p>
          <a:p>
            <a:pPr lvl="1">
              <a:lnSpc>
                <a:spcPct val="100000"/>
              </a:lnSpc>
              <a:spcBef>
                <a:spcPts val="600"/>
              </a:spcBef>
              <a:spcAft>
                <a:spcPts val="600"/>
              </a:spcAft>
            </a:pPr>
            <a:r>
              <a:rPr lang="en-GB" dirty="0"/>
              <a:t>Cumbria Connect to Work</a:t>
            </a:r>
          </a:p>
          <a:p>
            <a:pPr lvl="1">
              <a:lnSpc>
                <a:spcPct val="100000"/>
              </a:lnSpc>
              <a:spcBef>
                <a:spcPts val="600"/>
              </a:spcBef>
              <a:spcAft>
                <a:spcPts val="600"/>
              </a:spcAft>
            </a:pPr>
            <a:r>
              <a:rPr lang="en-GB" dirty="0"/>
              <a:t>Proposed procurement approach</a:t>
            </a:r>
          </a:p>
          <a:p>
            <a:pPr lvl="1">
              <a:lnSpc>
                <a:spcPct val="100000"/>
              </a:lnSpc>
              <a:spcBef>
                <a:spcPts val="600"/>
              </a:spcBef>
              <a:spcAft>
                <a:spcPts val="600"/>
              </a:spcAft>
            </a:pPr>
            <a:r>
              <a:rPr lang="en-GB" dirty="0"/>
              <a:t>Commercial expectations</a:t>
            </a:r>
          </a:p>
          <a:p>
            <a:pPr lvl="1">
              <a:lnSpc>
                <a:spcPct val="100000"/>
              </a:lnSpc>
              <a:spcBef>
                <a:spcPts val="600"/>
              </a:spcBef>
              <a:spcAft>
                <a:spcPts val="600"/>
              </a:spcAft>
            </a:pPr>
            <a:r>
              <a:rPr lang="en-GB" dirty="0"/>
              <a:t>Market feedback session</a:t>
            </a:r>
          </a:p>
          <a:p>
            <a:pPr lvl="1">
              <a:lnSpc>
                <a:spcPct val="100000"/>
              </a:lnSpc>
              <a:spcBef>
                <a:spcPts val="600"/>
              </a:spcBef>
              <a:spcAft>
                <a:spcPts val="600"/>
              </a:spcAft>
            </a:pPr>
            <a:r>
              <a:rPr lang="en-GB" dirty="0"/>
              <a:t>Next steps and closing remarks</a:t>
            </a:r>
          </a:p>
        </p:txBody>
      </p:sp>
      <p:sp>
        <p:nvSpPr>
          <p:cNvPr id="4" name="Slide Number Placeholder 3">
            <a:extLst>
              <a:ext uri="{FF2B5EF4-FFF2-40B4-BE49-F238E27FC236}">
                <a16:creationId xmlns:a16="http://schemas.microsoft.com/office/drawing/2014/main" id="{A90632DB-6B36-84DE-096B-267B29C7A123}"/>
              </a:ext>
            </a:extLst>
          </p:cNvPr>
          <p:cNvSpPr>
            <a:spLocks noGrp="1"/>
          </p:cNvSpPr>
          <p:nvPr>
            <p:ph type="sldNum" sz="quarter" idx="12"/>
          </p:nvPr>
        </p:nvSpPr>
        <p:spPr/>
        <p:txBody>
          <a:bodyPr/>
          <a:lstStyle/>
          <a:p>
            <a:fld id="{23BCC172-DC09-46B9-BD5D-4086FA9495EA}" type="slidenum">
              <a:rPr lang="en-GB" smtClean="0"/>
              <a:t>3</a:t>
            </a:fld>
            <a:endParaRPr lang="en-GB" dirty="0"/>
          </a:p>
        </p:txBody>
      </p:sp>
    </p:spTree>
    <p:extLst>
      <p:ext uri="{BB962C8B-B14F-4D97-AF65-F5344CB8AC3E}">
        <p14:creationId xmlns:p14="http://schemas.microsoft.com/office/powerpoint/2010/main" val="3061365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2F7D-7A00-56AE-17BD-7B106877F337}"/>
              </a:ext>
            </a:extLst>
          </p:cNvPr>
          <p:cNvSpPr>
            <a:spLocks noGrp="1"/>
          </p:cNvSpPr>
          <p:nvPr>
            <p:ph type="title"/>
          </p:nvPr>
        </p:nvSpPr>
        <p:spPr/>
        <p:txBody>
          <a:bodyPr/>
          <a:lstStyle/>
          <a:p>
            <a:r>
              <a:rPr lang="en-GB" dirty="0"/>
              <a:t>Key initial milestones</a:t>
            </a:r>
          </a:p>
        </p:txBody>
      </p:sp>
      <p:sp>
        <p:nvSpPr>
          <p:cNvPr id="6" name="Rectangle: Rounded Corners 5">
            <a:extLst>
              <a:ext uri="{FF2B5EF4-FFF2-40B4-BE49-F238E27FC236}">
                <a16:creationId xmlns:a16="http://schemas.microsoft.com/office/drawing/2014/main" id="{1ECFC6F5-393E-C5C6-B4B7-096E6255C554}"/>
              </a:ext>
            </a:extLst>
          </p:cNvPr>
          <p:cNvSpPr/>
          <p:nvPr/>
        </p:nvSpPr>
        <p:spPr>
          <a:xfrm>
            <a:off x="480767" y="1164684"/>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August 25</a:t>
            </a:r>
          </a:p>
          <a:p>
            <a:pPr algn="ctr">
              <a:spcBef>
                <a:spcPts val="600"/>
              </a:spcBef>
              <a:spcAft>
                <a:spcPts val="600"/>
              </a:spcAft>
            </a:pPr>
            <a:r>
              <a:rPr lang="en-GB" sz="1400" dirty="0"/>
              <a:t>Procurement Commences</a:t>
            </a:r>
          </a:p>
        </p:txBody>
      </p:sp>
      <p:sp>
        <p:nvSpPr>
          <p:cNvPr id="7" name="Rectangle: Rounded Corners 6">
            <a:extLst>
              <a:ext uri="{FF2B5EF4-FFF2-40B4-BE49-F238E27FC236}">
                <a16:creationId xmlns:a16="http://schemas.microsoft.com/office/drawing/2014/main" id="{D61DEB31-5EA8-2819-259E-7D0D318E5E0D}"/>
              </a:ext>
            </a:extLst>
          </p:cNvPr>
          <p:cNvSpPr/>
          <p:nvPr/>
        </p:nvSpPr>
        <p:spPr>
          <a:xfrm>
            <a:off x="666160" y="3870007"/>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October 25</a:t>
            </a:r>
          </a:p>
          <a:p>
            <a:pPr algn="ctr">
              <a:spcBef>
                <a:spcPts val="600"/>
              </a:spcBef>
              <a:spcAft>
                <a:spcPts val="600"/>
              </a:spcAft>
            </a:pPr>
            <a:r>
              <a:rPr lang="en-GB" sz="1400" dirty="0"/>
              <a:t>Contract award and commencement</a:t>
            </a:r>
          </a:p>
        </p:txBody>
      </p:sp>
      <p:sp>
        <p:nvSpPr>
          <p:cNvPr id="8" name="Rectangle: Rounded Corners 7">
            <a:extLst>
              <a:ext uri="{FF2B5EF4-FFF2-40B4-BE49-F238E27FC236}">
                <a16:creationId xmlns:a16="http://schemas.microsoft.com/office/drawing/2014/main" id="{D8AE0F85-F4EE-E131-2FD5-B1B5AF75F532}"/>
              </a:ext>
            </a:extLst>
          </p:cNvPr>
          <p:cNvSpPr/>
          <p:nvPr/>
        </p:nvSpPr>
        <p:spPr>
          <a:xfrm>
            <a:off x="2508823" y="1150828"/>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January 26</a:t>
            </a:r>
          </a:p>
          <a:p>
            <a:pPr algn="ctr">
              <a:spcBef>
                <a:spcPts val="600"/>
              </a:spcBef>
              <a:spcAft>
                <a:spcPts val="600"/>
              </a:spcAft>
            </a:pPr>
            <a:r>
              <a:rPr lang="en-GB" sz="1400" dirty="0"/>
              <a:t>Service Commencement</a:t>
            </a:r>
          </a:p>
          <a:p>
            <a:pPr algn="ctr">
              <a:spcBef>
                <a:spcPts val="600"/>
              </a:spcBef>
              <a:spcAft>
                <a:spcPts val="600"/>
              </a:spcAft>
            </a:pPr>
            <a:r>
              <a:rPr lang="en-GB" sz="1400" dirty="0"/>
              <a:t>(referrals)</a:t>
            </a:r>
          </a:p>
        </p:txBody>
      </p:sp>
      <p:sp>
        <p:nvSpPr>
          <p:cNvPr id="9" name="Rectangle: Rounded Corners 8">
            <a:extLst>
              <a:ext uri="{FF2B5EF4-FFF2-40B4-BE49-F238E27FC236}">
                <a16:creationId xmlns:a16="http://schemas.microsoft.com/office/drawing/2014/main" id="{58E3A20B-C8EB-7075-22AD-8DC960A5FE22}"/>
              </a:ext>
            </a:extLst>
          </p:cNvPr>
          <p:cNvSpPr/>
          <p:nvPr/>
        </p:nvSpPr>
        <p:spPr>
          <a:xfrm>
            <a:off x="3459522" y="3873867"/>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June 26</a:t>
            </a:r>
          </a:p>
          <a:p>
            <a:pPr algn="ctr">
              <a:spcBef>
                <a:spcPts val="600"/>
              </a:spcBef>
              <a:spcAft>
                <a:spcPts val="600"/>
              </a:spcAft>
            </a:pPr>
            <a:r>
              <a:rPr lang="en-GB" sz="1400" dirty="0"/>
              <a:t>Start ramp-up completes and steady state</a:t>
            </a:r>
          </a:p>
          <a:p>
            <a:pPr algn="ctr">
              <a:spcBef>
                <a:spcPts val="600"/>
              </a:spcBef>
              <a:spcAft>
                <a:spcPts val="600"/>
              </a:spcAft>
            </a:pPr>
            <a:r>
              <a:rPr lang="en-GB" sz="1400" dirty="0"/>
              <a:t>PbR Commences</a:t>
            </a:r>
          </a:p>
        </p:txBody>
      </p:sp>
      <p:sp>
        <p:nvSpPr>
          <p:cNvPr id="10" name="Rectangle: Rounded Corners 9">
            <a:extLst>
              <a:ext uri="{FF2B5EF4-FFF2-40B4-BE49-F238E27FC236}">
                <a16:creationId xmlns:a16="http://schemas.microsoft.com/office/drawing/2014/main" id="{507D05EC-32EB-CE23-E5AB-6EEE07B72386}"/>
              </a:ext>
            </a:extLst>
          </p:cNvPr>
          <p:cNvSpPr/>
          <p:nvPr/>
        </p:nvSpPr>
        <p:spPr>
          <a:xfrm>
            <a:off x="4993637" y="1152183"/>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March 29</a:t>
            </a:r>
          </a:p>
          <a:p>
            <a:pPr algn="ctr">
              <a:spcBef>
                <a:spcPts val="600"/>
              </a:spcBef>
              <a:spcAft>
                <a:spcPts val="600"/>
              </a:spcAft>
            </a:pPr>
            <a:r>
              <a:rPr lang="en-GB" sz="1400" dirty="0"/>
              <a:t>Out-of-Work Starts cease</a:t>
            </a:r>
          </a:p>
        </p:txBody>
      </p:sp>
      <p:sp>
        <p:nvSpPr>
          <p:cNvPr id="11" name="Rectangle: Rounded Corners 10">
            <a:extLst>
              <a:ext uri="{FF2B5EF4-FFF2-40B4-BE49-F238E27FC236}">
                <a16:creationId xmlns:a16="http://schemas.microsoft.com/office/drawing/2014/main" id="{CBC9652F-356E-D48B-DC25-5A019B64317B}"/>
              </a:ext>
            </a:extLst>
          </p:cNvPr>
          <p:cNvSpPr/>
          <p:nvPr/>
        </p:nvSpPr>
        <p:spPr>
          <a:xfrm>
            <a:off x="8800666" y="1172979"/>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November 29</a:t>
            </a:r>
          </a:p>
          <a:p>
            <a:pPr algn="ctr">
              <a:spcBef>
                <a:spcPts val="600"/>
              </a:spcBef>
              <a:spcAft>
                <a:spcPts val="600"/>
              </a:spcAft>
            </a:pPr>
            <a:r>
              <a:rPr lang="en-GB" sz="1400" dirty="0"/>
              <a:t>In-of-Work Starts cease</a:t>
            </a:r>
          </a:p>
        </p:txBody>
      </p:sp>
      <p:sp>
        <p:nvSpPr>
          <p:cNvPr id="12" name="Rectangle: Rounded Corners 11">
            <a:extLst>
              <a:ext uri="{FF2B5EF4-FFF2-40B4-BE49-F238E27FC236}">
                <a16:creationId xmlns:a16="http://schemas.microsoft.com/office/drawing/2014/main" id="{8D96F099-1B1F-386B-C93A-D3CA3E507FA4}"/>
              </a:ext>
            </a:extLst>
          </p:cNvPr>
          <p:cNvSpPr/>
          <p:nvPr/>
        </p:nvSpPr>
        <p:spPr>
          <a:xfrm>
            <a:off x="10347259" y="3824699"/>
            <a:ext cx="1653063" cy="1595361"/>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March 30</a:t>
            </a:r>
          </a:p>
          <a:p>
            <a:pPr algn="ctr">
              <a:spcBef>
                <a:spcPts val="600"/>
              </a:spcBef>
              <a:spcAft>
                <a:spcPts val="600"/>
              </a:spcAft>
            </a:pPr>
            <a:r>
              <a:rPr lang="en-GB" sz="1400" dirty="0"/>
              <a:t>Service and contract ceases</a:t>
            </a:r>
          </a:p>
        </p:txBody>
      </p:sp>
      <p:cxnSp>
        <p:nvCxnSpPr>
          <p:cNvPr id="14" name="Straight Arrow Connector 13">
            <a:extLst>
              <a:ext uri="{FF2B5EF4-FFF2-40B4-BE49-F238E27FC236}">
                <a16:creationId xmlns:a16="http://schemas.microsoft.com/office/drawing/2014/main" id="{1A447A64-5582-D467-4906-D73E87F6D679}"/>
              </a:ext>
              <a:ext uri="{C183D7F6-B498-43B3-948B-1728B52AA6E4}">
                <adec:decorative xmlns:adec="http://schemas.microsoft.com/office/drawing/2017/decorative" val="1"/>
              </a:ext>
            </a:extLst>
          </p:cNvPr>
          <p:cNvCxnSpPr/>
          <p:nvPr/>
        </p:nvCxnSpPr>
        <p:spPr>
          <a:xfrm>
            <a:off x="339365" y="3429000"/>
            <a:ext cx="11660957" cy="0"/>
          </a:xfrm>
          <a:prstGeom prst="straightConnector1">
            <a:avLst/>
          </a:prstGeom>
          <a:ln w="139700">
            <a:solidFill>
              <a:schemeClr val="tx1"/>
            </a:solidFill>
            <a:prstDash val="soli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8363F23-4EDD-A0D1-F401-230BE9FAF765}"/>
              </a:ext>
              <a:ext uri="{C183D7F6-B498-43B3-948B-1728B52AA6E4}">
                <adec:decorative xmlns:adec="http://schemas.microsoft.com/office/drawing/2017/decorative" val="1"/>
              </a:ext>
            </a:extLst>
          </p:cNvPr>
          <p:cNvCxnSpPr>
            <a:cxnSpLocks/>
          </p:cNvCxnSpPr>
          <p:nvPr/>
        </p:nvCxnSpPr>
        <p:spPr>
          <a:xfrm flipV="1">
            <a:off x="1164669" y="2746188"/>
            <a:ext cx="0" cy="723159"/>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7DDE038C-3993-9DF8-33CD-F6ACE5EE34DE}"/>
              </a:ext>
              <a:ext uri="{C183D7F6-B498-43B3-948B-1728B52AA6E4}">
                <adec:decorative xmlns:adec="http://schemas.microsoft.com/office/drawing/2017/decorative" val="1"/>
              </a:ext>
            </a:extLst>
          </p:cNvPr>
          <p:cNvCxnSpPr/>
          <p:nvPr/>
        </p:nvCxnSpPr>
        <p:spPr>
          <a:xfrm flipV="1">
            <a:off x="3215555" y="2990347"/>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9304719-85E2-FA85-9C9F-F57C0BA8ABC5}"/>
              </a:ext>
              <a:ext uri="{C183D7F6-B498-43B3-948B-1728B52AA6E4}">
                <adec:decorative xmlns:adec="http://schemas.microsoft.com/office/drawing/2017/decorative" val="1"/>
              </a:ext>
            </a:extLst>
          </p:cNvPr>
          <p:cNvCxnSpPr/>
          <p:nvPr/>
        </p:nvCxnSpPr>
        <p:spPr>
          <a:xfrm flipV="1">
            <a:off x="4283026" y="3507725"/>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8B0D35C8-FB6B-A8E4-68BA-A24EA99A7D22}"/>
              </a:ext>
              <a:ext uri="{C183D7F6-B498-43B3-948B-1728B52AA6E4}">
                <adec:decorative xmlns:adec="http://schemas.microsoft.com/office/drawing/2017/decorative" val="1"/>
              </a:ext>
            </a:extLst>
          </p:cNvPr>
          <p:cNvCxnSpPr/>
          <p:nvPr/>
        </p:nvCxnSpPr>
        <p:spPr>
          <a:xfrm flipV="1">
            <a:off x="1501448" y="3469347"/>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EFD176A4-0C1A-BF96-0814-8BFAC22C04F6}"/>
              </a:ext>
              <a:ext uri="{C183D7F6-B498-43B3-948B-1728B52AA6E4}">
                <adec:decorative xmlns:adec="http://schemas.microsoft.com/office/drawing/2017/decorative" val="1"/>
              </a:ext>
            </a:extLst>
          </p:cNvPr>
          <p:cNvCxnSpPr/>
          <p:nvPr/>
        </p:nvCxnSpPr>
        <p:spPr>
          <a:xfrm flipV="1">
            <a:off x="5820169" y="3021922"/>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A1951135-7C35-ACBD-BADD-BAEB4D3481C3}"/>
              </a:ext>
              <a:ext uri="{C183D7F6-B498-43B3-948B-1728B52AA6E4}">
                <adec:decorative xmlns:adec="http://schemas.microsoft.com/office/drawing/2017/decorative" val="1"/>
              </a:ext>
            </a:extLst>
          </p:cNvPr>
          <p:cNvCxnSpPr/>
          <p:nvPr/>
        </p:nvCxnSpPr>
        <p:spPr>
          <a:xfrm flipV="1">
            <a:off x="9690121" y="3019731"/>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sp>
        <p:nvSpPr>
          <p:cNvPr id="24" name="Rectangle: Rounded Corners 23">
            <a:extLst>
              <a:ext uri="{FF2B5EF4-FFF2-40B4-BE49-F238E27FC236}">
                <a16:creationId xmlns:a16="http://schemas.microsoft.com/office/drawing/2014/main" id="{BC96DCCE-3B96-1F14-A55D-B1E22DC8432C}"/>
              </a:ext>
              <a:ext uri="{C183D7F6-B498-43B3-948B-1728B52AA6E4}">
                <adec:decorative xmlns:adec="http://schemas.microsoft.com/office/drawing/2017/decorative" val="1"/>
              </a:ext>
            </a:extLst>
          </p:cNvPr>
          <p:cNvSpPr/>
          <p:nvPr/>
        </p:nvSpPr>
        <p:spPr>
          <a:xfrm>
            <a:off x="3215555" y="2768340"/>
            <a:ext cx="6478572" cy="243524"/>
          </a:xfrm>
          <a:prstGeom prst="roundRect">
            <a:avLst/>
          </a:prstGeom>
          <a:ln>
            <a:prstDash val="sysDot"/>
            <a:extLst>
              <a:ext uri="{C807C97D-BFC1-408E-A445-0C87EB9F89A2}">
                <ask:lineSketchStyleProps xmlns:ask="http://schemas.microsoft.com/office/drawing/2018/sketchyshapes" sd="976649755">
                  <a:custGeom>
                    <a:avLst/>
                    <a:gdLst>
                      <a:gd name="connsiteX0" fmla="*/ 0 w 2296345"/>
                      <a:gd name="connsiteY0" fmla="*/ 265899 h 1595361"/>
                      <a:gd name="connsiteX1" fmla="*/ 265899 w 2296345"/>
                      <a:gd name="connsiteY1" fmla="*/ 0 h 1595361"/>
                      <a:gd name="connsiteX2" fmla="*/ 871727 w 2296345"/>
                      <a:gd name="connsiteY2" fmla="*/ 0 h 1595361"/>
                      <a:gd name="connsiteX3" fmla="*/ 1495200 w 2296345"/>
                      <a:gd name="connsiteY3" fmla="*/ 0 h 1595361"/>
                      <a:gd name="connsiteX4" fmla="*/ 2030446 w 2296345"/>
                      <a:gd name="connsiteY4" fmla="*/ 0 h 1595361"/>
                      <a:gd name="connsiteX5" fmla="*/ 2296345 w 2296345"/>
                      <a:gd name="connsiteY5" fmla="*/ 265899 h 1595361"/>
                      <a:gd name="connsiteX6" fmla="*/ 2296345 w 2296345"/>
                      <a:gd name="connsiteY6" fmla="*/ 787045 h 1595361"/>
                      <a:gd name="connsiteX7" fmla="*/ 2296345 w 2296345"/>
                      <a:gd name="connsiteY7" fmla="*/ 1329462 h 1595361"/>
                      <a:gd name="connsiteX8" fmla="*/ 2030446 w 2296345"/>
                      <a:gd name="connsiteY8" fmla="*/ 1595361 h 1595361"/>
                      <a:gd name="connsiteX9" fmla="*/ 1424618 w 2296345"/>
                      <a:gd name="connsiteY9" fmla="*/ 1595361 h 1595361"/>
                      <a:gd name="connsiteX10" fmla="*/ 871727 w 2296345"/>
                      <a:gd name="connsiteY10" fmla="*/ 1595361 h 1595361"/>
                      <a:gd name="connsiteX11" fmla="*/ 265899 w 2296345"/>
                      <a:gd name="connsiteY11" fmla="*/ 1595361 h 1595361"/>
                      <a:gd name="connsiteX12" fmla="*/ 0 w 2296345"/>
                      <a:gd name="connsiteY12" fmla="*/ 1329462 h 1595361"/>
                      <a:gd name="connsiteX13" fmla="*/ 0 w 2296345"/>
                      <a:gd name="connsiteY13" fmla="*/ 776409 h 1595361"/>
                      <a:gd name="connsiteX14" fmla="*/ 0 w 2296345"/>
                      <a:gd name="connsiteY14" fmla="*/ 265899 h 15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6345" h="1595361" fill="none" extrusionOk="0">
                        <a:moveTo>
                          <a:pt x="0" y="265899"/>
                        </a:moveTo>
                        <a:cubicBezTo>
                          <a:pt x="-16272" y="99367"/>
                          <a:pt x="108209" y="-1635"/>
                          <a:pt x="265899" y="0"/>
                        </a:cubicBezTo>
                        <a:cubicBezTo>
                          <a:pt x="409777" y="-61282"/>
                          <a:pt x="655083" y="43583"/>
                          <a:pt x="871727" y="0"/>
                        </a:cubicBezTo>
                        <a:cubicBezTo>
                          <a:pt x="1088371" y="-43583"/>
                          <a:pt x="1321485" y="17773"/>
                          <a:pt x="1495200" y="0"/>
                        </a:cubicBezTo>
                        <a:cubicBezTo>
                          <a:pt x="1668915" y="-17773"/>
                          <a:pt x="1816747" y="49935"/>
                          <a:pt x="2030446" y="0"/>
                        </a:cubicBezTo>
                        <a:cubicBezTo>
                          <a:pt x="2137049" y="-1712"/>
                          <a:pt x="2308968" y="143359"/>
                          <a:pt x="2296345" y="265899"/>
                        </a:cubicBezTo>
                        <a:cubicBezTo>
                          <a:pt x="2299153" y="423539"/>
                          <a:pt x="2289114" y="541559"/>
                          <a:pt x="2296345" y="787045"/>
                        </a:cubicBezTo>
                        <a:cubicBezTo>
                          <a:pt x="2303576" y="1032531"/>
                          <a:pt x="2276807" y="1165692"/>
                          <a:pt x="2296345" y="1329462"/>
                        </a:cubicBezTo>
                        <a:cubicBezTo>
                          <a:pt x="2275999" y="1453978"/>
                          <a:pt x="2178144" y="1598815"/>
                          <a:pt x="2030446" y="1595361"/>
                        </a:cubicBezTo>
                        <a:cubicBezTo>
                          <a:pt x="1759391" y="1605752"/>
                          <a:pt x="1714430" y="1560208"/>
                          <a:pt x="1424618" y="1595361"/>
                        </a:cubicBezTo>
                        <a:cubicBezTo>
                          <a:pt x="1134806" y="1630514"/>
                          <a:pt x="1142245" y="1569775"/>
                          <a:pt x="871727" y="1595361"/>
                        </a:cubicBezTo>
                        <a:cubicBezTo>
                          <a:pt x="601209" y="1620947"/>
                          <a:pt x="507291" y="1588081"/>
                          <a:pt x="265899" y="1595361"/>
                        </a:cubicBezTo>
                        <a:cubicBezTo>
                          <a:pt x="147797" y="1598919"/>
                          <a:pt x="-21505" y="1479746"/>
                          <a:pt x="0" y="1329462"/>
                        </a:cubicBezTo>
                        <a:cubicBezTo>
                          <a:pt x="-20983" y="1105537"/>
                          <a:pt x="44814" y="917100"/>
                          <a:pt x="0" y="776409"/>
                        </a:cubicBezTo>
                        <a:cubicBezTo>
                          <a:pt x="-44814" y="635718"/>
                          <a:pt x="56663" y="395755"/>
                          <a:pt x="0" y="265899"/>
                        </a:cubicBezTo>
                        <a:close/>
                      </a:path>
                      <a:path w="2296345" h="1595361" stroke="0" extrusionOk="0">
                        <a:moveTo>
                          <a:pt x="0" y="265899"/>
                        </a:moveTo>
                        <a:cubicBezTo>
                          <a:pt x="-9051" y="109866"/>
                          <a:pt x="121845" y="-8256"/>
                          <a:pt x="265899" y="0"/>
                        </a:cubicBezTo>
                        <a:cubicBezTo>
                          <a:pt x="506763" y="-13368"/>
                          <a:pt x="676460" y="50410"/>
                          <a:pt x="854081" y="0"/>
                        </a:cubicBezTo>
                        <a:cubicBezTo>
                          <a:pt x="1031702" y="-50410"/>
                          <a:pt x="1216970" y="62125"/>
                          <a:pt x="1424618" y="0"/>
                        </a:cubicBezTo>
                        <a:cubicBezTo>
                          <a:pt x="1632266" y="-62125"/>
                          <a:pt x="1824576" y="66744"/>
                          <a:pt x="2030446" y="0"/>
                        </a:cubicBezTo>
                        <a:cubicBezTo>
                          <a:pt x="2182016" y="29097"/>
                          <a:pt x="2304033" y="132450"/>
                          <a:pt x="2296345" y="265899"/>
                        </a:cubicBezTo>
                        <a:cubicBezTo>
                          <a:pt x="2353216" y="389301"/>
                          <a:pt x="2292772" y="605539"/>
                          <a:pt x="2296345" y="808316"/>
                        </a:cubicBezTo>
                        <a:cubicBezTo>
                          <a:pt x="2299918" y="1011093"/>
                          <a:pt x="2246411" y="1154170"/>
                          <a:pt x="2296345" y="1329462"/>
                        </a:cubicBezTo>
                        <a:cubicBezTo>
                          <a:pt x="2330118" y="1470357"/>
                          <a:pt x="2186614" y="1581798"/>
                          <a:pt x="2030446" y="1595361"/>
                        </a:cubicBezTo>
                        <a:cubicBezTo>
                          <a:pt x="1823163" y="1598946"/>
                          <a:pt x="1649170" y="1566329"/>
                          <a:pt x="1424618" y="1595361"/>
                        </a:cubicBezTo>
                        <a:cubicBezTo>
                          <a:pt x="1200066" y="1624393"/>
                          <a:pt x="1039402" y="1543273"/>
                          <a:pt x="801145" y="1595361"/>
                        </a:cubicBezTo>
                        <a:cubicBezTo>
                          <a:pt x="562888" y="1647449"/>
                          <a:pt x="465091" y="1557078"/>
                          <a:pt x="265899" y="1595361"/>
                        </a:cubicBezTo>
                        <a:cubicBezTo>
                          <a:pt x="145112" y="1612026"/>
                          <a:pt x="8991" y="1437160"/>
                          <a:pt x="0" y="1329462"/>
                        </a:cubicBezTo>
                        <a:cubicBezTo>
                          <a:pt x="-43446" y="1135319"/>
                          <a:pt x="36144" y="946253"/>
                          <a:pt x="0" y="818952"/>
                        </a:cubicBezTo>
                        <a:cubicBezTo>
                          <a:pt x="-36144" y="691651"/>
                          <a:pt x="8714" y="455025"/>
                          <a:pt x="0" y="26589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spcAft>
                <a:spcPts val="600"/>
              </a:spcAft>
            </a:pPr>
            <a:r>
              <a:rPr lang="en-GB" sz="1400" dirty="0"/>
              <a:t>3,100 Programme Starts</a:t>
            </a:r>
          </a:p>
        </p:txBody>
      </p:sp>
      <p:cxnSp>
        <p:nvCxnSpPr>
          <p:cNvPr id="26" name="Straight Arrow Connector 25">
            <a:extLst>
              <a:ext uri="{FF2B5EF4-FFF2-40B4-BE49-F238E27FC236}">
                <a16:creationId xmlns:a16="http://schemas.microsoft.com/office/drawing/2014/main" id="{6B8663FA-5F01-FF0F-A16C-3919A2FC0013}"/>
              </a:ext>
              <a:ext uri="{C183D7F6-B498-43B3-948B-1728B52AA6E4}">
                <adec:decorative xmlns:adec="http://schemas.microsoft.com/office/drawing/2017/decorative" val="1"/>
              </a:ext>
            </a:extLst>
          </p:cNvPr>
          <p:cNvCxnSpPr/>
          <p:nvPr/>
        </p:nvCxnSpPr>
        <p:spPr>
          <a:xfrm flipV="1">
            <a:off x="11170763" y="3416751"/>
            <a:ext cx="3027" cy="397020"/>
          </a:xfrm>
          <a:prstGeom prst="straightConnector1">
            <a:avLst/>
          </a:prstGeom>
          <a:ln>
            <a:bevel/>
            <a:tailEnd type="none"/>
          </a:ln>
        </p:spPr>
        <p:style>
          <a:lnRef idx="2">
            <a:schemeClr val="dk1"/>
          </a:lnRef>
          <a:fillRef idx="0">
            <a:schemeClr val="dk1"/>
          </a:fillRef>
          <a:effectRef idx="1">
            <a:schemeClr val="dk1"/>
          </a:effectRef>
          <a:fontRef idx="minor">
            <a:schemeClr val="tx1"/>
          </a:fontRef>
        </p:style>
      </p:cxnSp>
      <p:sp>
        <p:nvSpPr>
          <p:cNvPr id="27" name="Slide Number Placeholder 26">
            <a:extLst>
              <a:ext uri="{FF2B5EF4-FFF2-40B4-BE49-F238E27FC236}">
                <a16:creationId xmlns:a16="http://schemas.microsoft.com/office/drawing/2014/main" id="{3E3C2502-1D1B-435D-425C-B6C18AB7A514}"/>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30</a:t>
            </a:fld>
            <a:endParaRPr lang="en-GB" dirty="0"/>
          </a:p>
        </p:txBody>
      </p:sp>
    </p:spTree>
    <p:extLst>
      <p:ext uri="{BB962C8B-B14F-4D97-AF65-F5344CB8AC3E}">
        <p14:creationId xmlns:p14="http://schemas.microsoft.com/office/powerpoint/2010/main" val="21787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19C9D-DB3C-A2E5-0991-37B6376D76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18848" y="5920441"/>
            <a:ext cx="3075311" cy="679848"/>
          </a:xfrm>
          <a:prstGeom prst="rect">
            <a:avLst/>
          </a:prstGeom>
        </p:spPr>
      </p:pic>
      <p:pic>
        <p:nvPicPr>
          <p:cNvPr id="5" name="Picture 4">
            <a:extLst>
              <a:ext uri="{FF2B5EF4-FFF2-40B4-BE49-F238E27FC236}">
                <a16:creationId xmlns:a16="http://schemas.microsoft.com/office/drawing/2014/main" id="{965ED6F1-CA3F-E44A-AA49-1944B5CFCCA7}"/>
              </a:ext>
              <a:ext uri="{C183D7F6-B498-43B3-948B-1728B52AA6E4}">
                <adec:decorative xmlns:adec="http://schemas.microsoft.com/office/drawing/2017/decorative" val="1"/>
              </a:ext>
            </a:extLst>
          </p:cNvPr>
          <p:cNvPicPr>
            <a:picLocks noChangeAspect="1"/>
          </p:cNvPicPr>
          <p:nvPr/>
        </p:nvPicPr>
        <p:blipFill>
          <a:blip r:embed="rId4"/>
          <a:srcRect l="4396" t="16366" r="86121" b="69655"/>
          <a:stretch/>
        </p:blipFill>
        <p:spPr>
          <a:xfrm>
            <a:off x="589279" y="5616648"/>
            <a:ext cx="1414967" cy="1173311"/>
          </a:xfrm>
          <a:prstGeom prst="rect">
            <a:avLst/>
          </a:prstGeom>
        </p:spPr>
      </p:pic>
      <p:pic>
        <p:nvPicPr>
          <p:cNvPr id="6" name="Picture 2">
            <a:extLst>
              <a:ext uri="{FF2B5EF4-FFF2-40B4-BE49-F238E27FC236}">
                <a16:creationId xmlns:a16="http://schemas.microsoft.com/office/drawing/2014/main" id="{D8780A0A-96B8-EA3D-2AB6-F881B3EC12A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831" y="5800474"/>
            <a:ext cx="2898647" cy="9313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9EABDABF-AA03-7450-F621-302B9A64CFC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311114"/>
              </p:ext>
            </p:extLst>
          </p:nvPr>
        </p:nvGraphicFramePr>
        <p:xfrm>
          <a:off x="919011" y="1468228"/>
          <a:ext cx="10775148" cy="3566160"/>
        </p:xfrm>
        <a:graphic>
          <a:graphicData uri="http://schemas.openxmlformats.org/drawingml/2006/table">
            <a:tbl>
              <a:tblPr firstRow="1" bandRow="1">
                <a:tableStyleId>{5C22544A-7EE6-4342-B048-85BDC9FD1C3A}</a:tableStyleId>
              </a:tblPr>
              <a:tblGrid>
                <a:gridCol w="2022152">
                  <a:extLst>
                    <a:ext uri="{9D8B030D-6E8A-4147-A177-3AD203B41FA5}">
                      <a16:colId xmlns:a16="http://schemas.microsoft.com/office/drawing/2014/main" val="2598062652"/>
                    </a:ext>
                  </a:extLst>
                </a:gridCol>
                <a:gridCol w="8752996">
                  <a:extLst>
                    <a:ext uri="{9D8B030D-6E8A-4147-A177-3AD203B41FA5}">
                      <a16:colId xmlns:a16="http://schemas.microsoft.com/office/drawing/2014/main" val="1952721703"/>
                    </a:ext>
                  </a:extLst>
                </a:gridCol>
              </a:tblGrid>
              <a:tr h="408421">
                <a:tc>
                  <a:txBody>
                    <a:bodyPr/>
                    <a:lstStyle/>
                    <a:p>
                      <a:pPr>
                        <a:spcBef>
                          <a:spcPts val="600"/>
                        </a:spcBef>
                        <a:spcAft>
                          <a:spcPts val="600"/>
                        </a:spcAft>
                      </a:pPr>
                      <a:r>
                        <a:rPr lang="en-GB" sz="2400" dirty="0">
                          <a:latin typeface="Arial" panose="020B0604020202020204" pitchFamily="34" charset="0"/>
                          <a:cs typeface="Arial" panose="020B0604020202020204" pitchFamily="34" charset="0"/>
                        </a:rPr>
                        <a:t>Date</a:t>
                      </a:r>
                    </a:p>
                  </a:txBody>
                  <a:tcPr>
                    <a:solidFill>
                      <a:schemeClr val="accent1">
                        <a:lumMod val="50000"/>
                      </a:schemeClr>
                    </a:solidFill>
                  </a:tcPr>
                </a:tc>
                <a:tc>
                  <a:txBody>
                    <a:bodyPr/>
                    <a:lstStyle/>
                    <a:p>
                      <a:pPr>
                        <a:spcBef>
                          <a:spcPts val="600"/>
                        </a:spcBef>
                        <a:spcAft>
                          <a:spcPts val="600"/>
                        </a:spcAft>
                      </a:pPr>
                      <a:r>
                        <a:rPr lang="en-GB" sz="2400" dirty="0">
                          <a:latin typeface="Arial" panose="020B0604020202020204" pitchFamily="34" charset="0"/>
                          <a:cs typeface="Arial" panose="020B0604020202020204" pitchFamily="34" charset="0"/>
                        </a:rPr>
                        <a:t>Activity </a:t>
                      </a:r>
                    </a:p>
                  </a:txBody>
                  <a:tcPr>
                    <a:solidFill>
                      <a:schemeClr val="accent1">
                        <a:lumMod val="50000"/>
                      </a:schemeClr>
                    </a:solidFill>
                  </a:tcPr>
                </a:tc>
                <a:extLst>
                  <a:ext uri="{0D108BD9-81ED-4DB2-BD59-A6C34878D82A}">
                    <a16:rowId xmlns:a16="http://schemas.microsoft.com/office/drawing/2014/main" val="722501775"/>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Mid August 25</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Tender advertised on Chest</a:t>
                      </a:r>
                    </a:p>
                  </a:txBody>
                  <a:tcPr/>
                </a:tc>
                <a:extLst>
                  <a:ext uri="{0D108BD9-81ED-4DB2-BD59-A6C34878D82A}">
                    <a16:rowId xmlns:a16="http://schemas.microsoft.com/office/drawing/2014/main" val="2420461115"/>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Mid Sept 25</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Tender closes</a:t>
                      </a:r>
                    </a:p>
                  </a:txBody>
                  <a:tcPr/>
                </a:tc>
                <a:extLst>
                  <a:ext uri="{0D108BD9-81ED-4DB2-BD59-A6C34878D82A}">
                    <a16:rowId xmlns:a16="http://schemas.microsoft.com/office/drawing/2014/main" val="4110417849"/>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Sept/Oct 25</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Assessment Period and Decision to Award</a:t>
                      </a:r>
                    </a:p>
                  </a:txBody>
                  <a:tcPr/>
                </a:tc>
                <a:extLst>
                  <a:ext uri="{0D108BD9-81ED-4DB2-BD59-A6C34878D82A}">
                    <a16:rowId xmlns:a16="http://schemas.microsoft.com/office/drawing/2014/main" val="4253097121"/>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October 25</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Providers notified of tender outcome</a:t>
                      </a: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7893143"/>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October 25</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Contract mobilisation</a:t>
                      </a:r>
                    </a:p>
                  </a:txBody>
                  <a:tcPr/>
                </a:tc>
                <a:extLst>
                  <a:ext uri="{0D108BD9-81ED-4DB2-BD59-A6C34878D82A}">
                    <a16:rowId xmlns:a16="http://schemas.microsoft.com/office/drawing/2014/main" val="2515124924"/>
                  </a:ext>
                </a:extLst>
              </a:tr>
              <a:tr h="370840">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January 26</a:t>
                      </a:r>
                    </a:p>
                  </a:txBody>
                  <a:tcPr/>
                </a:tc>
                <a:tc>
                  <a:txBody>
                    <a:bodyPr/>
                    <a:lstStyle/>
                    <a:p>
                      <a:pPr>
                        <a:spcBef>
                          <a:spcPts val="600"/>
                        </a:spcBef>
                        <a:spcAft>
                          <a:spcPts val="600"/>
                        </a:spcAft>
                      </a:pPr>
                      <a:r>
                        <a:rPr lang="en-GB" sz="2400" b="0" dirty="0">
                          <a:latin typeface="Arial" panose="020B0604020202020204" pitchFamily="34" charset="0"/>
                          <a:cs typeface="Arial" panose="020B0604020202020204" pitchFamily="34" charset="0"/>
                        </a:rPr>
                        <a:t>Service begins</a:t>
                      </a:r>
                    </a:p>
                  </a:txBody>
                  <a:tcPr/>
                </a:tc>
                <a:extLst>
                  <a:ext uri="{0D108BD9-81ED-4DB2-BD59-A6C34878D82A}">
                    <a16:rowId xmlns:a16="http://schemas.microsoft.com/office/drawing/2014/main" val="1157565881"/>
                  </a:ext>
                </a:extLst>
              </a:tr>
            </a:tbl>
          </a:graphicData>
        </a:graphic>
      </p:graphicFrame>
      <p:sp>
        <p:nvSpPr>
          <p:cNvPr id="2" name="Title 1">
            <a:extLst>
              <a:ext uri="{FF2B5EF4-FFF2-40B4-BE49-F238E27FC236}">
                <a16:creationId xmlns:a16="http://schemas.microsoft.com/office/drawing/2014/main" id="{04BCC380-9691-5158-2BA9-FFFE47E925D6}"/>
              </a:ext>
            </a:extLst>
          </p:cNvPr>
          <p:cNvSpPr>
            <a:spLocks noGrp="1"/>
          </p:cNvSpPr>
          <p:nvPr>
            <p:ph type="title"/>
          </p:nvPr>
        </p:nvSpPr>
        <p:spPr/>
        <p:txBody>
          <a:bodyPr vert="horz" lIns="91440" tIns="45720" rIns="91440" bIns="45720" rtlCol="0" anchor="ctr">
            <a:normAutofit/>
          </a:bodyPr>
          <a:lstStyle/>
          <a:p>
            <a:r>
              <a:rPr lang="en-GB" dirty="0"/>
              <a:t>Procurement Process Key Dates</a:t>
            </a:r>
          </a:p>
        </p:txBody>
      </p:sp>
      <p:sp>
        <p:nvSpPr>
          <p:cNvPr id="7" name="Slide Number Placeholder 6">
            <a:extLst>
              <a:ext uri="{FF2B5EF4-FFF2-40B4-BE49-F238E27FC236}">
                <a16:creationId xmlns:a16="http://schemas.microsoft.com/office/drawing/2014/main" id="{1F62826B-81DC-A8A9-3680-1C828917CAED}"/>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31</a:t>
            </a:fld>
            <a:endParaRPr lang="en-GB" dirty="0"/>
          </a:p>
        </p:txBody>
      </p:sp>
    </p:spTree>
    <p:extLst>
      <p:ext uri="{BB962C8B-B14F-4D97-AF65-F5344CB8AC3E}">
        <p14:creationId xmlns:p14="http://schemas.microsoft.com/office/powerpoint/2010/main" val="32183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4ACCD9-9B1D-4584-A0FF-730739C2A2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1511"/>
            <a:ext cx="9144000" cy="1296489"/>
          </a:xfrm>
          <a:prstGeom prst="rect">
            <a:avLst/>
          </a:prstGeom>
        </p:spPr>
      </p:pic>
      <p:sp>
        <p:nvSpPr>
          <p:cNvPr id="3" name="Subtitle 2">
            <a:extLst>
              <a:ext uri="{FF2B5EF4-FFF2-40B4-BE49-F238E27FC236}">
                <a16:creationId xmlns:a16="http://schemas.microsoft.com/office/drawing/2014/main" id="{7B947F00-1E8B-4ECD-AF94-97C05DF77B92}"/>
              </a:ext>
            </a:extLst>
          </p:cNvPr>
          <p:cNvSpPr txBox="1">
            <a:spLocks noGrp="1"/>
          </p:cNvSpPr>
          <p:nvPr>
            <p:ph type="title" idx="4294967295"/>
          </p:nvPr>
        </p:nvSpPr>
        <p:spPr>
          <a:xfrm>
            <a:off x="225120" y="248009"/>
            <a:ext cx="9767019" cy="533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Procurement – what council staff must do</a:t>
            </a:r>
          </a:p>
        </p:txBody>
      </p:sp>
      <p:sp>
        <p:nvSpPr>
          <p:cNvPr id="4" name="TextBox 3">
            <a:extLst>
              <a:ext uri="{FF2B5EF4-FFF2-40B4-BE49-F238E27FC236}">
                <a16:creationId xmlns:a16="http://schemas.microsoft.com/office/drawing/2014/main" id="{7F78B960-2270-47E4-A0FC-44A6948A163C}"/>
              </a:ext>
            </a:extLst>
          </p:cNvPr>
          <p:cNvSpPr txBox="1"/>
          <p:nvPr/>
        </p:nvSpPr>
        <p:spPr>
          <a:xfrm>
            <a:off x="225120" y="925830"/>
            <a:ext cx="9520285" cy="5016758"/>
          </a:xfrm>
          <a:prstGeom prst="rect">
            <a:avLst/>
          </a:prstGeom>
          <a:noFill/>
        </p:spPr>
        <p:txBody>
          <a:bodyPr wrap="square" rtlCol="0">
            <a:spAutoFit/>
          </a:bodyPr>
          <a:lstStyle/>
          <a:p>
            <a:pPr marL="342900" indent="-34290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Adhere to the Procurement Act 2023 (PA23) and Cumberland Council’s Contract Procedure Rules. </a:t>
            </a: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Deliver value for money services that benefit the public.</a:t>
            </a: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Set up simple and easy to follow procurement processes.</a:t>
            </a:r>
          </a:p>
          <a:p>
            <a:pPr defTabSz="457200">
              <a:buClr>
                <a:srgbClr val="00A04F"/>
              </a:buCl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Share full information about the procurement.</a:t>
            </a: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Be honest, fair, consistent and treat all suppliers the same.</a:t>
            </a: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Consider the removal or reduction of barriers for SMEs.</a:t>
            </a:r>
          </a:p>
          <a:p>
            <a:pPr defTabSz="457200">
              <a:buClr>
                <a:srgbClr val="00A04F"/>
              </a:buClr>
            </a:pPr>
            <a:endParaRPr lang="en-GB" sz="2000" dirty="0">
              <a:solidFill>
                <a:srgbClr val="0000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Carry out a ‘Conflicts of Interest’ assessment of those involved in the process.  </a:t>
            </a:r>
          </a:p>
          <a:p>
            <a:pPr marL="285750" indent="-285750" defTabSz="457200">
              <a:buFont typeface="Arial" panose="020B0604020202020204" pitchFamily="34" charset="0"/>
              <a:buChar char="•"/>
            </a:pPr>
            <a:endParaRPr lang="en-GB" sz="2000" dirty="0">
              <a:solidFill>
                <a:srgbClr val="14E1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81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947F00-1E8B-4ECD-AF94-97C05DF77B92}"/>
              </a:ext>
            </a:extLst>
          </p:cNvPr>
          <p:cNvSpPr txBox="1">
            <a:spLocks noGrp="1"/>
          </p:cNvSpPr>
          <p:nvPr>
            <p:ph type="title" idx="4294967295"/>
          </p:nvPr>
        </p:nvSpPr>
        <p:spPr>
          <a:xfrm>
            <a:off x="236550" y="283001"/>
            <a:ext cx="7911781" cy="1013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Electronic Procurement</a:t>
            </a:r>
          </a:p>
        </p:txBody>
      </p:sp>
      <p:sp>
        <p:nvSpPr>
          <p:cNvPr id="4" name="TextBox 3">
            <a:extLst>
              <a:ext uri="{FF2B5EF4-FFF2-40B4-BE49-F238E27FC236}">
                <a16:creationId xmlns:a16="http://schemas.microsoft.com/office/drawing/2014/main" id="{7F78B960-2270-47E4-A0FC-44A6948A163C}"/>
              </a:ext>
            </a:extLst>
          </p:cNvPr>
          <p:cNvSpPr txBox="1"/>
          <p:nvPr/>
        </p:nvSpPr>
        <p:spPr>
          <a:xfrm>
            <a:off x="236550" y="789744"/>
            <a:ext cx="11212830" cy="4914166"/>
          </a:xfrm>
          <a:prstGeom prst="rect">
            <a:avLst/>
          </a:prstGeom>
          <a:noFill/>
        </p:spPr>
        <p:txBody>
          <a:bodyPr wrap="square" rtlCol="0">
            <a:spAutoFit/>
          </a:bodyPr>
          <a:lstStyle/>
          <a:p>
            <a:pPr marL="285750" indent="-285750">
              <a:lnSpc>
                <a:spcPct val="120000"/>
              </a:lnSpc>
              <a:spcBef>
                <a:spcPts val="1000"/>
              </a:spcBef>
              <a:buClr>
                <a:srgbClr val="00A04F"/>
              </a:buClr>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To submit a bid, you </a:t>
            </a:r>
            <a:r>
              <a:rPr lang="en-GB" sz="2000" u="sng" dirty="0">
                <a:solidFill>
                  <a:prstClr val="black"/>
                </a:solidFill>
                <a:latin typeface="Arial" panose="020B0604020202020204" pitchFamily="34" charset="0"/>
                <a:cs typeface="Arial" panose="020B0604020202020204" pitchFamily="34" charset="0"/>
              </a:rPr>
              <a:t>must</a:t>
            </a:r>
            <a:r>
              <a:rPr lang="en-GB" sz="2000" dirty="0">
                <a:solidFill>
                  <a:prstClr val="black"/>
                </a:solidFill>
                <a:latin typeface="Arial" panose="020B0604020202020204" pitchFamily="34" charset="0"/>
                <a:cs typeface="Arial" panose="020B0604020202020204" pitchFamily="34" charset="0"/>
              </a:rPr>
              <a:t> register (</a:t>
            </a:r>
            <a:r>
              <a:rPr lang="en-GB" sz="2000" i="1" dirty="0">
                <a:solidFill>
                  <a:prstClr val="black"/>
                </a:solidFill>
                <a:latin typeface="Arial" panose="020B0604020202020204" pitchFamily="34" charset="0"/>
                <a:cs typeface="Arial" panose="020B0604020202020204" pitchFamily="34" charset="0"/>
              </a:rPr>
              <a:t>for free</a:t>
            </a:r>
            <a:r>
              <a:rPr lang="en-GB" sz="2000" dirty="0">
                <a:solidFill>
                  <a:prstClr val="black"/>
                </a:solidFill>
                <a:latin typeface="Arial" panose="020B0604020202020204" pitchFamily="34" charset="0"/>
                <a:cs typeface="Arial" panose="020B0604020202020204" pitchFamily="34" charset="0"/>
              </a:rPr>
              <a:t>) on Find a Tender (the Central Digital Platform) - </a:t>
            </a:r>
            <a:r>
              <a:rPr lang="en-GB" sz="2000"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https://www.gov.uk/find-tender</a:t>
            </a:r>
            <a:endParaRPr lang="en-GB" sz="2000" dirty="0">
              <a:solidFill>
                <a:prstClr val="black"/>
              </a:solidFill>
              <a:latin typeface="Arial" panose="020B0604020202020204" pitchFamily="34" charset="0"/>
              <a:cs typeface="Arial" panose="020B0604020202020204" pitchFamily="34" charset="0"/>
            </a:endParaRP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Need help to register?  </a:t>
            </a:r>
            <a:r>
              <a:rPr lang="en-GB" sz="2000" dirty="0">
                <a:solidFill>
                  <a:prstClr val="black"/>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Guide to registering on Central Digital Platform</a:t>
            </a:r>
            <a:endParaRPr lang="en-GB" sz="2000" dirty="0">
              <a:solidFill>
                <a:prstClr val="black"/>
              </a:solidFill>
              <a:latin typeface="Arial" panose="020B0604020202020204" pitchFamily="34" charset="0"/>
              <a:cs typeface="Arial" panose="020B0604020202020204" pitchFamily="34" charset="0"/>
            </a:endParaRP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When your registration is completed and verified, you can obtain a ‘share code’.  Your share code and a copy of your registration details, must be submitted as part of your tender submission.</a:t>
            </a: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The Invitation to Tender will be advertised on ‘The Chest’ (the council’s e-procurement portal) and your tender must be submitted via The Chest.  You </a:t>
            </a:r>
            <a:r>
              <a:rPr lang="en-GB" sz="2000" u="sng" dirty="0">
                <a:solidFill>
                  <a:prstClr val="black"/>
                </a:solidFill>
                <a:latin typeface="Arial" panose="020B0604020202020204" pitchFamily="34" charset="0"/>
                <a:cs typeface="Arial" panose="020B0604020202020204" pitchFamily="34" charset="0"/>
              </a:rPr>
              <a:t>must</a:t>
            </a:r>
            <a:r>
              <a:rPr lang="en-GB" sz="2000" dirty="0">
                <a:solidFill>
                  <a:prstClr val="black"/>
                </a:solidFill>
                <a:latin typeface="Arial" panose="020B0604020202020204" pitchFamily="34" charset="0"/>
                <a:cs typeface="Arial" panose="020B0604020202020204" pitchFamily="34" charset="0"/>
              </a:rPr>
              <a:t> register (</a:t>
            </a:r>
            <a:r>
              <a:rPr lang="en-GB" sz="2000" i="1" dirty="0">
                <a:solidFill>
                  <a:prstClr val="black"/>
                </a:solidFill>
                <a:latin typeface="Arial" panose="020B0604020202020204" pitchFamily="34" charset="0"/>
                <a:cs typeface="Arial" panose="020B0604020202020204" pitchFamily="34" charset="0"/>
              </a:rPr>
              <a:t>for free</a:t>
            </a:r>
            <a:r>
              <a:rPr lang="en-GB" sz="2000" dirty="0">
                <a:solidFill>
                  <a:prstClr val="black"/>
                </a:solidFill>
                <a:latin typeface="Arial" panose="020B0604020202020204" pitchFamily="34" charset="0"/>
                <a:cs typeface="Arial" panose="020B0604020202020204" pitchFamily="34" charset="0"/>
              </a:rPr>
              <a:t>) on The Chest (if not registered already) using this link </a:t>
            </a:r>
            <a:r>
              <a:rPr lang="en-GB" sz="2000" dirty="0">
                <a:solidFill>
                  <a:prstClr val="black"/>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https://www.the-chest.org.uk/</a:t>
            </a:r>
            <a:endParaRPr lang="en-GB" sz="2000" dirty="0">
              <a:solidFill>
                <a:prstClr val="black"/>
              </a:solidFill>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pPr>
            <a:endParaRPr lang="en-GB" sz="2000" dirty="0">
              <a:solidFill>
                <a:srgbClr val="14E100"/>
              </a:solidFill>
              <a:latin typeface="Arial" panose="020B0604020202020204" pitchFamily="34" charset="0"/>
              <a:cs typeface="Arial" panose="020B0604020202020204" pitchFamily="34" charset="0"/>
            </a:endParaRPr>
          </a:p>
          <a:p>
            <a:pPr marL="342900" indent="-34290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4ACCD9-9B1D-4584-A0FF-730739C2A23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61511"/>
            <a:ext cx="9144000" cy="1296489"/>
          </a:xfrm>
          <a:prstGeom prst="rect">
            <a:avLst/>
          </a:prstGeom>
        </p:spPr>
      </p:pic>
    </p:spTree>
    <p:extLst>
      <p:ext uri="{BB962C8B-B14F-4D97-AF65-F5344CB8AC3E}">
        <p14:creationId xmlns:p14="http://schemas.microsoft.com/office/powerpoint/2010/main" val="457259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947F00-1E8B-4ECD-AF94-97C05DF77B92}"/>
              </a:ext>
            </a:extLst>
          </p:cNvPr>
          <p:cNvSpPr txBox="1">
            <a:spLocks noGrp="1"/>
          </p:cNvSpPr>
          <p:nvPr>
            <p:ph type="title" idx="4294967295"/>
          </p:nvPr>
        </p:nvSpPr>
        <p:spPr>
          <a:xfrm>
            <a:off x="169173" y="168904"/>
            <a:ext cx="9144000" cy="7014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The Procurement Process</a:t>
            </a:r>
          </a:p>
        </p:txBody>
      </p:sp>
      <p:sp>
        <p:nvSpPr>
          <p:cNvPr id="4" name="TextBox 3">
            <a:extLst>
              <a:ext uri="{FF2B5EF4-FFF2-40B4-BE49-F238E27FC236}">
                <a16:creationId xmlns:a16="http://schemas.microsoft.com/office/drawing/2014/main" id="{7F78B960-2270-47E4-A0FC-44A6948A163C}"/>
              </a:ext>
            </a:extLst>
          </p:cNvPr>
          <p:cNvSpPr txBox="1"/>
          <p:nvPr/>
        </p:nvSpPr>
        <p:spPr>
          <a:xfrm>
            <a:off x="169173" y="823158"/>
            <a:ext cx="11546577" cy="5211683"/>
          </a:xfrm>
          <a:prstGeom prst="rect">
            <a:avLst/>
          </a:prstGeom>
          <a:noFill/>
        </p:spPr>
        <p:txBody>
          <a:bodyPr wrap="square" rtlCol="0">
            <a:spAutoFit/>
          </a:bodyPr>
          <a:lstStyle/>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Invitation to Tender (ITT) published on The Chest. Includes instructions, service specification, copy of terms and conditions, award criteria, tender documents and deadlines. </a:t>
            </a: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Read the ITT and take note of instructions and deadlines.</a:t>
            </a:r>
          </a:p>
          <a:p>
            <a:pPr marL="285750" indent="-285750">
              <a:lnSpc>
                <a:spcPct val="120000"/>
              </a:lnSpc>
              <a:spcBef>
                <a:spcPts val="1000"/>
              </a:spcBef>
              <a:buClr>
                <a:srgbClr val="00A04F"/>
              </a:buClr>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Read the service specification and ensure you are able to meet the requirements.</a:t>
            </a:r>
          </a:p>
          <a:p>
            <a:pPr marL="285750" indent="-285750" defTabSz="457200">
              <a:buClr>
                <a:srgbClr val="00A04F"/>
              </a:buClr>
              <a:buFont typeface="Arial" panose="020B0604020202020204" pitchFamily="34" charset="0"/>
              <a:buChar char="•"/>
              <a:defRPr/>
            </a:pPr>
            <a:endParaRPr lang="en-GB" sz="2000" dirty="0">
              <a:solidFill>
                <a:prstClr val="black"/>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Read all other ITT schedules.  This includes the ‘Terms and Conditions’, which you must confirm acceptance of when you submit your tender.  The T&amp;Cs will not be negotiated after contracts have been awarded.</a:t>
            </a:r>
          </a:p>
          <a:p>
            <a:pPr defTabSz="457200">
              <a:buClr>
                <a:srgbClr val="00A04F"/>
              </a:buCl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Ask clarification questions (only on The Chest) by the deadline.</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Complete all required tender documents.  Ensure you answer only the questions that are asked.  Do not exceed word limits.  </a:t>
            </a:r>
          </a:p>
          <a:p>
            <a:pPr defTabSz="457200">
              <a:buClr>
                <a:srgbClr val="00A04F"/>
              </a:buClr>
              <a:defRPr/>
            </a:pPr>
            <a:endParaRPr lang="en-GB" sz="2000" dirty="0">
              <a:solidFill>
                <a:srgbClr val="000000"/>
              </a:solidFill>
              <a:latin typeface="Arial" panose="020B0604020202020204" pitchFamily="34" charset="0"/>
              <a:cs typeface="Arial" panose="020B0604020202020204" pitchFamily="34" charset="0"/>
            </a:endParaRPr>
          </a:p>
          <a:p>
            <a:pPr defTabSz="457200">
              <a:buClr>
                <a:srgbClr val="00A04F"/>
              </a:buClr>
            </a:pPr>
            <a:endParaRPr lang="en-GB" sz="2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4ACCD9-9B1D-4584-A0FF-730739C2A2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1511"/>
            <a:ext cx="9144000" cy="1296489"/>
          </a:xfrm>
          <a:prstGeom prst="rect">
            <a:avLst/>
          </a:prstGeom>
        </p:spPr>
      </p:pic>
    </p:spTree>
    <p:extLst>
      <p:ext uri="{BB962C8B-B14F-4D97-AF65-F5344CB8AC3E}">
        <p14:creationId xmlns:p14="http://schemas.microsoft.com/office/powerpoint/2010/main" val="54511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947F00-1E8B-4ECD-AF94-97C05DF77B92}"/>
              </a:ext>
            </a:extLst>
          </p:cNvPr>
          <p:cNvSpPr txBox="1">
            <a:spLocks noGrp="1"/>
          </p:cNvSpPr>
          <p:nvPr>
            <p:ph type="title" idx="4294967295"/>
          </p:nvPr>
        </p:nvSpPr>
        <p:spPr>
          <a:xfrm>
            <a:off x="186253" y="240980"/>
            <a:ext cx="8171839" cy="7014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The Procurement Process (2)</a:t>
            </a:r>
          </a:p>
        </p:txBody>
      </p:sp>
      <p:sp>
        <p:nvSpPr>
          <p:cNvPr id="4" name="TextBox 3">
            <a:extLst>
              <a:ext uri="{FF2B5EF4-FFF2-40B4-BE49-F238E27FC236}">
                <a16:creationId xmlns:a16="http://schemas.microsoft.com/office/drawing/2014/main" id="{7F78B960-2270-47E4-A0FC-44A6948A163C}"/>
              </a:ext>
            </a:extLst>
          </p:cNvPr>
          <p:cNvSpPr txBox="1"/>
          <p:nvPr/>
        </p:nvSpPr>
        <p:spPr>
          <a:xfrm>
            <a:off x="186253" y="1127185"/>
            <a:ext cx="10192187" cy="3170099"/>
          </a:xfrm>
          <a:prstGeom prst="rect">
            <a:avLst/>
          </a:prstGeom>
          <a:noFill/>
        </p:spPr>
        <p:txBody>
          <a:bodyPr wrap="square" rtlCol="0">
            <a:spAutoFit/>
          </a:bodyPr>
          <a:lstStyle/>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Upload all required tender documents on to The Chest and submit by the deadline (refer to checklist in ITT).</a:t>
            </a:r>
          </a:p>
          <a:p>
            <a:pPr defTabSz="457200">
              <a:buClr>
                <a:srgbClr val="00A04F"/>
              </a:buCl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Bids will be evaluated by the council as described in the ITT.</a:t>
            </a:r>
          </a:p>
          <a:p>
            <a:pPr defTabSz="457200">
              <a:buClr>
                <a:srgbClr val="00A04F"/>
              </a:buCl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Council’s internal governance is carried out.</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Assessment summaries issued on The Chest to successful and unsuccessful suppliers, stating scores and reasons for the scores.</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D4ACCD9-9B1D-4584-A0FF-730739C2A2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1511"/>
            <a:ext cx="9144000" cy="1296489"/>
          </a:xfrm>
          <a:prstGeom prst="rect">
            <a:avLst/>
          </a:prstGeom>
        </p:spPr>
      </p:pic>
    </p:spTree>
    <p:extLst>
      <p:ext uri="{BB962C8B-B14F-4D97-AF65-F5344CB8AC3E}">
        <p14:creationId xmlns:p14="http://schemas.microsoft.com/office/powerpoint/2010/main" val="337592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8DFB-BAA7-67D9-F8CC-22612A5A85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CE3A46D-5685-3648-6C5C-8545A5CEC8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1511"/>
            <a:ext cx="9144000" cy="1296489"/>
          </a:xfrm>
          <a:prstGeom prst="rect">
            <a:avLst/>
          </a:prstGeom>
        </p:spPr>
      </p:pic>
      <p:sp>
        <p:nvSpPr>
          <p:cNvPr id="3" name="Subtitle 2">
            <a:extLst>
              <a:ext uri="{FF2B5EF4-FFF2-40B4-BE49-F238E27FC236}">
                <a16:creationId xmlns:a16="http://schemas.microsoft.com/office/drawing/2014/main" id="{B3DF1E0E-950A-5AC3-273E-5B3BDE759D9F}"/>
              </a:ext>
            </a:extLst>
          </p:cNvPr>
          <p:cNvSpPr txBox="1">
            <a:spLocks noGrp="1"/>
          </p:cNvSpPr>
          <p:nvPr>
            <p:ph type="title" idx="4294967295"/>
          </p:nvPr>
        </p:nvSpPr>
        <p:spPr>
          <a:xfrm>
            <a:off x="140533" y="301182"/>
            <a:ext cx="8171839" cy="7014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The Procurement Process (3)</a:t>
            </a:r>
          </a:p>
        </p:txBody>
      </p:sp>
      <p:sp>
        <p:nvSpPr>
          <p:cNvPr id="4" name="TextBox 3">
            <a:extLst>
              <a:ext uri="{FF2B5EF4-FFF2-40B4-BE49-F238E27FC236}">
                <a16:creationId xmlns:a16="http://schemas.microsoft.com/office/drawing/2014/main" id="{BC70E475-F6B0-9A33-1304-C95981375F51}"/>
              </a:ext>
            </a:extLst>
          </p:cNvPr>
          <p:cNvSpPr txBox="1"/>
          <p:nvPr/>
        </p:nvSpPr>
        <p:spPr>
          <a:xfrm>
            <a:off x="140533" y="1002630"/>
            <a:ext cx="9814997" cy="3170099"/>
          </a:xfrm>
          <a:prstGeom prst="rect">
            <a:avLst/>
          </a:prstGeom>
          <a:noFill/>
        </p:spPr>
        <p:txBody>
          <a:bodyPr wrap="square" rtlCol="0">
            <a:spAutoFit/>
          </a:bodyPr>
          <a:lstStyle/>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Contract Award Notice published; 8 working day standstill commences.</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Contracts issued after standstill period to be signed and returned.</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Contract Details Notice published, including copy of redacted contract if value is over £5M.</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Contract services start or framework is established.</a:t>
            </a:r>
          </a:p>
          <a:p>
            <a:pPr marL="285750" indent="-285750" defTabSz="457200">
              <a:buClr>
                <a:srgbClr val="00A04F"/>
              </a:buClr>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36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4ACCD9-9B1D-4584-A0FF-730739C2A2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61512"/>
            <a:ext cx="9144000" cy="1296489"/>
          </a:xfrm>
          <a:prstGeom prst="rect">
            <a:avLst/>
          </a:prstGeom>
        </p:spPr>
      </p:pic>
      <p:sp>
        <p:nvSpPr>
          <p:cNvPr id="3" name="Subtitle 2">
            <a:extLst>
              <a:ext uri="{FF2B5EF4-FFF2-40B4-BE49-F238E27FC236}">
                <a16:creationId xmlns:a16="http://schemas.microsoft.com/office/drawing/2014/main" id="{7B947F00-1E8B-4ECD-AF94-97C05DF77B92}"/>
              </a:ext>
            </a:extLst>
          </p:cNvPr>
          <p:cNvSpPr txBox="1">
            <a:spLocks noGrp="1"/>
          </p:cNvSpPr>
          <p:nvPr>
            <p:ph type="title" idx="4294967295"/>
          </p:nvPr>
        </p:nvSpPr>
        <p:spPr>
          <a:xfrm>
            <a:off x="80010" y="273485"/>
            <a:ext cx="9144000" cy="7014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00A04F"/>
                </a:solidFill>
                <a:effectLst/>
                <a:uLnTx/>
                <a:uFillTx/>
                <a:latin typeface="Arial" panose="020B0604020202020204" pitchFamily="34" charset="0"/>
                <a:ea typeface="+mn-ea"/>
                <a:cs typeface="Arial" panose="020B0604020202020204" pitchFamily="34" charset="0"/>
              </a:rPr>
              <a:t>Next Steps</a:t>
            </a:r>
          </a:p>
        </p:txBody>
      </p:sp>
      <p:sp>
        <p:nvSpPr>
          <p:cNvPr id="4" name="TextBox 3">
            <a:extLst>
              <a:ext uri="{FF2B5EF4-FFF2-40B4-BE49-F238E27FC236}">
                <a16:creationId xmlns:a16="http://schemas.microsoft.com/office/drawing/2014/main" id="{7F78B960-2270-47E4-A0FC-44A6948A163C}"/>
              </a:ext>
            </a:extLst>
          </p:cNvPr>
          <p:cNvSpPr txBox="1"/>
          <p:nvPr/>
        </p:nvSpPr>
        <p:spPr>
          <a:xfrm>
            <a:off x="274320" y="1097280"/>
            <a:ext cx="11384279" cy="4093428"/>
          </a:xfrm>
          <a:prstGeom prst="rect">
            <a:avLst/>
          </a:prstGeom>
          <a:noFill/>
        </p:spPr>
        <p:txBody>
          <a:bodyPr wrap="square" rtlCol="0">
            <a:spAutoFit/>
          </a:bodyPr>
          <a:lstStyle/>
          <a:p>
            <a:pPr marL="285750" indent="-28575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Continue to take part in any other supplier engagement events</a:t>
            </a:r>
          </a:p>
          <a:p>
            <a:pPr marL="285750" indent="-28575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Register on the Central Digital Platform</a:t>
            </a:r>
          </a:p>
          <a:p>
            <a:pPr defTabSz="457200">
              <a:buClr>
                <a:srgbClr val="00A04F"/>
              </a:buCl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Register on The Chest </a:t>
            </a:r>
            <a:r>
              <a:rPr lang="en-GB" sz="2000" dirty="0">
                <a:solidFill>
                  <a:srgbClr val="000000"/>
                </a:solidFill>
                <a:latin typeface="Arial" panose="020B0604020202020204" pitchFamily="34" charset="0"/>
                <a:cs typeface="Arial" panose="020B0604020202020204" pitchFamily="34" charset="0"/>
                <a:hlinkClick r:id="rId4"/>
              </a:rPr>
              <a:t>https://www.the-chest.org.uk/</a:t>
            </a:r>
            <a:r>
              <a:rPr lang="en-GB" sz="2000" dirty="0">
                <a:solidFill>
                  <a:srgbClr val="000000"/>
                </a:solidFill>
                <a:latin typeface="Arial" panose="020B0604020202020204" pitchFamily="34" charset="0"/>
                <a:cs typeface="Arial" panose="020B0604020202020204" pitchFamily="34" charset="0"/>
              </a:rPr>
              <a:t> </a:t>
            </a:r>
          </a:p>
          <a:p>
            <a:pPr defTabSz="457200">
              <a:buClr>
                <a:srgbClr val="00A04F"/>
              </a:buClr>
            </a:pPr>
            <a:endParaRPr lang="en-GB" sz="2000"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Look out for the Invitation to Tender (ITT) on The Chest</a:t>
            </a:r>
          </a:p>
          <a:p>
            <a:pPr lvl="1" defTabSz="457200">
              <a:defRPr/>
            </a:pPr>
            <a:endParaRPr lang="en-GB" sz="2000" i="1" dirty="0">
              <a:solidFill>
                <a:prstClr val="black"/>
              </a:solidFill>
              <a:latin typeface="Arial" panose="020B0604020202020204" pitchFamily="34" charset="0"/>
              <a:cs typeface="Arial" panose="020B0604020202020204" pitchFamily="34" charset="0"/>
            </a:endParaRPr>
          </a:p>
          <a:p>
            <a:pPr lvl="1" defTabSz="457200">
              <a:defRPr/>
            </a:pPr>
            <a:r>
              <a:rPr lang="en-GB" sz="2000" i="1" dirty="0">
                <a:solidFill>
                  <a:prstClr val="black"/>
                </a:solidFill>
                <a:latin typeface="Arial" panose="020B0604020202020204" pitchFamily="34" charset="0"/>
                <a:cs typeface="Arial" panose="020B0604020202020204" pitchFamily="34" charset="0"/>
              </a:rPr>
              <a:t>Technical issues on The Chest?  C</a:t>
            </a:r>
            <a:r>
              <a:rPr lang="en-GB" sz="2000" i="1" dirty="0" err="1">
                <a:solidFill>
                  <a:prstClr val="black"/>
                </a:solidFill>
                <a:latin typeface="Arial" panose="020B0604020202020204" pitchFamily="34" charset="0"/>
                <a:cs typeface="Arial" panose="020B0604020202020204" pitchFamily="34" charset="0"/>
              </a:rPr>
              <a:t>ontact</a:t>
            </a:r>
            <a:r>
              <a:rPr lang="en-GB" sz="2000" i="1" dirty="0">
                <a:solidFill>
                  <a:prstClr val="black"/>
                </a:solidFill>
                <a:latin typeface="Arial" panose="020B0604020202020204" pitchFamily="34" charset="0"/>
                <a:cs typeface="Arial" panose="020B0604020202020204" pitchFamily="34" charset="0"/>
              </a:rPr>
              <a:t> Proactis: </a:t>
            </a:r>
          </a:p>
          <a:p>
            <a:pPr lvl="1" defTabSz="457200">
              <a:defRPr/>
            </a:pPr>
            <a:r>
              <a:rPr lang="en-GB" sz="2000" i="1" dirty="0">
                <a:solidFill>
                  <a:prstClr val="black"/>
                </a:solidFill>
                <a:latin typeface="Arial" panose="020B0604020202020204" pitchFamily="34" charset="0"/>
                <a:cs typeface="Arial" panose="020B0604020202020204" pitchFamily="34" charset="0"/>
              </a:rPr>
              <a:t>Telephone; 0330 005 0352 </a:t>
            </a:r>
          </a:p>
          <a:p>
            <a:pPr lvl="1" defTabSz="457200">
              <a:defRPr/>
            </a:pPr>
            <a:r>
              <a:rPr lang="en-GB" sz="2000" i="1" dirty="0">
                <a:solidFill>
                  <a:prstClr val="black"/>
                </a:solidFill>
                <a:latin typeface="Arial" panose="020B0604020202020204" pitchFamily="34" charset="0"/>
                <a:cs typeface="Arial" panose="020B0604020202020204" pitchFamily="34" charset="0"/>
              </a:rPr>
              <a:t>Email: suppliersupport@proactisservicedesk.com</a:t>
            </a:r>
          </a:p>
          <a:p>
            <a:pPr marL="742950" lvl="1" indent="-285750" defTabSz="457200">
              <a:buClr>
                <a:srgbClr val="00A04F"/>
              </a:buClr>
              <a:buFont typeface="Arial" panose="020B0604020202020204" pitchFamily="34" charset="0"/>
              <a:buChar char="•"/>
            </a:pPr>
            <a:endParaRPr lang="en-GB" sz="2000" i="1" dirty="0">
              <a:solidFill>
                <a:srgbClr val="000000"/>
              </a:solidFill>
              <a:latin typeface="Arial" panose="020B0604020202020204" pitchFamily="34" charset="0"/>
              <a:cs typeface="Arial" panose="020B0604020202020204" pitchFamily="34" charset="0"/>
            </a:endParaRPr>
          </a:p>
          <a:p>
            <a:pPr marL="285750" indent="-285750" defTabSz="457200">
              <a:buClr>
                <a:srgbClr val="00A04F"/>
              </a:buClr>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255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07B6-E23B-CA66-5753-347755CBE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003F7-160C-892D-DDED-04C23F9BC39F}"/>
              </a:ext>
            </a:extLst>
          </p:cNvPr>
          <p:cNvSpPr>
            <a:spLocks noGrp="1"/>
          </p:cNvSpPr>
          <p:nvPr>
            <p:ph type="title"/>
          </p:nvPr>
        </p:nvSpPr>
        <p:spPr/>
        <p:txBody>
          <a:bodyPr>
            <a:normAutofit/>
          </a:bodyPr>
          <a:lstStyle/>
          <a:p>
            <a:r>
              <a:rPr lang="en-GB" dirty="0"/>
              <a:t>Market feedback session</a:t>
            </a:r>
          </a:p>
        </p:txBody>
      </p:sp>
      <p:sp>
        <p:nvSpPr>
          <p:cNvPr id="3" name="Text Placeholder 2">
            <a:extLst>
              <a:ext uri="{FF2B5EF4-FFF2-40B4-BE49-F238E27FC236}">
                <a16:creationId xmlns:a16="http://schemas.microsoft.com/office/drawing/2014/main" id="{60272B2D-8503-98BF-B8D3-DF5D1A3377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3C6D59-2B5F-8613-B85D-E96EDB618EC2}"/>
              </a:ext>
            </a:extLst>
          </p:cNvPr>
          <p:cNvSpPr>
            <a:spLocks noGrp="1"/>
          </p:cNvSpPr>
          <p:nvPr>
            <p:ph type="sldNum" sz="quarter" idx="12"/>
          </p:nvPr>
        </p:nvSpPr>
        <p:spPr/>
        <p:txBody>
          <a:bodyPr/>
          <a:lstStyle/>
          <a:p>
            <a:fld id="{23BCC172-DC09-46B9-BD5D-4086FA9495EA}" type="slidenum">
              <a:rPr lang="en-GB" smtClean="0"/>
              <a:t>38</a:t>
            </a:fld>
            <a:endParaRPr lang="en-GB" dirty="0"/>
          </a:p>
        </p:txBody>
      </p:sp>
    </p:spTree>
    <p:extLst>
      <p:ext uri="{BB962C8B-B14F-4D97-AF65-F5344CB8AC3E}">
        <p14:creationId xmlns:p14="http://schemas.microsoft.com/office/powerpoint/2010/main" val="426424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DD02-21F7-8C38-E5C3-10B6E990EBFE}"/>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4852021B-D330-C1A2-16E9-4F322D9F40AE}"/>
              </a:ext>
            </a:extLst>
          </p:cNvPr>
          <p:cNvSpPr>
            <a:spLocks noGrp="1"/>
          </p:cNvSpPr>
          <p:nvPr>
            <p:ph idx="1"/>
          </p:nvPr>
        </p:nvSpPr>
        <p:spPr/>
        <p:txBody>
          <a:bodyPr/>
          <a:lstStyle/>
          <a:p>
            <a:r>
              <a:rPr lang="en-GB" dirty="0"/>
              <a:t>We will try and answer as many questions as possible</a:t>
            </a:r>
          </a:p>
          <a:p>
            <a:r>
              <a:rPr lang="en-GB" dirty="0"/>
              <a:t>All questions and answers will be published</a:t>
            </a:r>
          </a:p>
          <a:p>
            <a:r>
              <a:rPr lang="en-GB" dirty="0"/>
              <a:t>If we don’t get to all your questions, hand them to one of the team, or email CumbriaCTW@cumbria.gov.uk</a:t>
            </a:r>
          </a:p>
          <a:p>
            <a:r>
              <a:rPr lang="en-GB" dirty="0"/>
              <a:t>Last day for asking questions will be 24 July with subsequent questions answered via the procurement process</a:t>
            </a:r>
          </a:p>
        </p:txBody>
      </p:sp>
      <p:sp>
        <p:nvSpPr>
          <p:cNvPr id="4" name="Slide Number Placeholder 3">
            <a:extLst>
              <a:ext uri="{FF2B5EF4-FFF2-40B4-BE49-F238E27FC236}">
                <a16:creationId xmlns:a16="http://schemas.microsoft.com/office/drawing/2014/main" id="{984C5A80-E33E-94FC-DB89-B255F953EC57}"/>
              </a:ext>
            </a:extLst>
          </p:cNvPr>
          <p:cNvSpPr>
            <a:spLocks noGrp="1"/>
          </p:cNvSpPr>
          <p:nvPr>
            <p:ph type="sldNum" sz="quarter" idx="12"/>
          </p:nvPr>
        </p:nvSpPr>
        <p:spPr/>
        <p:txBody>
          <a:bodyPr/>
          <a:lstStyle/>
          <a:p>
            <a:fld id="{23BCC172-DC09-46B9-BD5D-4086FA9495EA}" type="slidenum">
              <a:rPr lang="en-GB" smtClean="0"/>
              <a:t>39</a:t>
            </a:fld>
            <a:endParaRPr lang="en-GB" dirty="0"/>
          </a:p>
        </p:txBody>
      </p:sp>
    </p:spTree>
    <p:extLst>
      <p:ext uri="{BB962C8B-B14F-4D97-AF65-F5344CB8AC3E}">
        <p14:creationId xmlns:p14="http://schemas.microsoft.com/office/powerpoint/2010/main" val="117108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771B-580A-9650-2CF2-DFB25992C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1E22-BE69-C660-2352-98006518502E}"/>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CEAA94F0-68DE-59F0-D4E8-041AC5718072}"/>
              </a:ext>
            </a:extLst>
          </p:cNvPr>
          <p:cNvSpPr>
            <a:spLocks noGrp="1"/>
          </p:cNvSpPr>
          <p:nvPr>
            <p:ph idx="1"/>
          </p:nvPr>
        </p:nvSpPr>
        <p:spPr>
          <a:xfrm>
            <a:off x="219601" y="1474776"/>
            <a:ext cx="11831781" cy="4351338"/>
          </a:xfrm>
        </p:spPr>
        <p:txBody>
          <a:bodyPr>
            <a:normAutofit/>
          </a:bodyPr>
          <a:lstStyle/>
          <a:p>
            <a:pPr marL="0" indent="0">
              <a:lnSpc>
                <a:spcPct val="100000"/>
              </a:lnSpc>
              <a:spcBef>
                <a:spcPts val="600"/>
              </a:spcBef>
              <a:spcAft>
                <a:spcPts val="600"/>
              </a:spcAft>
              <a:buNone/>
            </a:pPr>
            <a:r>
              <a:rPr lang="en-GB" sz="2400" dirty="0"/>
              <a:t>Introduce key team members:</a:t>
            </a:r>
          </a:p>
          <a:p>
            <a:pPr>
              <a:lnSpc>
                <a:spcPct val="100000"/>
              </a:lnSpc>
              <a:spcBef>
                <a:spcPts val="600"/>
              </a:spcBef>
              <a:spcAft>
                <a:spcPts val="600"/>
              </a:spcAft>
            </a:pPr>
            <a:r>
              <a:rPr lang="en-GB" dirty="0"/>
              <a:t>Isobel Brown, Programme Director – Enterprising Cumbria</a:t>
            </a:r>
          </a:p>
          <a:p>
            <a:pPr>
              <a:lnSpc>
                <a:spcPct val="100000"/>
              </a:lnSpc>
              <a:spcBef>
                <a:spcPts val="600"/>
              </a:spcBef>
              <a:spcAft>
                <a:spcPts val="600"/>
              </a:spcAft>
            </a:pPr>
            <a:r>
              <a:rPr lang="en-GB" dirty="0"/>
              <a:t>Hani Milburn-Cox, Programme Manager – Cumberland Council</a:t>
            </a:r>
          </a:p>
          <a:p>
            <a:pPr>
              <a:lnSpc>
                <a:spcPct val="100000"/>
              </a:lnSpc>
              <a:spcBef>
                <a:spcPts val="600"/>
              </a:spcBef>
              <a:spcAft>
                <a:spcPts val="600"/>
              </a:spcAft>
            </a:pPr>
            <a:r>
              <a:rPr lang="en-GB" dirty="0"/>
              <a:t>Caroline Powney, Strategic Advisor – Westmorland and Furness Council</a:t>
            </a:r>
          </a:p>
          <a:p>
            <a:pPr>
              <a:lnSpc>
                <a:spcPct val="100000"/>
              </a:lnSpc>
              <a:spcBef>
                <a:spcPts val="600"/>
              </a:spcBef>
              <a:spcAft>
                <a:spcPts val="600"/>
              </a:spcAft>
            </a:pPr>
            <a:r>
              <a:rPr lang="en-GB" dirty="0"/>
              <a:t>Garry Chambers</a:t>
            </a:r>
            <a:r>
              <a:rPr lang="en-GB"/>
              <a:t>, Consultant </a:t>
            </a:r>
            <a:endParaRPr lang="en-GB" dirty="0"/>
          </a:p>
          <a:p>
            <a:pPr>
              <a:lnSpc>
                <a:spcPct val="100000"/>
              </a:lnSpc>
              <a:spcBef>
                <a:spcPts val="600"/>
              </a:spcBef>
              <a:spcAft>
                <a:spcPts val="600"/>
              </a:spcAft>
            </a:pPr>
            <a:r>
              <a:rPr lang="en-GB" dirty="0"/>
              <a:t>Kevin Higgins – Supported Employment Implementation Specialist, DWP</a:t>
            </a:r>
          </a:p>
          <a:p>
            <a:pPr>
              <a:lnSpc>
                <a:spcPct val="100000"/>
              </a:lnSpc>
              <a:spcBef>
                <a:spcPts val="600"/>
              </a:spcBef>
              <a:spcAft>
                <a:spcPts val="600"/>
              </a:spcAft>
            </a:pPr>
            <a:endParaRPr lang="en-GB" dirty="0"/>
          </a:p>
        </p:txBody>
      </p:sp>
      <p:sp>
        <p:nvSpPr>
          <p:cNvPr id="4" name="Slide Number Placeholder 3">
            <a:extLst>
              <a:ext uri="{FF2B5EF4-FFF2-40B4-BE49-F238E27FC236}">
                <a16:creationId xmlns:a16="http://schemas.microsoft.com/office/drawing/2014/main" id="{BD84FAF5-75E5-BD8B-67BD-BB9E4C458877}"/>
              </a:ext>
            </a:extLst>
          </p:cNvPr>
          <p:cNvSpPr>
            <a:spLocks noGrp="1"/>
          </p:cNvSpPr>
          <p:nvPr>
            <p:ph type="sldNum" sz="quarter" idx="12"/>
          </p:nvPr>
        </p:nvSpPr>
        <p:spPr/>
        <p:txBody>
          <a:bodyPr/>
          <a:lstStyle/>
          <a:p>
            <a:fld id="{23BCC172-DC09-46B9-BD5D-4086FA9495EA}" type="slidenum">
              <a:rPr lang="en-GB" smtClean="0"/>
              <a:t>4</a:t>
            </a:fld>
            <a:endParaRPr lang="en-GB" dirty="0"/>
          </a:p>
        </p:txBody>
      </p:sp>
    </p:spTree>
    <p:extLst>
      <p:ext uri="{BB962C8B-B14F-4D97-AF65-F5344CB8AC3E}">
        <p14:creationId xmlns:p14="http://schemas.microsoft.com/office/powerpoint/2010/main" val="122093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1095-321E-C033-B19F-F769AC043EDE}"/>
              </a:ext>
            </a:extLst>
          </p:cNvPr>
          <p:cNvSpPr>
            <a:spLocks noGrp="1"/>
          </p:cNvSpPr>
          <p:nvPr>
            <p:ph type="title"/>
          </p:nvPr>
        </p:nvSpPr>
        <p:spPr/>
        <p:txBody>
          <a:bodyPr/>
          <a:lstStyle/>
          <a:p>
            <a:r>
              <a:rPr lang="en-GB" dirty="0"/>
              <a:t>Next Steps and Closing remarks</a:t>
            </a:r>
          </a:p>
        </p:txBody>
      </p:sp>
      <p:sp>
        <p:nvSpPr>
          <p:cNvPr id="3" name="Content Placeholder 2">
            <a:extLst>
              <a:ext uri="{FF2B5EF4-FFF2-40B4-BE49-F238E27FC236}">
                <a16:creationId xmlns:a16="http://schemas.microsoft.com/office/drawing/2014/main" id="{D99A23F9-53CE-8C7D-9013-A135C38B4359}"/>
              </a:ext>
            </a:extLst>
          </p:cNvPr>
          <p:cNvSpPr>
            <a:spLocks noGrp="1"/>
          </p:cNvSpPr>
          <p:nvPr>
            <p:ph idx="1"/>
          </p:nvPr>
        </p:nvSpPr>
        <p:spPr>
          <a:xfrm>
            <a:off x="838200" y="1209675"/>
            <a:ext cx="11001866" cy="4967288"/>
          </a:xfrm>
        </p:spPr>
        <p:txBody>
          <a:bodyPr>
            <a:noAutofit/>
          </a:bodyPr>
          <a:lstStyle/>
          <a:p>
            <a:pPr>
              <a:lnSpc>
                <a:spcPct val="110000"/>
              </a:lnSpc>
              <a:spcBef>
                <a:spcPts val="600"/>
              </a:spcBef>
              <a:spcAft>
                <a:spcPts val="600"/>
              </a:spcAft>
            </a:pPr>
            <a:r>
              <a:rPr lang="en-GB" sz="2400" dirty="0"/>
              <a:t>Keen to get your feedback through Question-and-Answer process, open to 24 July</a:t>
            </a:r>
          </a:p>
          <a:p>
            <a:pPr>
              <a:lnSpc>
                <a:spcPct val="110000"/>
              </a:lnSpc>
              <a:spcBef>
                <a:spcPts val="600"/>
              </a:spcBef>
              <a:spcAft>
                <a:spcPts val="600"/>
              </a:spcAft>
            </a:pPr>
            <a:r>
              <a:rPr lang="en-GB" sz="2400" dirty="0"/>
              <a:t>We aim to consolidate your feedback into the procurement documents, due for issue w/c 11 August although we can’t guarantee if and when a procurement will happen</a:t>
            </a:r>
          </a:p>
          <a:p>
            <a:pPr>
              <a:lnSpc>
                <a:spcPct val="110000"/>
              </a:lnSpc>
              <a:spcBef>
                <a:spcPts val="600"/>
              </a:spcBef>
              <a:spcAft>
                <a:spcPts val="600"/>
              </a:spcAft>
            </a:pPr>
            <a:r>
              <a:rPr lang="en-GB" sz="2400" dirty="0"/>
              <a:t>We will not be entering into any negotiations or 1-2-1 discussions, any and all communications must be through the commercial and procurement channels</a:t>
            </a:r>
          </a:p>
          <a:p>
            <a:pPr>
              <a:lnSpc>
                <a:spcPct val="110000"/>
              </a:lnSpc>
              <a:spcBef>
                <a:spcPts val="600"/>
              </a:spcBef>
              <a:spcAft>
                <a:spcPts val="600"/>
              </a:spcAft>
            </a:pPr>
            <a:r>
              <a:rPr lang="en-GB" sz="2000" dirty="0"/>
              <a:t>Questions and Feedback: 				CumbriaCTW@cumbria.gov.uk</a:t>
            </a:r>
          </a:p>
          <a:p>
            <a:pPr>
              <a:lnSpc>
                <a:spcPct val="110000"/>
              </a:lnSpc>
              <a:spcBef>
                <a:spcPts val="600"/>
              </a:spcBef>
              <a:spcAft>
                <a:spcPts val="600"/>
              </a:spcAft>
            </a:pPr>
            <a:r>
              <a:rPr lang="en-GB" sz="2000" dirty="0"/>
              <a:t>All information held on Enterprising Cumbria site:	www.enterprisingcumbria.org.uk</a:t>
            </a:r>
          </a:p>
          <a:p>
            <a:pPr marL="0" indent="0">
              <a:lnSpc>
                <a:spcPct val="110000"/>
              </a:lnSpc>
              <a:spcBef>
                <a:spcPts val="600"/>
              </a:spcBef>
              <a:spcAft>
                <a:spcPts val="600"/>
              </a:spcAft>
              <a:buNone/>
            </a:pPr>
            <a:r>
              <a:rPr lang="en-GB" sz="1600" i="1" dirty="0"/>
              <a:t>If you decide to stay after this event and use the room, you are welcome to, but note that it is not part of our market engagement or procurement activity.  We will leave the Question Boxes by the door for a couple of hours</a:t>
            </a:r>
          </a:p>
          <a:p>
            <a:pPr marL="0" indent="0">
              <a:lnSpc>
                <a:spcPct val="110000"/>
              </a:lnSpc>
              <a:spcBef>
                <a:spcPts val="600"/>
              </a:spcBef>
              <a:spcAft>
                <a:spcPts val="600"/>
              </a:spcAft>
              <a:buNone/>
            </a:pPr>
            <a:endParaRPr lang="en-GB" sz="2000" dirty="0"/>
          </a:p>
        </p:txBody>
      </p:sp>
      <p:sp>
        <p:nvSpPr>
          <p:cNvPr id="4" name="Slide Number Placeholder 3">
            <a:extLst>
              <a:ext uri="{FF2B5EF4-FFF2-40B4-BE49-F238E27FC236}">
                <a16:creationId xmlns:a16="http://schemas.microsoft.com/office/drawing/2014/main" id="{D1ECE28C-C8B6-849D-2F2C-F17D40E9446A}"/>
              </a:ext>
            </a:extLst>
          </p:cNvPr>
          <p:cNvSpPr>
            <a:spLocks noGrp="1"/>
          </p:cNvSpPr>
          <p:nvPr>
            <p:ph type="sldNum" sz="quarter" idx="12"/>
          </p:nvPr>
        </p:nvSpPr>
        <p:spPr/>
        <p:txBody>
          <a:bodyPr/>
          <a:lstStyle/>
          <a:p>
            <a:fld id="{23BCC172-DC09-46B9-BD5D-4086FA9495EA}" type="slidenum">
              <a:rPr lang="en-GB" smtClean="0"/>
              <a:t>40</a:t>
            </a:fld>
            <a:endParaRPr lang="en-GB" dirty="0"/>
          </a:p>
        </p:txBody>
      </p:sp>
    </p:spTree>
    <p:extLst>
      <p:ext uri="{BB962C8B-B14F-4D97-AF65-F5344CB8AC3E}">
        <p14:creationId xmlns:p14="http://schemas.microsoft.com/office/powerpoint/2010/main" val="62149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A3D4-C531-A8E9-586B-7B4554E40687}"/>
              </a:ext>
            </a:extLst>
          </p:cNvPr>
          <p:cNvSpPr>
            <a:spLocks noGrp="1"/>
          </p:cNvSpPr>
          <p:nvPr>
            <p:ph type="title"/>
          </p:nvPr>
        </p:nvSpPr>
        <p:spPr/>
        <p:txBody>
          <a:bodyPr>
            <a:normAutofit/>
          </a:bodyPr>
          <a:lstStyle/>
          <a:p>
            <a:r>
              <a:rPr lang="en-GB" dirty="0"/>
              <a:t>Background</a:t>
            </a:r>
          </a:p>
        </p:txBody>
      </p:sp>
      <p:sp>
        <p:nvSpPr>
          <p:cNvPr id="4" name="Slide Number Placeholder 3">
            <a:extLst>
              <a:ext uri="{FF2B5EF4-FFF2-40B4-BE49-F238E27FC236}">
                <a16:creationId xmlns:a16="http://schemas.microsoft.com/office/drawing/2014/main" id="{36BF8BC5-9592-E247-B2A9-783663C0A800}"/>
              </a:ext>
            </a:extLst>
          </p:cNvPr>
          <p:cNvSpPr>
            <a:spLocks noGrp="1"/>
          </p:cNvSpPr>
          <p:nvPr>
            <p:ph type="sldNum" sz="quarter" idx="12"/>
          </p:nvPr>
        </p:nvSpPr>
        <p:spPr/>
        <p:txBody>
          <a:bodyPr/>
          <a:lstStyle/>
          <a:p>
            <a:fld id="{23BCC172-DC09-46B9-BD5D-4086FA9495EA}" type="slidenum">
              <a:rPr lang="en-GB" smtClean="0"/>
              <a:t>5</a:t>
            </a:fld>
            <a:endParaRPr lang="en-GB" dirty="0"/>
          </a:p>
        </p:txBody>
      </p:sp>
    </p:spTree>
    <p:extLst>
      <p:ext uri="{BB962C8B-B14F-4D97-AF65-F5344CB8AC3E}">
        <p14:creationId xmlns:p14="http://schemas.microsoft.com/office/powerpoint/2010/main" val="384309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4559D396-1654-7643-4E63-44899B6A3181}"/>
              </a:ext>
              <a:ext uri="{C183D7F6-B498-43B3-948B-1728B52AA6E4}">
                <adec:decorative xmlns:adec="http://schemas.microsoft.com/office/drawing/2017/decorative" val="1"/>
              </a:ext>
            </a:extLst>
          </p:cNvPr>
          <p:cNvSpPr txBox="1"/>
          <p:nvPr/>
        </p:nvSpPr>
        <p:spPr>
          <a:xfrm>
            <a:off x="530548" y="6360306"/>
            <a:ext cx="30049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dirty="0">
                <a:solidFill>
                  <a:srgbClr val="7030A0"/>
                </a:solidFill>
                <a:cs typeface="Calibri"/>
              </a:rPr>
              <a:t>1</a:t>
            </a:r>
            <a:endParaRPr lang="en-US" sz="1100" b="1" dirty="0">
              <a:solidFill>
                <a:srgbClr val="7030A0"/>
              </a:solidFill>
            </a:endParaRPr>
          </a:p>
        </p:txBody>
      </p:sp>
      <p:sp>
        <p:nvSpPr>
          <p:cNvPr id="9" name="Title 8">
            <a:extLst>
              <a:ext uri="{FF2B5EF4-FFF2-40B4-BE49-F238E27FC236}">
                <a16:creationId xmlns:a16="http://schemas.microsoft.com/office/drawing/2014/main" id="{09192A4F-17F0-5C40-09ED-A7E40100D0EE}"/>
              </a:ext>
            </a:extLst>
          </p:cNvPr>
          <p:cNvSpPr>
            <a:spLocks noGrp="1"/>
          </p:cNvSpPr>
          <p:nvPr>
            <p:ph type="title"/>
          </p:nvPr>
        </p:nvSpPr>
        <p:spPr/>
        <p:txBody>
          <a:bodyPr/>
          <a:lstStyle/>
          <a:p>
            <a:r>
              <a:rPr lang="en-GB" dirty="0"/>
              <a:t>Connect to Work [CtW]</a:t>
            </a:r>
          </a:p>
        </p:txBody>
      </p:sp>
      <p:sp>
        <p:nvSpPr>
          <p:cNvPr id="10" name="Content Placeholder 9">
            <a:extLst>
              <a:ext uri="{FF2B5EF4-FFF2-40B4-BE49-F238E27FC236}">
                <a16:creationId xmlns:a16="http://schemas.microsoft.com/office/drawing/2014/main" id="{7A247ABC-4B5A-B406-0024-11FEED26CB63}"/>
              </a:ext>
            </a:extLst>
          </p:cNvPr>
          <p:cNvSpPr>
            <a:spLocks noGrp="1"/>
          </p:cNvSpPr>
          <p:nvPr>
            <p:ph idx="1"/>
          </p:nvPr>
        </p:nvSpPr>
        <p:spPr>
          <a:xfrm>
            <a:off x="838199" y="1825625"/>
            <a:ext cx="10963275" cy="4351338"/>
          </a:xfrm>
        </p:spPr>
        <p:txBody>
          <a:bodyPr vert="horz" lIns="91440" tIns="45720" rIns="91440" bIns="45720" rtlCol="0">
            <a:noAutofit/>
          </a:bodyPr>
          <a:lstStyle/>
          <a:p>
            <a:pPr marL="0" indent="0">
              <a:lnSpc>
                <a:spcPct val="110000"/>
              </a:lnSpc>
              <a:spcBef>
                <a:spcPts val="600"/>
              </a:spcBef>
              <a:spcAft>
                <a:spcPts val="600"/>
              </a:spcAft>
              <a:buNone/>
            </a:pPr>
            <a:r>
              <a:rPr lang="en-GB" sz="2400" dirty="0"/>
              <a:t>Programme Overview:</a:t>
            </a:r>
          </a:p>
          <a:p>
            <a:pPr lvl="1">
              <a:lnSpc>
                <a:spcPct val="110000"/>
              </a:lnSpc>
              <a:spcBef>
                <a:spcPts val="600"/>
              </a:spcBef>
              <a:spcAft>
                <a:spcPts val="600"/>
              </a:spcAft>
            </a:pPr>
            <a:r>
              <a:rPr lang="en-GB" dirty="0"/>
              <a:t>CtW will support up to 100,000 disabled people, people with health conditions and those with complex barriers to employment to get into work per year nationally. </a:t>
            </a:r>
          </a:p>
          <a:p>
            <a:pPr lvl="1">
              <a:lnSpc>
                <a:spcPct val="110000"/>
              </a:lnSpc>
              <a:spcBef>
                <a:spcPts val="600"/>
              </a:spcBef>
              <a:spcAft>
                <a:spcPts val="600"/>
              </a:spcAft>
            </a:pPr>
            <a:r>
              <a:rPr lang="en-GB" dirty="0"/>
              <a:t>Primarily focusing on those who are inactive but will also support some people who are at high risk of becoming inactive if they fall out of work or are unemployed. </a:t>
            </a:r>
          </a:p>
          <a:p>
            <a:pPr lvl="1">
              <a:lnSpc>
                <a:spcPct val="110000"/>
              </a:lnSpc>
              <a:spcBef>
                <a:spcPts val="600"/>
              </a:spcBef>
              <a:spcAft>
                <a:spcPts val="600"/>
              </a:spcAft>
            </a:pPr>
            <a:r>
              <a:rPr lang="en-GB" dirty="0"/>
              <a:t>Long-term sickness continues to be the most common reason for non-engagement in the Labour Market amongst the working age population. </a:t>
            </a:r>
          </a:p>
        </p:txBody>
      </p:sp>
      <p:sp>
        <p:nvSpPr>
          <p:cNvPr id="11" name="Slide Number Placeholder 10">
            <a:extLst>
              <a:ext uri="{FF2B5EF4-FFF2-40B4-BE49-F238E27FC236}">
                <a16:creationId xmlns:a16="http://schemas.microsoft.com/office/drawing/2014/main" id="{D953CB52-A9DE-9955-02DE-A062AF2699E1}"/>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6</a:t>
            </a:fld>
            <a:endParaRPr lang="en-GB" dirty="0"/>
          </a:p>
        </p:txBody>
      </p:sp>
    </p:spTree>
    <p:extLst>
      <p:ext uri="{BB962C8B-B14F-4D97-AF65-F5344CB8AC3E}">
        <p14:creationId xmlns:p14="http://schemas.microsoft.com/office/powerpoint/2010/main" val="187993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04F1-AB33-A4E6-A79D-98307DCA278B}"/>
              </a:ext>
            </a:extLst>
          </p:cNvPr>
          <p:cNvSpPr>
            <a:spLocks noGrp="1"/>
          </p:cNvSpPr>
          <p:nvPr>
            <p:ph type="title"/>
          </p:nvPr>
        </p:nvSpPr>
        <p:spPr/>
        <p:txBody>
          <a:bodyPr/>
          <a:lstStyle/>
          <a:p>
            <a:r>
              <a:rPr lang="en-GB" dirty="0"/>
              <a:t>Hidden Unemployment</a:t>
            </a:r>
          </a:p>
        </p:txBody>
      </p:sp>
      <p:graphicFrame>
        <p:nvGraphicFramePr>
          <p:cNvPr id="8" name="Content Placeholder 7" descr="This diagram shows a Venn diagram.  There are three circles: Work, Skills and Health that intersect.  In the middle is a box that says 'Supported Employment', showing that it brings together support with work, skills and health.">
            <a:extLst>
              <a:ext uri="{FF2B5EF4-FFF2-40B4-BE49-F238E27FC236}">
                <a16:creationId xmlns:a16="http://schemas.microsoft.com/office/drawing/2014/main" id="{2D0AEF02-6852-5E6A-F7B6-4461F49E47A2}"/>
              </a:ext>
            </a:extLst>
          </p:cNvPr>
          <p:cNvGraphicFramePr>
            <a:graphicFrameLocks noGrp="1"/>
          </p:cNvGraphicFramePr>
          <p:nvPr>
            <p:ph sz="half" idx="1"/>
            <p:extLst>
              <p:ext uri="{D42A27DB-BD31-4B8C-83A1-F6EECF244321}">
                <p14:modId xmlns:p14="http://schemas.microsoft.com/office/powerpoint/2010/main" val="1735365108"/>
              </p:ext>
            </p:extLst>
          </p:nvPr>
        </p:nvGraphicFramePr>
        <p:xfrm>
          <a:off x="-50758" y="191671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69FB7BFC-4C16-0814-DE35-D6A88308D33F}"/>
              </a:ext>
            </a:extLst>
          </p:cNvPr>
          <p:cNvSpPr>
            <a:spLocks noGrp="1"/>
          </p:cNvSpPr>
          <p:nvPr>
            <p:ph sz="half" idx="2"/>
          </p:nvPr>
        </p:nvSpPr>
        <p:spPr>
          <a:xfrm>
            <a:off x="5209887" y="1292645"/>
            <a:ext cx="6693605" cy="5442085"/>
          </a:xfrm>
        </p:spPr>
        <p:txBody>
          <a:bodyPr vert="horz" lIns="91440" tIns="45720" rIns="91440" bIns="45720" rtlCol="0">
            <a:noAutofit/>
          </a:bodyPr>
          <a:lstStyle/>
          <a:p>
            <a:pPr marL="0" indent="0">
              <a:lnSpc>
                <a:spcPct val="100000"/>
              </a:lnSpc>
              <a:spcBef>
                <a:spcPts val="600"/>
              </a:spcBef>
              <a:spcAft>
                <a:spcPts val="600"/>
              </a:spcAft>
              <a:buNone/>
            </a:pPr>
            <a:r>
              <a:rPr lang="en-GB" sz="2400" dirty="0"/>
              <a:t>CtW will take a collaborative, locally led approach to tackling ‘Hidden Unemployment’. </a:t>
            </a:r>
          </a:p>
          <a:p>
            <a:pPr marL="0" indent="0">
              <a:lnSpc>
                <a:spcPct val="100000"/>
              </a:lnSpc>
              <a:spcBef>
                <a:spcPts val="600"/>
              </a:spcBef>
              <a:spcAft>
                <a:spcPts val="600"/>
              </a:spcAft>
              <a:buNone/>
            </a:pPr>
            <a:r>
              <a:rPr lang="en-GB" sz="2400" dirty="0"/>
              <a:t>It will connect local work, health and skills support, building a coherent, systematic and joined-up approach to maximise the benefits available for individuals and local communities.</a:t>
            </a:r>
          </a:p>
          <a:p>
            <a:pPr marL="0" indent="0">
              <a:lnSpc>
                <a:spcPct val="100000"/>
              </a:lnSpc>
              <a:spcBef>
                <a:spcPts val="600"/>
              </a:spcBef>
              <a:spcAft>
                <a:spcPts val="600"/>
              </a:spcAft>
              <a:buNone/>
            </a:pPr>
            <a:r>
              <a:rPr lang="en-GB" sz="2400" dirty="0"/>
              <a:t>It reinforces council priorities at both councils for increasing economic growth through supporting our residents and employers.</a:t>
            </a:r>
          </a:p>
          <a:p>
            <a:pPr marL="0" indent="0">
              <a:lnSpc>
                <a:spcPct val="100000"/>
              </a:lnSpc>
              <a:spcBef>
                <a:spcPts val="600"/>
              </a:spcBef>
              <a:spcAft>
                <a:spcPts val="600"/>
              </a:spcAft>
              <a:buNone/>
            </a:pPr>
            <a:r>
              <a:rPr lang="en-GB" sz="2400" dirty="0"/>
              <a:t>It marks an important first step towards the future devolution of employment support, with both councils on the Devolution Priority Programme.</a:t>
            </a:r>
          </a:p>
        </p:txBody>
      </p:sp>
      <p:sp>
        <p:nvSpPr>
          <p:cNvPr id="10" name="TextBox 9">
            <a:extLst>
              <a:ext uri="{FF2B5EF4-FFF2-40B4-BE49-F238E27FC236}">
                <a16:creationId xmlns:a16="http://schemas.microsoft.com/office/drawing/2014/main" id="{D5579B4C-A711-FE1E-0679-83AAD71217C0}"/>
              </a:ext>
              <a:ext uri="{C183D7F6-B498-43B3-948B-1728B52AA6E4}">
                <adec:decorative xmlns:adec="http://schemas.microsoft.com/office/drawing/2017/decorative" val="1"/>
              </a:ext>
            </a:extLst>
          </p:cNvPr>
          <p:cNvSpPr txBox="1"/>
          <p:nvPr/>
        </p:nvSpPr>
        <p:spPr>
          <a:xfrm>
            <a:off x="1444772" y="3907048"/>
            <a:ext cx="2190540"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GB" dirty="0"/>
              <a:t>Supported Employment</a:t>
            </a:r>
          </a:p>
        </p:txBody>
      </p:sp>
      <p:sp>
        <p:nvSpPr>
          <p:cNvPr id="12" name="Slide Number Placeholder 11">
            <a:extLst>
              <a:ext uri="{FF2B5EF4-FFF2-40B4-BE49-F238E27FC236}">
                <a16:creationId xmlns:a16="http://schemas.microsoft.com/office/drawing/2014/main" id="{99901A97-CC27-A220-6D8D-A63D7960FA5D}"/>
              </a:ext>
              <a:ext uri="{C183D7F6-B498-43B3-948B-1728B52AA6E4}">
                <adec:decorative xmlns:adec="http://schemas.microsoft.com/office/drawing/2017/decorative" val="1"/>
              </a:ext>
            </a:extLst>
          </p:cNvPr>
          <p:cNvSpPr>
            <a:spLocks noGrp="1"/>
          </p:cNvSpPr>
          <p:nvPr>
            <p:ph type="sldNum" sz="quarter" idx="12"/>
          </p:nvPr>
        </p:nvSpPr>
        <p:spPr/>
        <p:txBody>
          <a:bodyPr/>
          <a:lstStyle/>
          <a:p>
            <a:fld id="{23BCC172-DC09-46B9-BD5D-4086FA9495EA}" type="slidenum">
              <a:rPr lang="en-GB" smtClean="0"/>
              <a:t>7</a:t>
            </a:fld>
            <a:endParaRPr lang="en-GB" dirty="0"/>
          </a:p>
        </p:txBody>
      </p:sp>
    </p:spTree>
    <p:extLst>
      <p:ext uri="{BB962C8B-B14F-4D97-AF65-F5344CB8AC3E}">
        <p14:creationId xmlns:p14="http://schemas.microsoft.com/office/powerpoint/2010/main" val="378648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89">
            <a:extLst>
              <a:ext uri="{FF2B5EF4-FFF2-40B4-BE49-F238E27FC236}">
                <a16:creationId xmlns:a16="http://schemas.microsoft.com/office/drawing/2014/main" id="{946CC96C-7CC8-FF00-3FA6-80E07FEA3243}"/>
              </a:ext>
              <a:ext uri="{C183D7F6-B498-43B3-948B-1728B52AA6E4}">
                <adec:decorative xmlns:adec="http://schemas.microsoft.com/office/drawing/2017/decorative" val="1"/>
              </a:ext>
            </a:extLst>
          </p:cNvPr>
          <p:cNvSpPr>
            <a:spLocks noGrp="1"/>
          </p:cNvSpPr>
          <p:nvPr>
            <p:ph type="title" idx="4294967295"/>
          </p:nvPr>
        </p:nvSpPr>
        <p:spPr>
          <a:xfrm>
            <a:off x="315408" y="898238"/>
            <a:ext cx="11376456" cy="5441350"/>
          </a:xfrm>
          <a:prstGeom prst="rect">
            <a:avLst/>
          </a:prstGeom>
          <a:solidFill>
            <a:schemeClr val="bg1">
              <a:lumMod val="95000"/>
            </a:schemeClr>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252000" rIns="252000" bIns="252000" numCol="1" spcCol="0" rtlCol="0" fromWordArt="0" anchor="ctr"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444444"/>
                </a:solidFill>
                <a:effectLst/>
                <a:uLnTx/>
                <a:uFillTx/>
                <a:latin typeface="Arial"/>
                <a:ea typeface="+mn-ea"/>
                <a:cs typeface="Arial"/>
              </a:rPr>
              <a:t>Summary of the 12 principles</a:t>
            </a:r>
          </a:p>
        </p:txBody>
      </p:sp>
      <p:grpSp>
        <p:nvGrpSpPr>
          <p:cNvPr id="5" name="Group 4" descr="This text box lists the twelve core values of Supported Employment:&#10;1. ">
            <a:extLst>
              <a:ext uri="{FF2B5EF4-FFF2-40B4-BE49-F238E27FC236}">
                <a16:creationId xmlns:a16="http://schemas.microsoft.com/office/drawing/2014/main" id="{22CD179A-135D-460E-124C-5B8040D42A37}"/>
              </a:ext>
            </a:extLst>
          </p:cNvPr>
          <p:cNvGrpSpPr/>
          <p:nvPr/>
        </p:nvGrpSpPr>
        <p:grpSpPr>
          <a:xfrm>
            <a:off x="315408" y="106607"/>
            <a:ext cx="11581096" cy="6232981"/>
            <a:chOff x="315408" y="106607"/>
            <a:chExt cx="11581096" cy="6232981"/>
          </a:xfrm>
        </p:grpSpPr>
        <p:grpSp>
          <p:nvGrpSpPr>
            <p:cNvPr id="2" name="Group 1" descr="The title of this slide is 'Supported Employment: 12 Principles'">
              <a:extLst>
                <a:ext uri="{FF2B5EF4-FFF2-40B4-BE49-F238E27FC236}">
                  <a16:creationId xmlns:a16="http://schemas.microsoft.com/office/drawing/2014/main" id="{4D7E14EC-C025-FD2D-ED58-C951AB2A1FE2}"/>
                </a:ext>
              </a:extLst>
            </p:cNvPr>
            <p:cNvGrpSpPr/>
            <p:nvPr/>
          </p:nvGrpSpPr>
          <p:grpSpPr>
            <a:xfrm>
              <a:off x="1278126" y="106607"/>
              <a:ext cx="10618378" cy="777053"/>
              <a:chOff x="1278126" y="106607"/>
              <a:chExt cx="10618378" cy="777053"/>
            </a:xfrm>
          </p:grpSpPr>
          <p:sp>
            <p:nvSpPr>
              <p:cNvPr id="4" name="Rectangle 3">
                <a:extLst>
                  <a:ext uri="{FF2B5EF4-FFF2-40B4-BE49-F238E27FC236}">
                    <a16:creationId xmlns:a16="http://schemas.microsoft.com/office/drawing/2014/main" id="{274B71DC-E98A-3729-D3EF-ADC10D94A081}"/>
                  </a:ext>
                </a:extLst>
              </p:cNvPr>
              <p:cNvSpPr/>
              <p:nvPr/>
            </p:nvSpPr>
            <p:spPr>
              <a:xfrm>
                <a:off x="1278126" y="168565"/>
                <a:ext cx="9637568" cy="652623"/>
              </a:xfrm>
              <a:prstGeom prst="rect">
                <a:avLst/>
              </a:prstGeom>
              <a:solidFill>
                <a:srgbClr val="EBE0F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8238BA"/>
                    </a:solidFill>
                    <a:effectLst/>
                    <a:uLnTx/>
                    <a:uFillTx/>
                    <a:latin typeface="Arial"/>
                    <a:ea typeface="+mn-ea"/>
                    <a:cs typeface="Arial"/>
                  </a:rPr>
                  <a:t>Supported Employment: 12 Principles </a:t>
                </a:r>
              </a:p>
            </p:txBody>
          </p:sp>
          <p:grpSp>
            <p:nvGrpSpPr>
              <p:cNvPr id="6" name="Group 103">
                <a:extLst>
                  <a:ext uri="{FF2B5EF4-FFF2-40B4-BE49-F238E27FC236}">
                    <a16:creationId xmlns:a16="http://schemas.microsoft.com/office/drawing/2014/main" id="{C77D9BED-AD00-715E-FE27-F30A3E8210D6}"/>
                  </a:ext>
                </a:extLst>
              </p:cNvPr>
              <p:cNvGrpSpPr>
                <a:grpSpLocks noChangeAspect="1"/>
              </p:cNvGrpSpPr>
              <p:nvPr/>
            </p:nvGrpSpPr>
            <p:grpSpPr bwMode="auto">
              <a:xfrm>
                <a:off x="10905880" y="106607"/>
                <a:ext cx="990624" cy="777053"/>
                <a:chOff x="657" y="1071"/>
                <a:chExt cx="544" cy="454"/>
              </a:xfrm>
            </p:grpSpPr>
            <p:sp>
              <p:nvSpPr>
                <p:cNvPr id="7" name="Rectangle 104">
                  <a:extLst>
                    <a:ext uri="{FF2B5EF4-FFF2-40B4-BE49-F238E27FC236}">
                      <a16:creationId xmlns:a16="http://schemas.microsoft.com/office/drawing/2014/main" id="{47E28623-A174-2952-EB57-AC18DD7E073B}"/>
                    </a:ext>
                  </a:extLst>
                </p:cNvPr>
                <p:cNvSpPr>
                  <a:spLocks noChangeAspect="1" noChangeArrowheads="1"/>
                </p:cNvSpPr>
                <p:nvPr/>
              </p:nvSpPr>
              <p:spPr bwMode="auto">
                <a:xfrm>
                  <a:off x="657" y="1071"/>
                  <a:ext cx="8" cy="4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05">
                  <a:extLst>
                    <a:ext uri="{FF2B5EF4-FFF2-40B4-BE49-F238E27FC236}">
                      <a16:creationId xmlns:a16="http://schemas.microsoft.com/office/drawing/2014/main" id="{4E21B64A-C310-2608-B5A8-A0F31A08AC33}"/>
                    </a:ext>
                  </a:extLst>
                </p:cNvPr>
                <p:cNvSpPr>
                  <a:spLocks noChangeAspect="1" noEditPoints="1"/>
                </p:cNvSpPr>
                <p:nvPr/>
              </p:nvSpPr>
              <p:spPr bwMode="auto">
                <a:xfrm>
                  <a:off x="707" y="1246"/>
                  <a:ext cx="58" cy="71"/>
                </a:xfrm>
                <a:custGeom>
                  <a:avLst/>
                  <a:gdLst>
                    <a:gd name="T0" fmla="*/ 0 w 116"/>
                    <a:gd name="T1" fmla="*/ 0 h 142"/>
                    <a:gd name="T2" fmla="*/ 24 w 116"/>
                    <a:gd name="T3" fmla="*/ 0 h 142"/>
                    <a:gd name="T4" fmla="*/ 58 w 116"/>
                    <a:gd name="T5" fmla="*/ 34 h 142"/>
                    <a:gd name="T6" fmla="*/ 24 w 116"/>
                    <a:gd name="T7" fmla="*/ 71 h 142"/>
                    <a:gd name="T8" fmla="*/ 0 w 116"/>
                    <a:gd name="T9" fmla="*/ 71 h 142"/>
                    <a:gd name="T10" fmla="*/ 0 w 116"/>
                    <a:gd name="T11" fmla="*/ 0 h 142"/>
                    <a:gd name="T12" fmla="*/ 9 w 116"/>
                    <a:gd name="T13" fmla="*/ 63 h 142"/>
                    <a:gd name="T14" fmla="*/ 25 w 116"/>
                    <a:gd name="T15" fmla="*/ 63 h 142"/>
                    <a:gd name="T16" fmla="*/ 49 w 116"/>
                    <a:gd name="T17" fmla="*/ 35 h 142"/>
                    <a:gd name="T18" fmla="*/ 25 w 116"/>
                    <a:gd name="T19" fmla="*/ 8 h 142"/>
                    <a:gd name="T20" fmla="*/ 9 w 116"/>
                    <a:gd name="T21" fmla="*/ 8 h 142"/>
                    <a:gd name="T22" fmla="*/ 9 w 116"/>
                    <a:gd name="T23" fmla="*/ 63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106">
                  <a:extLst>
                    <a:ext uri="{FF2B5EF4-FFF2-40B4-BE49-F238E27FC236}">
                      <a16:creationId xmlns:a16="http://schemas.microsoft.com/office/drawing/2014/main" id="{40A77989-0650-F3E1-5133-6801A4061B54}"/>
                    </a:ext>
                  </a:extLst>
                </p:cNvPr>
                <p:cNvSpPr>
                  <a:spLocks noChangeAspect="1" noEditPoints="1"/>
                </p:cNvSpPr>
                <p:nvPr/>
              </p:nvSpPr>
              <p:spPr bwMode="auto">
                <a:xfrm>
                  <a:off x="770" y="1264"/>
                  <a:ext cx="47" cy="54"/>
                </a:xfrm>
                <a:custGeom>
                  <a:avLst/>
                  <a:gdLst>
                    <a:gd name="T0" fmla="*/ 46 w 95"/>
                    <a:gd name="T1" fmla="*/ 36 h 107"/>
                    <a:gd name="T2" fmla="*/ 24 w 95"/>
                    <a:gd name="T3" fmla="*/ 54 h 107"/>
                    <a:gd name="T4" fmla="*/ 0 w 95"/>
                    <a:gd name="T5" fmla="*/ 27 h 107"/>
                    <a:gd name="T6" fmla="*/ 24 w 95"/>
                    <a:gd name="T7" fmla="*/ 0 h 107"/>
                    <a:gd name="T8" fmla="*/ 47 w 95"/>
                    <a:gd name="T9" fmla="*/ 30 h 107"/>
                    <a:gd name="T10" fmla="*/ 9 w 95"/>
                    <a:gd name="T11" fmla="*/ 30 h 107"/>
                    <a:gd name="T12" fmla="*/ 25 w 95"/>
                    <a:gd name="T13" fmla="*/ 46 h 107"/>
                    <a:gd name="T14" fmla="*/ 38 w 95"/>
                    <a:gd name="T15" fmla="*/ 36 h 107"/>
                    <a:gd name="T16" fmla="*/ 46 w 95"/>
                    <a:gd name="T17" fmla="*/ 36 h 107"/>
                    <a:gd name="T18" fmla="*/ 38 w 95"/>
                    <a:gd name="T19" fmla="*/ 22 h 107"/>
                    <a:gd name="T20" fmla="*/ 23 w 95"/>
                    <a:gd name="T21" fmla="*/ 8 h 107"/>
                    <a:gd name="T22" fmla="*/ 9 w 95"/>
                    <a:gd name="T23" fmla="*/ 22 h 107"/>
                    <a:gd name="T24" fmla="*/ 38 w 95"/>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107">
                  <a:extLst>
                    <a:ext uri="{FF2B5EF4-FFF2-40B4-BE49-F238E27FC236}">
                      <a16:creationId xmlns:a16="http://schemas.microsoft.com/office/drawing/2014/main" id="{3146D141-36AA-57F8-C276-B998D5325F12}"/>
                    </a:ext>
                  </a:extLst>
                </p:cNvPr>
                <p:cNvSpPr>
                  <a:spLocks noChangeAspect="1" noEditPoints="1"/>
                </p:cNvSpPr>
                <p:nvPr/>
              </p:nvSpPr>
              <p:spPr bwMode="auto">
                <a:xfrm>
                  <a:off x="824" y="1264"/>
                  <a:ext cx="48" cy="72"/>
                </a:xfrm>
                <a:custGeom>
                  <a:avLst/>
                  <a:gdLst>
                    <a:gd name="T0" fmla="*/ 0 w 97"/>
                    <a:gd name="T1" fmla="*/ 1 h 144"/>
                    <a:gd name="T2" fmla="*/ 8 w 97"/>
                    <a:gd name="T3" fmla="*/ 1 h 144"/>
                    <a:gd name="T4" fmla="*/ 8 w 97"/>
                    <a:gd name="T5" fmla="*/ 8 h 144"/>
                    <a:gd name="T6" fmla="*/ 9 w 97"/>
                    <a:gd name="T7" fmla="*/ 8 h 144"/>
                    <a:gd name="T8" fmla="*/ 25 w 97"/>
                    <a:gd name="T9" fmla="*/ 0 h 144"/>
                    <a:gd name="T10" fmla="*/ 48 w 97"/>
                    <a:gd name="T11" fmla="*/ 27 h 144"/>
                    <a:gd name="T12" fmla="*/ 25 w 97"/>
                    <a:gd name="T13" fmla="*/ 54 h 144"/>
                    <a:gd name="T14" fmla="*/ 9 w 97"/>
                    <a:gd name="T15" fmla="*/ 46 h 144"/>
                    <a:gd name="T16" fmla="*/ 8 w 97"/>
                    <a:gd name="T17" fmla="*/ 46 h 144"/>
                    <a:gd name="T18" fmla="*/ 8 w 97"/>
                    <a:gd name="T19" fmla="*/ 72 h 144"/>
                    <a:gd name="T20" fmla="*/ 0 w 97"/>
                    <a:gd name="T21" fmla="*/ 72 h 144"/>
                    <a:gd name="T22" fmla="*/ 0 w 97"/>
                    <a:gd name="T23" fmla="*/ 1 h 144"/>
                    <a:gd name="T24" fmla="*/ 24 w 97"/>
                    <a:gd name="T25" fmla="*/ 8 h 144"/>
                    <a:gd name="T26" fmla="*/ 8 w 97"/>
                    <a:gd name="T27" fmla="*/ 27 h 144"/>
                    <a:gd name="T28" fmla="*/ 24 w 97"/>
                    <a:gd name="T29" fmla="*/ 46 h 144"/>
                    <a:gd name="T30" fmla="*/ 40 w 97"/>
                    <a:gd name="T31" fmla="*/ 27 h 144"/>
                    <a:gd name="T32" fmla="*/ 24 w 97"/>
                    <a:gd name="T33" fmla="*/ 8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108">
                  <a:extLst>
                    <a:ext uri="{FF2B5EF4-FFF2-40B4-BE49-F238E27FC236}">
                      <a16:creationId xmlns:a16="http://schemas.microsoft.com/office/drawing/2014/main" id="{E5C10B84-C6D1-8BA2-2CF3-9CB90B953D86}"/>
                    </a:ext>
                  </a:extLst>
                </p:cNvPr>
                <p:cNvSpPr>
                  <a:spLocks noChangeAspect="1" noEditPoints="1"/>
                </p:cNvSpPr>
                <p:nvPr/>
              </p:nvSpPr>
              <p:spPr bwMode="auto">
                <a:xfrm>
                  <a:off x="877" y="1264"/>
                  <a:ext cx="48" cy="54"/>
                </a:xfrm>
                <a:custGeom>
                  <a:avLst/>
                  <a:gdLst>
                    <a:gd name="T0" fmla="*/ 48 w 96"/>
                    <a:gd name="T1" fmla="*/ 52 h 107"/>
                    <a:gd name="T2" fmla="*/ 42 w 96"/>
                    <a:gd name="T3" fmla="*/ 54 h 107"/>
                    <a:gd name="T4" fmla="*/ 35 w 96"/>
                    <a:gd name="T5" fmla="*/ 46 h 107"/>
                    <a:gd name="T6" fmla="*/ 17 w 96"/>
                    <a:gd name="T7" fmla="*/ 54 h 107"/>
                    <a:gd name="T8" fmla="*/ 0 w 96"/>
                    <a:gd name="T9" fmla="*/ 39 h 107"/>
                    <a:gd name="T10" fmla="*/ 17 w 96"/>
                    <a:gd name="T11" fmla="*/ 24 h 107"/>
                    <a:gd name="T12" fmla="*/ 35 w 96"/>
                    <a:gd name="T13" fmla="*/ 16 h 107"/>
                    <a:gd name="T14" fmla="*/ 23 w 96"/>
                    <a:gd name="T15" fmla="*/ 8 h 107"/>
                    <a:gd name="T16" fmla="*/ 10 w 96"/>
                    <a:gd name="T17" fmla="*/ 17 h 107"/>
                    <a:gd name="T18" fmla="*/ 2 w 96"/>
                    <a:gd name="T19" fmla="*/ 17 h 107"/>
                    <a:gd name="T20" fmla="*/ 24 w 96"/>
                    <a:gd name="T21" fmla="*/ 0 h 107"/>
                    <a:gd name="T22" fmla="*/ 43 w 96"/>
                    <a:gd name="T23" fmla="*/ 14 h 107"/>
                    <a:gd name="T24" fmla="*/ 43 w 96"/>
                    <a:gd name="T25" fmla="*/ 41 h 107"/>
                    <a:gd name="T26" fmla="*/ 46 w 96"/>
                    <a:gd name="T27" fmla="*/ 46 h 107"/>
                    <a:gd name="T28" fmla="*/ 48 w 96"/>
                    <a:gd name="T29" fmla="*/ 46 h 107"/>
                    <a:gd name="T30" fmla="*/ 48 w 96"/>
                    <a:gd name="T31" fmla="*/ 52 h 107"/>
                    <a:gd name="T32" fmla="*/ 35 w 96"/>
                    <a:gd name="T33" fmla="*/ 26 h 107"/>
                    <a:gd name="T34" fmla="*/ 19 w 96"/>
                    <a:gd name="T35" fmla="*/ 30 h 107"/>
                    <a:gd name="T36" fmla="*/ 9 w 96"/>
                    <a:gd name="T37" fmla="*/ 39 h 107"/>
                    <a:gd name="T38" fmla="*/ 19 w 96"/>
                    <a:gd name="T39" fmla="*/ 46 h 107"/>
                    <a:gd name="T40" fmla="*/ 35 w 96"/>
                    <a:gd name="T41" fmla="*/ 35 h 107"/>
                    <a:gd name="T42" fmla="*/ 35 w 96"/>
                    <a:gd name="T43" fmla="*/ 26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109">
                  <a:extLst>
                    <a:ext uri="{FF2B5EF4-FFF2-40B4-BE49-F238E27FC236}">
                      <a16:creationId xmlns:a16="http://schemas.microsoft.com/office/drawing/2014/main" id="{2CE337CC-0B20-61CD-B17A-A5993B5231D9}"/>
                    </a:ext>
                  </a:extLst>
                </p:cNvPr>
                <p:cNvSpPr>
                  <a:spLocks noChangeAspect="1"/>
                </p:cNvSpPr>
                <p:nvPr/>
              </p:nvSpPr>
              <p:spPr bwMode="auto">
                <a:xfrm>
                  <a:off x="930" y="1264"/>
                  <a:ext cx="27" cy="53"/>
                </a:xfrm>
                <a:custGeom>
                  <a:avLst/>
                  <a:gdLst>
                    <a:gd name="T0" fmla="*/ 0 w 54"/>
                    <a:gd name="T1" fmla="*/ 2 h 106"/>
                    <a:gd name="T2" fmla="*/ 8 w 54"/>
                    <a:gd name="T3" fmla="*/ 2 h 106"/>
                    <a:gd name="T4" fmla="*/ 8 w 54"/>
                    <a:gd name="T5" fmla="*/ 13 h 106"/>
                    <a:gd name="T6" fmla="*/ 9 w 54"/>
                    <a:gd name="T7" fmla="*/ 13 h 106"/>
                    <a:gd name="T8" fmla="*/ 27 w 54"/>
                    <a:gd name="T9" fmla="*/ 1 h 106"/>
                    <a:gd name="T10" fmla="*/ 27 w 54"/>
                    <a:gd name="T11" fmla="*/ 10 h 106"/>
                    <a:gd name="T12" fmla="*/ 9 w 54"/>
                    <a:gd name="T13" fmla="*/ 30 h 106"/>
                    <a:gd name="T14" fmla="*/ 9 w 54"/>
                    <a:gd name="T15" fmla="*/ 53 h 106"/>
                    <a:gd name="T16" fmla="*/ 0 w 54"/>
                    <a:gd name="T17" fmla="*/ 53 h 106"/>
                    <a:gd name="T18" fmla="*/ 0 w 54"/>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110">
                  <a:extLst>
                    <a:ext uri="{FF2B5EF4-FFF2-40B4-BE49-F238E27FC236}">
                      <a16:creationId xmlns:a16="http://schemas.microsoft.com/office/drawing/2014/main" id="{3E906533-A08B-82AB-E625-DDB581F28D73}"/>
                    </a:ext>
                  </a:extLst>
                </p:cNvPr>
                <p:cNvSpPr>
                  <a:spLocks noChangeAspect="1"/>
                </p:cNvSpPr>
                <p:nvPr/>
              </p:nvSpPr>
              <p:spPr bwMode="auto">
                <a:xfrm>
                  <a:off x="961" y="1250"/>
                  <a:ext cx="27" cy="67"/>
                </a:xfrm>
                <a:custGeom>
                  <a:avLst/>
                  <a:gdLst>
                    <a:gd name="T0" fmla="*/ 17 w 54"/>
                    <a:gd name="T1" fmla="*/ 15 h 133"/>
                    <a:gd name="T2" fmla="*/ 27 w 54"/>
                    <a:gd name="T3" fmla="*/ 15 h 133"/>
                    <a:gd name="T4" fmla="*/ 27 w 54"/>
                    <a:gd name="T5" fmla="*/ 23 h 133"/>
                    <a:gd name="T6" fmla="*/ 17 w 54"/>
                    <a:gd name="T7" fmla="*/ 23 h 133"/>
                    <a:gd name="T8" fmla="*/ 17 w 54"/>
                    <a:gd name="T9" fmla="*/ 55 h 133"/>
                    <a:gd name="T10" fmla="*/ 23 w 54"/>
                    <a:gd name="T11" fmla="*/ 59 h 133"/>
                    <a:gd name="T12" fmla="*/ 27 w 54"/>
                    <a:gd name="T13" fmla="*/ 59 h 133"/>
                    <a:gd name="T14" fmla="*/ 27 w 54"/>
                    <a:gd name="T15" fmla="*/ 67 h 133"/>
                    <a:gd name="T16" fmla="*/ 21 w 54"/>
                    <a:gd name="T17" fmla="*/ 67 h 133"/>
                    <a:gd name="T18" fmla="*/ 9 w 54"/>
                    <a:gd name="T19" fmla="*/ 55 h 133"/>
                    <a:gd name="T20" fmla="*/ 9 w 54"/>
                    <a:gd name="T21" fmla="*/ 23 h 133"/>
                    <a:gd name="T22" fmla="*/ 0 w 54"/>
                    <a:gd name="T23" fmla="*/ 23 h 133"/>
                    <a:gd name="T24" fmla="*/ 0 w 54"/>
                    <a:gd name="T25" fmla="*/ 15 h 133"/>
                    <a:gd name="T26" fmla="*/ 9 w 54"/>
                    <a:gd name="T27" fmla="*/ 15 h 133"/>
                    <a:gd name="T28" fmla="*/ 9 w 54"/>
                    <a:gd name="T29" fmla="*/ 0 h 133"/>
                    <a:gd name="T30" fmla="*/ 17 w 54"/>
                    <a:gd name="T31" fmla="*/ 0 h 133"/>
                    <a:gd name="T32" fmla="*/ 17 w 54"/>
                    <a:gd name="T33" fmla="*/ 1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111">
                  <a:extLst>
                    <a:ext uri="{FF2B5EF4-FFF2-40B4-BE49-F238E27FC236}">
                      <a16:creationId xmlns:a16="http://schemas.microsoft.com/office/drawing/2014/main" id="{7A5F71D7-D8DF-D53D-7B7F-FD3161491567}"/>
                    </a:ext>
                  </a:extLst>
                </p:cNvPr>
                <p:cNvSpPr>
                  <a:spLocks noChangeAspect="1"/>
                </p:cNvSpPr>
                <p:nvPr/>
              </p:nvSpPr>
              <p:spPr bwMode="auto">
                <a:xfrm>
                  <a:off x="994" y="1264"/>
                  <a:ext cx="71" cy="53"/>
                </a:xfrm>
                <a:custGeom>
                  <a:avLst/>
                  <a:gdLst>
                    <a:gd name="T0" fmla="*/ 0 w 143"/>
                    <a:gd name="T1" fmla="*/ 1 h 105"/>
                    <a:gd name="T2" fmla="*/ 8 w 143"/>
                    <a:gd name="T3" fmla="*/ 1 h 105"/>
                    <a:gd name="T4" fmla="*/ 8 w 143"/>
                    <a:gd name="T5" fmla="*/ 9 h 105"/>
                    <a:gd name="T6" fmla="*/ 8 w 143"/>
                    <a:gd name="T7" fmla="*/ 9 h 105"/>
                    <a:gd name="T8" fmla="*/ 24 w 143"/>
                    <a:gd name="T9" fmla="*/ 0 h 105"/>
                    <a:gd name="T10" fmla="*/ 38 w 143"/>
                    <a:gd name="T11" fmla="*/ 9 h 105"/>
                    <a:gd name="T12" fmla="*/ 54 w 143"/>
                    <a:gd name="T13" fmla="*/ 0 h 105"/>
                    <a:gd name="T14" fmla="*/ 71 w 143"/>
                    <a:gd name="T15" fmla="*/ 15 h 105"/>
                    <a:gd name="T16" fmla="*/ 71 w 143"/>
                    <a:gd name="T17" fmla="*/ 53 h 105"/>
                    <a:gd name="T18" fmla="*/ 63 w 143"/>
                    <a:gd name="T19" fmla="*/ 53 h 105"/>
                    <a:gd name="T20" fmla="*/ 63 w 143"/>
                    <a:gd name="T21" fmla="*/ 19 h 105"/>
                    <a:gd name="T22" fmla="*/ 53 w 143"/>
                    <a:gd name="T23" fmla="*/ 8 h 105"/>
                    <a:gd name="T24" fmla="*/ 40 w 143"/>
                    <a:gd name="T25" fmla="*/ 21 h 105"/>
                    <a:gd name="T26" fmla="*/ 40 w 143"/>
                    <a:gd name="T27" fmla="*/ 53 h 105"/>
                    <a:gd name="T28" fmla="*/ 31 w 143"/>
                    <a:gd name="T29" fmla="*/ 53 h 105"/>
                    <a:gd name="T30" fmla="*/ 31 w 143"/>
                    <a:gd name="T31" fmla="*/ 19 h 105"/>
                    <a:gd name="T32" fmla="*/ 22 w 143"/>
                    <a:gd name="T33" fmla="*/ 8 h 105"/>
                    <a:gd name="T34" fmla="*/ 8 w 143"/>
                    <a:gd name="T35" fmla="*/ 21 h 105"/>
                    <a:gd name="T36" fmla="*/ 8 w 143"/>
                    <a:gd name="T37" fmla="*/ 53 h 105"/>
                    <a:gd name="T38" fmla="*/ 0 w 143"/>
                    <a:gd name="T39" fmla="*/ 53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112">
                  <a:extLst>
                    <a:ext uri="{FF2B5EF4-FFF2-40B4-BE49-F238E27FC236}">
                      <a16:creationId xmlns:a16="http://schemas.microsoft.com/office/drawing/2014/main" id="{C512C594-87CF-1CF2-5668-559329C22D03}"/>
                    </a:ext>
                  </a:extLst>
                </p:cNvPr>
                <p:cNvSpPr>
                  <a:spLocks noChangeAspect="1" noEditPoints="1"/>
                </p:cNvSpPr>
                <p:nvPr/>
              </p:nvSpPr>
              <p:spPr bwMode="auto">
                <a:xfrm>
                  <a:off x="1073" y="1264"/>
                  <a:ext cx="48" cy="54"/>
                </a:xfrm>
                <a:custGeom>
                  <a:avLst/>
                  <a:gdLst>
                    <a:gd name="T0" fmla="*/ 47 w 96"/>
                    <a:gd name="T1" fmla="*/ 36 h 107"/>
                    <a:gd name="T2" fmla="*/ 25 w 96"/>
                    <a:gd name="T3" fmla="*/ 54 h 107"/>
                    <a:gd name="T4" fmla="*/ 0 w 96"/>
                    <a:gd name="T5" fmla="*/ 27 h 107"/>
                    <a:gd name="T6" fmla="*/ 24 w 96"/>
                    <a:gd name="T7" fmla="*/ 0 h 107"/>
                    <a:gd name="T8" fmla="*/ 48 w 96"/>
                    <a:gd name="T9" fmla="*/ 30 h 107"/>
                    <a:gd name="T10" fmla="*/ 9 w 96"/>
                    <a:gd name="T11" fmla="*/ 30 h 107"/>
                    <a:gd name="T12" fmla="*/ 25 w 96"/>
                    <a:gd name="T13" fmla="*/ 46 h 107"/>
                    <a:gd name="T14" fmla="*/ 38 w 96"/>
                    <a:gd name="T15" fmla="*/ 36 h 107"/>
                    <a:gd name="T16" fmla="*/ 47 w 96"/>
                    <a:gd name="T17" fmla="*/ 36 h 107"/>
                    <a:gd name="T18" fmla="*/ 39 w 96"/>
                    <a:gd name="T19" fmla="*/ 22 h 107"/>
                    <a:gd name="T20" fmla="*/ 24 w 96"/>
                    <a:gd name="T21" fmla="*/ 8 h 107"/>
                    <a:gd name="T22" fmla="*/ 9 w 96"/>
                    <a:gd name="T23" fmla="*/ 22 h 107"/>
                    <a:gd name="T24" fmla="*/ 39 w 96"/>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113">
                  <a:extLst>
                    <a:ext uri="{FF2B5EF4-FFF2-40B4-BE49-F238E27FC236}">
                      <a16:creationId xmlns:a16="http://schemas.microsoft.com/office/drawing/2014/main" id="{305FEE3E-19C0-6556-B2E7-CCC1296A4BAD}"/>
                    </a:ext>
                  </a:extLst>
                </p:cNvPr>
                <p:cNvSpPr>
                  <a:spLocks noChangeAspect="1"/>
                </p:cNvSpPr>
                <p:nvPr/>
              </p:nvSpPr>
              <p:spPr bwMode="auto">
                <a:xfrm>
                  <a:off x="1127" y="1264"/>
                  <a:ext cx="42" cy="53"/>
                </a:xfrm>
                <a:custGeom>
                  <a:avLst/>
                  <a:gdLst>
                    <a:gd name="T0" fmla="*/ 0 w 84"/>
                    <a:gd name="T1" fmla="*/ 1 h 105"/>
                    <a:gd name="T2" fmla="*/ 8 w 84"/>
                    <a:gd name="T3" fmla="*/ 1 h 105"/>
                    <a:gd name="T4" fmla="*/ 8 w 84"/>
                    <a:gd name="T5" fmla="*/ 10 h 105"/>
                    <a:gd name="T6" fmla="*/ 8 w 84"/>
                    <a:gd name="T7" fmla="*/ 10 h 105"/>
                    <a:gd name="T8" fmla="*/ 25 w 84"/>
                    <a:gd name="T9" fmla="*/ 0 h 105"/>
                    <a:gd name="T10" fmla="*/ 42 w 84"/>
                    <a:gd name="T11" fmla="*/ 19 h 105"/>
                    <a:gd name="T12" fmla="*/ 42 w 84"/>
                    <a:gd name="T13" fmla="*/ 53 h 105"/>
                    <a:gd name="T14" fmla="*/ 34 w 84"/>
                    <a:gd name="T15" fmla="*/ 53 h 105"/>
                    <a:gd name="T16" fmla="*/ 34 w 84"/>
                    <a:gd name="T17" fmla="*/ 18 h 105"/>
                    <a:gd name="T18" fmla="*/ 24 w 84"/>
                    <a:gd name="T19" fmla="*/ 8 h 105"/>
                    <a:gd name="T20" fmla="*/ 8 w 84"/>
                    <a:gd name="T21" fmla="*/ 24 h 105"/>
                    <a:gd name="T22" fmla="*/ 8 w 84"/>
                    <a:gd name="T23" fmla="*/ 53 h 105"/>
                    <a:gd name="T24" fmla="*/ 0 w 84"/>
                    <a:gd name="T25" fmla="*/ 53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114">
                  <a:extLst>
                    <a:ext uri="{FF2B5EF4-FFF2-40B4-BE49-F238E27FC236}">
                      <a16:creationId xmlns:a16="http://schemas.microsoft.com/office/drawing/2014/main" id="{2C611609-3F4B-E388-8A68-C8316B4EF8AB}"/>
                    </a:ext>
                  </a:extLst>
                </p:cNvPr>
                <p:cNvSpPr>
                  <a:spLocks noChangeAspect="1"/>
                </p:cNvSpPr>
                <p:nvPr/>
              </p:nvSpPr>
              <p:spPr bwMode="auto">
                <a:xfrm>
                  <a:off x="1174" y="1250"/>
                  <a:ext cx="27" cy="67"/>
                </a:xfrm>
                <a:custGeom>
                  <a:avLst/>
                  <a:gdLst>
                    <a:gd name="T0" fmla="*/ 17 w 55"/>
                    <a:gd name="T1" fmla="*/ 15 h 133"/>
                    <a:gd name="T2" fmla="*/ 27 w 55"/>
                    <a:gd name="T3" fmla="*/ 15 h 133"/>
                    <a:gd name="T4" fmla="*/ 27 w 55"/>
                    <a:gd name="T5" fmla="*/ 23 h 133"/>
                    <a:gd name="T6" fmla="*/ 17 w 55"/>
                    <a:gd name="T7" fmla="*/ 23 h 133"/>
                    <a:gd name="T8" fmla="*/ 17 w 55"/>
                    <a:gd name="T9" fmla="*/ 55 h 133"/>
                    <a:gd name="T10" fmla="*/ 23 w 55"/>
                    <a:gd name="T11" fmla="*/ 59 h 133"/>
                    <a:gd name="T12" fmla="*/ 27 w 55"/>
                    <a:gd name="T13" fmla="*/ 59 h 133"/>
                    <a:gd name="T14" fmla="*/ 27 w 55"/>
                    <a:gd name="T15" fmla="*/ 67 h 133"/>
                    <a:gd name="T16" fmla="*/ 21 w 55"/>
                    <a:gd name="T17" fmla="*/ 67 h 133"/>
                    <a:gd name="T18" fmla="*/ 9 w 55"/>
                    <a:gd name="T19" fmla="*/ 55 h 133"/>
                    <a:gd name="T20" fmla="*/ 9 w 55"/>
                    <a:gd name="T21" fmla="*/ 23 h 133"/>
                    <a:gd name="T22" fmla="*/ 0 w 55"/>
                    <a:gd name="T23" fmla="*/ 23 h 133"/>
                    <a:gd name="T24" fmla="*/ 0 w 55"/>
                    <a:gd name="T25" fmla="*/ 15 h 133"/>
                    <a:gd name="T26" fmla="*/ 9 w 55"/>
                    <a:gd name="T27" fmla="*/ 15 h 133"/>
                    <a:gd name="T28" fmla="*/ 9 w 55"/>
                    <a:gd name="T29" fmla="*/ 0 h 133"/>
                    <a:gd name="T30" fmla="*/ 17 w 55"/>
                    <a:gd name="T31" fmla="*/ 0 h 133"/>
                    <a:gd name="T32" fmla="*/ 17 w 55"/>
                    <a:gd name="T33" fmla="*/ 1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115">
                  <a:extLst>
                    <a:ext uri="{FF2B5EF4-FFF2-40B4-BE49-F238E27FC236}">
                      <a16:creationId xmlns:a16="http://schemas.microsoft.com/office/drawing/2014/main" id="{0DC0E1A3-449C-8AEA-FD39-7D0905B24144}"/>
                    </a:ext>
                  </a:extLst>
                </p:cNvPr>
                <p:cNvSpPr>
                  <a:spLocks noChangeAspect="1"/>
                </p:cNvSpPr>
                <p:nvPr/>
              </p:nvSpPr>
              <p:spPr bwMode="auto">
                <a:xfrm>
                  <a:off x="700" y="1349"/>
                  <a:ext cx="28" cy="71"/>
                </a:xfrm>
                <a:custGeom>
                  <a:avLst/>
                  <a:gdLst>
                    <a:gd name="T0" fmla="*/ 9 w 56"/>
                    <a:gd name="T1" fmla="*/ 27 h 143"/>
                    <a:gd name="T2" fmla="*/ 0 w 56"/>
                    <a:gd name="T3" fmla="*/ 27 h 143"/>
                    <a:gd name="T4" fmla="*/ 0 w 56"/>
                    <a:gd name="T5" fmla="*/ 20 h 143"/>
                    <a:gd name="T6" fmla="*/ 9 w 56"/>
                    <a:gd name="T7" fmla="*/ 20 h 143"/>
                    <a:gd name="T8" fmla="*/ 9 w 56"/>
                    <a:gd name="T9" fmla="*/ 12 h 143"/>
                    <a:gd name="T10" fmla="*/ 23 w 56"/>
                    <a:gd name="T11" fmla="*/ 0 h 143"/>
                    <a:gd name="T12" fmla="*/ 28 w 56"/>
                    <a:gd name="T13" fmla="*/ 0 h 143"/>
                    <a:gd name="T14" fmla="*/ 28 w 56"/>
                    <a:gd name="T15" fmla="*/ 8 h 143"/>
                    <a:gd name="T16" fmla="*/ 24 w 56"/>
                    <a:gd name="T17" fmla="*/ 7 h 143"/>
                    <a:gd name="T18" fmla="*/ 17 w 56"/>
                    <a:gd name="T19" fmla="*/ 13 h 143"/>
                    <a:gd name="T20" fmla="*/ 17 w 56"/>
                    <a:gd name="T21" fmla="*/ 20 h 143"/>
                    <a:gd name="T22" fmla="*/ 27 w 56"/>
                    <a:gd name="T23" fmla="*/ 20 h 143"/>
                    <a:gd name="T24" fmla="*/ 27 w 56"/>
                    <a:gd name="T25" fmla="*/ 27 h 143"/>
                    <a:gd name="T26" fmla="*/ 17 w 56"/>
                    <a:gd name="T27" fmla="*/ 27 h 143"/>
                    <a:gd name="T28" fmla="*/ 17 w 56"/>
                    <a:gd name="T29" fmla="*/ 71 h 143"/>
                    <a:gd name="T30" fmla="*/ 9 w 56"/>
                    <a:gd name="T31" fmla="*/ 71 h 143"/>
                    <a:gd name="T32" fmla="*/ 9 w 56"/>
                    <a:gd name="T33" fmla="*/ 2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116">
                  <a:extLst>
                    <a:ext uri="{FF2B5EF4-FFF2-40B4-BE49-F238E27FC236}">
                      <a16:creationId xmlns:a16="http://schemas.microsoft.com/office/drawing/2014/main" id="{825FFD76-5DE0-8651-A49A-FDBCE22056B7}"/>
                    </a:ext>
                  </a:extLst>
                </p:cNvPr>
                <p:cNvSpPr>
                  <a:spLocks noChangeAspect="1" noEditPoints="1"/>
                </p:cNvSpPr>
                <p:nvPr/>
              </p:nvSpPr>
              <p:spPr bwMode="auto">
                <a:xfrm>
                  <a:off x="728" y="1368"/>
                  <a:ext cx="50" cy="53"/>
                </a:xfrm>
                <a:custGeom>
                  <a:avLst/>
                  <a:gdLst>
                    <a:gd name="T0" fmla="*/ 25 w 100"/>
                    <a:gd name="T1" fmla="*/ 0 h 107"/>
                    <a:gd name="T2" fmla="*/ 50 w 100"/>
                    <a:gd name="T3" fmla="*/ 27 h 107"/>
                    <a:gd name="T4" fmla="*/ 25 w 100"/>
                    <a:gd name="T5" fmla="*/ 53 h 107"/>
                    <a:gd name="T6" fmla="*/ 0 w 100"/>
                    <a:gd name="T7" fmla="*/ 27 h 107"/>
                    <a:gd name="T8" fmla="*/ 25 w 100"/>
                    <a:gd name="T9" fmla="*/ 0 h 107"/>
                    <a:gd name="T10" fmla="*/ 25 w 100"/>
                    <a:gd name="T11" fmla="*/ 46 h 107"/>
                    <a:gd name="T12" fmla="*/ 41 w 100"/>
                    <a:gd name="T13" fmla="*/ 27 h 107"/>
                    <a:gd name="T14" fmla="*/ 25 w 100"/>
                    <a:gd name="T15" fmla="*/ 7 h 107"/>
                    <a:gd name="T16" fmla="*/ 9 w 100"/>
                    <a:gd name="T17" fmla="*/ 27 h 107"/>
                    <a:gd name="T18" fmla="*/ 25 w 100"/>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117">
                  <a:extLst>
                    <a:ext uri="{FF2B5EF4-FFF2-40B4-BE49-F238E27FC236}">
                      <a16:creationId xmlns:a16="http://schemas.microsoft.com/office/drawing/2014/main" id="{28A84D7E-CEE3-1AD3-FC57-9D6137AFEE23}"/>
                    </a:ext>
                  </a:extLst>
                </p:cNvPr>
                <p:cNvSpPr>
                  <a:spLocks noChangeAspect="1"/>
                </p:cNvSpPr>
                <p:nvPr/>
              </p:nvSpPr>
              <p:spPr bwMode="auto">
                <a:xfrm>
                  <a:off x="786" y="1367"/>
                  <a:ext cx="26" cy="53"/>
                </a:xfrm>
                <a:custGeom>
                  <a:avLst/>
                  <a:gdLst>
                    <a:gd name="T0" fmla="*/ 0 w 54"/>
                    <a:gd name="T1" fmla="*/ 2 h 106"/>
                    <a:gd name="T2" fmla="*/ 8 w 54"/>
                    <a:gd name="T3" fmla="*/ 2 h 106"/>
                    <a:gd name="T4" fmla="*/ 8 w 54"/>
                    <a:gd name="T5" fmla="*/ 13 h 106"/>
                    <a:gd name="T6" fmla="*/ 8 w 54"/>
                    <a:gd name="T7" fmla="*/ 13 h 106"/>
                    <a:gd name="T8" fmla="*/ 26 w 54"/>
                    <a:gd name="T9" fmla="*/ 1 h 106"/>
                    <a:gd name="T10" fmla="*/ 26 w 54"/>
                    <a:gd name="T11" fmla="*/ 10 h 106"/>
                    <a:gd name="T12" fmla="*/ 8 w 54"/>
                    <a:gd name="T13" fmla="*/ 30 h 106"/>
                    <a:gd name="T14" fmla="*/ 8 w 54"/>
                    <a:gd name="T15" fmla="*/ 53 h 106"/>
                    <a:gd name="T16" fmla="*/ 0 w 54"/>
                    <a:gd name="T17" fmla="*/ 53 h 106"/>
                    <a:gd name="T18" fmla="*/ 0 w 54"/>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118">
                  <a:extLst>
                    <a:ext uri="{FF2B5EF4-FFF2-40B4-BE49-F238E27FC236}">
                      <a16:creationId xmlns:a16="http://schemas.microsoft.com/office/drawing/2014/main" id="{71B4A20E-835C-7836-82BF-36B1A305D81F}"/>
                    </a:ext>
                  </a:extLst>
                </p:cNvPr>
                <p:cNvSpPr>
                  <a:spLocks noChangeAspect="1"/>
                </p:cNvSpPr>
                <p:nvPr/>
              </p:nvSpPr>
              <p:spPr bwMode="auto">
                <a:xfrm>
                  <a:off x="839" y="1349"/>
                  <a:ext cx="89" cy="71"/>
                </a:xfrm>
                <a:custGeom>
                  <a:avLst/>
                  <a:gdLst>
                    <a:gd name="T0" fmla="*/ 70 w 423"/>
                    <a:gd name="T1" fmla="*/ 71 h 336"/>
                    <a:gd name="T2" fmla="*/ 60 w 423"/>
                    <a:gd name="T3" fmla="*/ 71 h 336"/>
                    <a:gd name="T4" fmla="*/ 44 w 423"/>
                    <a:gd name="T5" fmla="*/ 12 h 336"/>
                    <a:gd name="T6" fmla="*/ 44 w 423"/>
                    <a:gd name="T7" fmla="*/ 12 h 336"/>
                    <a:gd name="T8" fmla="*/ 28 w 423"/>
                    <a:gd name="T9" fmla="*/ 71 h 336"/>
                    <a:gd name="T10" fmla="*/ 18 w 423"/>
                    <a:gd name="T11" fmla="*/ 71 h 336"/>
                    <a:gd name="T12" fmla="*/ 0 w 423"/>
                    <a:gd name="T13" fmla="*/ 0 h 336"/>
                    <a:gd name="T14" fmla="*/ 9 w 423"/>
                    <a:gd name="T15" fmla="*/ 0 h 336"/>
                    <a:gd name="T16" fmla="*/ 23 w 423"/>
                    <a:gd name="T17" fmla="*/ 59 h 336"/>
                    <a:gd name="T18" fmla="*/ 23 w 423"/>
                    <a:gd name="T19" fmla="*/ 59 h 336"/>
                    <a:gd name="T20" fmla="*/ 39 w 423"/>
                    <a:gd name="T21" fmla="*/ 0 h 336"/>
                    <a:gd name="T22" fmla="*/ 49 w 423"/>
                    <a:gd name="T23" fmla="*/ 0 h 336"/>
                    <a:gd name="T24" fmla="*/ 65 w 423"/>
                    <a:gd name="T25" fmla="*/ 59 h 336"/>
                    <a:gd name="T26" fmla="*/ 65 w 423"/>
                    <a:gd name="T27" fmla="*/ 59 h 336"/>
                    <a:gd name="T28" fmla="*/ 80 w 423"/>
                    <a:gd name="T29" fmla="*/ 0 h 336"/>
                    <a:gd name="T30" fmla="*/ 89 w 423"/>
                    <a:gd name="T31" fmla="*/ 0 h 336"/>
                    <a:gd name="T32" fmla="*/ 70 w 423"/>
                    <a:gd name="T33" fmla="*/ 71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119">
                  <a:extLst>
                    <a:ext uri="{FF2B5EF4-FFF2-40B4-BE49-F238E27FC236}">
                      <a16:creationId xmlns:a16="http://schemas.microsoft.com/office/drawing/2014/main" id="{CDDFD0D0-15C3-D8B2-3F23-204140247FCF}"/>
                    </a:ext>
                  </a:extLst>
                </p:cNvPr>
                <p:cNvSpPr>
                  <a:spLocks noChangeAspect="1" noEditPoints="1"/>
                </p:cNvSpPr>
                <p:nvPr/>
              </p:nvSpPr>
              <p:spPr bwMode="auto">
                <a:xfrm>
                  <a:off x="927" y="1368"/>
                  <a:ext cx="50" cy="53"/>
                </a:xfrm>
                <a:custGeom>
                  <a:avLst/>
                  <a:gdLst>
                    <a:gd name="T0" fmla="*/ 25 w 100"/>
                    <a:gd name="T1" fmla="*/ 0 h 107"/>
                    <a:gd name="T2" fmla="*/ 50 w 100"/>
                    <a:gd name="T3" fmla="*/ 27 h 107"/>
                    <a:gd name="T4" fmla="*/ 25 w 100"/>
                    <a:gd name="T5" fmla="*/ 53 h 107"/>
                    <a:gd name="T6" fmla="*/ 0 w 100"/>
                    <a:gd name="T7" fmla="*/ 27 h 107"/>
                    <a:gd name="T8" fmla="*/ 25 w 100"/>
                    <a:gd name="T9" fmla="*/ 0 h 107"/>
                    <a:gd name="T10" fmla="*/ 25 w 100"/>
                    <a:gd name="T11" fmla="*/ 46 h 107"/>
                    <a:gd name="T12" fmla="*/ 41 w 100"/>
                    <a:gd name="T13" fmla="*/ 27 h 107"/>
                    <a:gd name="T14" fmla="*/ 25 w 100"/>
                    <a:gd name="T15" fmla="*/ 7 h 107"/>
                    <a:gd name="T16" fmla="*/ 9 w 100"/>
                    <a:gd name="T17" fmla="*/ 27 h 107"/>
                    <a:gd name="T18" fmla="*/ 25 w 100"/>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120">
                  <a:extLst>
                    <a:ext uri="{FF2B5EF4-FFF2-40B4-BE49-F238E27FC236}">
                      <a16:creationId xmlns:a16="http://schemas.microsoft.com/office/drawing/2014/main" id="{73F71D69-3A7A-0DB7-E304-0A99B4B7DFE5}"/>
                    </a:ext>
                  </a:extLst>
                </p:cNvPr>
                <p:cNvSpPr>
                  <a:spLocks noChangeAspect="1"/>
                </p:cNvSpPr>
                <p:nvPr/>
              </p:nvSpPr>
              <p:spPr bwMode="auto">
                <a:xfrm>
                  <a:off x="984" y="1367"/>
                  <a:ext cx="27" cy="53"/>
                </a:xfrm>
                <a:custGeom>
                  <a:avLst/>
                  <a:gdLst>
                    <a:gd name="T0" fmla="*/ 0 w 53"/>
                    <a:gd name="T1" fmla="*/ 2 h 106"/>
                    <a:gd name="T2" fmla="*/ 8 w 53"/>
                    <a:gd name="T3" fmla="*/ 2 h 106"/>
                    <a:gd name="T4" fmla="*/ 8 w 53"/>
                    <a:gd name="T5" fmla="*/ 13 h 106"/>
                    <a:gd name="T6" fmla="*/ 8 w 53"/>
                    <a:gd name="T7" fmla="*/ 13 h 106"/>
                    <a:gd name="T8" fmla="*/ 27 w 53"/>
                    <a:gd name="T9" fmla="*/ 1 h 106"/>
                    <a:gd name="T10" fmla="*/ 27 w 53"/>
                    <a:gd name="T11" fmla="*/ 10 h 106"/>
                    <a:gd name="T12" fmla="*/ 8 w 53"/>
                    <a:gd name="T13" fmla="*/ 30 h 106"/>
                    <a:gd name="T14" fmla="*/ 8 w 53"/>
                    <a:gd name="T15" fmla="*/ 53 h 106"/>
                    <a:gd name="T16" fmla="*/ 0 w 53"/>
                    <a:gd name="T17" fmla="*/ 53 h 106"/>
                    <a:gd name="T18" fmla="*/ 0 w 53"/>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21">
                  <a:extLst>
                    <a:ext uri="{FF2B5EF4-FFF2-40B4-BE49-F238E27FC236}">
                      <a16:creationId xmlns:a16="http://schemas.microsoft.com/office/drawing/2014/main" id="{35487540-31C1-B17B-94C6-22C328E9E114}"/>
                    </a:ext>
                  </a:extLst>
                </p:cNvPr>
                <p:cNvSpPr>
                  <a:spLocks noChangeAspect="1"/>
                </p:cNvSpPr>
                <p:nvPr/>
              </p:nvSpPr>
              <p:spPr bwMode="auto">
                <a:xfrm>
                  <a:off x="1016" y="1349"/>
                  <a:ext cx="44" cy="71"/>
                </a:xfrm>
                <a:custGeom>
                  <a:avLst/>
                  <a:gdLst>
                    <a:gd name="T0" fmla="*/ 0 w 210"/>
                    <a:gd name="T1" fmla="*/ 0 h 336"/>
                    <a:gd name="T2" fmla="*/ 8 w 210"/>
                    <a:gd name="T3" fmla="*/ 0 h 336"/>
                    <a:gd name="T4" fmla="*/ 8 w 210"/>
                    <a:gd name="T5" fmla="*/ 42 h 336"/>
                    <a:gd name="T6" fmla="*/ 32 w 210"/>
                    <a:gd name="T7" fmla="*/ 19 h 336"/>
                    <a:gd name="T8" fmla="*/ 43 w 210"/>
                    <a:gd name="T9" fmla="*/ 19 h 336"/>
                    <a:gd name="T10" fmla="*/ 23 w 210"/>
                    <a:gd name="T11" fmla="*/ 38 h 336"/>
                    <a:gd name="T12" fmla="*/ 44 w 210"/>
                    <a:gd name="T13" fmla="*/ 71 h 336"/>
                    <a:gd name="T14" fmla="*/ 34 w 210"/>
                    <a:gd name="T15" fmla="*/ 71 h 336"/>
                    <a:gd name="T16" fmla="*/ 16 w 210"/>
                    <a:gd name="T17" fmla="*/ 44 h 336"/>
                    <a:gd name="T18" fmla="*/ 8 w 210"/>
                    <a:gd name="T19" fmla="*/ 52 h 336"/>
                    <a:gd name="T20" fmla="*/ 8 w 210"/>
                    <a:gd name="T21" fmla="*/ 71 h 336"/>
                    <a:gd name="T22" fmla="*/ 0 w 210"/>
                    <a:gd name="T23" fmla="*/ 71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22">
                  <a:extLst>
                    <a:ext uri="{FF2B5EF4-FFF2-40B4-BE49-F238E27FC236}">
                      <a16:creationId xmlns:a16="http://schemas.microsoft.com/office/drawing/2014/main" id="{CC832E29-BA6C-2EB8-766F-5C993E77CA0C}"/>
                    </a:ext>
                  </a:extLst>
                </p:cNvPr>
                <p:cNvSpPr>
                  <a:spLocks noChangeAspect="1" noEditPoints="1"/>
                </p:cNvSpPr>
                <p:nvPr/>
              </p:nvSpPr>
              <p:spPr bwMode="auto">
                <a:xfrm>
                  <a:off x="1089" y="1349"/>
                  <a:ext cx="60" cy="72"/>
                </a:xfrm>
                <a:custGeom>
                  <a:avLst/>
                  <a:gdLst>
                    <a:gd name="T0" fmla="*/ 42 w 121"/>
                    <a:gd name="T1" fmla="*/ 62 h 144"/>
                    <a:gd name="T2" fmla="*/ 22 w 121"/>
                    <a:gd name="T3" fmla="*/ 72 h 144"/>
                    <a:gd name="T4" fmla="*/ 0 w 121"/>
                    <a:gd name="T5" fmla="*/ 53 h 144"/>
                    <a:gd name="T6" fmla="*/ 16 w 121"/>
                    <a:gd name="T7" fmla="*/ 32 h 144"/>
                    <a:gd name="T8" fmla="*/ 8 w 121"/>
                    <a:gd name="T9" fmla="*/ 15 h 144"/>
                    <a:gd name="T10" fmla="*/ 24 w 121"/>
                    <a:gd name="T11" fmla="*/ 0 h 144"/>
                    <a:gd name="T12" fmla="*/ 41 w 121"/>
                    <a:gd name="T13" fmla="*/ 15 h 144"/>
                    <a:gd name="T14" fmla="*/ 28 w 121"/>
                    <a:gd name="T15" fmla="*/ 33 h 144"/>
                    <a:gd name="T16" fmla="*/ 41 w 121"/>
                    <a:gd name="T17" fmla="*/ 49 h 144"/>
                    <a:gd name="T18" fmla="*/ 43 w 121"/>
                    <a:gd name="T19" fmla="*/ 38 h 144"/>
                    <a:gd name="T20" fmla="*/ 51 w 121"/>
                    <a:gd name="T21" fmla="*/ 38 h 144"/>
                    <a:gd name="T22" fmla="*/ 47 w 121"/>
                    <a:gd name="T23" fmla="*/ 55 h 144"/>
                    <a:gd name="T24" fmla="*/ 60 w 121"/>
                    <a:gd name="T25" fmla="*/ 71 h 144"/>
                    <a:gd name="T26" fmla="*/ 49 w 121"/>
                    <a:gd name="T27" fmla="*/ 71 h 144"/>
                    <a:gd name="T28" fmla="*/ 42 w 121"/>
                    <a:gd name="T29" fmla="*/ 62 h 144"/>
                    <a:gd name="T30" fmla="*/ 21 w 121"/>
                    <a:gd name="T31" fmla="*/ 37 h 144"/>
                    <a:gd name="T32" fmla="*/ 9 w 121"/>
                    <a:gd name="T33" fmla="*/ 53 h 144"/>
                    <a:gd name="T34" fmla="*/ 22 w 121"/>
                    <a:gd name="T35" fmla="*/ 65 h 144"/>
                    <a:gd name="T36" fmla="*/ 37 w 121"/>
                    <a:gd name="T37" fmla="*/ 56 h 144"/>
                    <a:gd name="T38" fmla="*/ 21 w 121"/>
                    <a:gd name="T39" fmla="*/ 37 h 144"/>
                    <a:gd name="T40" fmla="*/ 33 w 121"/>
                    <a:gd name="T41" fmla="*/ 15 h 144"/>
                    <a:gd name="T42" fmla="*/ 25 w 121"/>
                    <a:gd name="T43" fmla="*/ 8 h 144"/>
                    <a:gd name="T44" fmla="*/ 17 w 121"/>
                    <a:gd name="T45" fmla="*/ 15 h 144"/>
                    <a:gd name="T46" fmla="*/ 24 w 121"/>
                    <a:gd name="T47" fmla="*/ 28 h 144"/>
                    <a:gd name="T48" fmla="*/ 33 w 121"/>
                    <a:gd name="T49" fmla="*/ 1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23">
                  <a:extLst>
                    <a:ext uri="{FF2B5EF4-FFF2-40B4-BE49-F238E27FC236}">
                      <a16:creationId xmlns:a16="http://schemas.microsoft.com/office/drawing/2014/main" id="{D20C03B2-16FE-4A8B-7B4A-D4797A4561B4}"/>
                    </a:ext>
                  </a:extLst>
                </p:cNvPr>
                <p:cNvSpPr>
                  <a:spLocks noChangeAspect="1" noEditPoints="1"/>
                </p:cNvSpPr>
                <p:nvPr/>
              </p:nvSpPr>
              <p:spPr bwMode="auto">
                <a:xfrm>
                  <a:off x="707" y="1453"/>
                  <a:ext cx="52" cy="71"/>
                </a:xfrm>
                <a:custGeom>
                  <a:avLst/>
                  <a:gdLst>
                    <a:gd name="T0" fmla="*/ 0 w 105"/>
                    <a:gd name="T1" fmla="*/ 0 h 142"/>
                    <a:gd name="T2" fmla="*/ 31 w 105"/>
                    <a:gd name="T3" fmla="*/ 0 h 142"/>
                    <a:gd name="T4" fmla="*/ 52 w 105"/>
                    <a:gd name="T5" fmla="*/ 21 h 142"/>
                    <a:gd name="T6" fmla="*/ 31 w 105"/>
                    <a:gd name="T7" fmla="*/ 42 h 142"/>
                    <a:gd name="T8" fmla="*/ 9 w 105"/>
                    <a:gd name="T9" fmla="*/ 42 h 142"/>
                    <a:gd name="T10" fmla="*/ 9 w 105"/>
                    <a:gd name="T11" fmla="*/ 71 h 142"/>
                    <a:gd name="T12" fmla="*/ 0 w 105"/>
                    <a:gd name="T13" fmla="*/ 71 h 142"/>
                    <a:gd name="T14" fmla="*/ 0 w 105"/>
                    <a:gd name="T15" fmla="*/ 0 h 142"/>
                    <a:gd name="T16" fmla="*/ 9 w 105"/>
                    <a:gd name="T17" fmla="*/ 34 h 142"/>
                    <a:gd name="T18" fmla="*/ 27 w 105"/>
                    <a:gd name="T19" fmla="*/ 34 h 142"/>
                    <a:gd name="T20" fmla="*/ 43 w 105"/>
                    <a:gd name="T21" fmla="*/ 21 h 142"/>
                    <a:gd name="T22" fmla="*/ 27 w 105"/>
                    <a:gd name="T23" fmla="*/ 8 h 142"/>
                    <a:gd name="T24" fmla="*/ 9 w 105"/>
                    <a:gd name="T25" fmla="*/ 8 h 142"/>
                    <a:gd name="T26" fmla="*/ 9 w 105"/>
                    <a:gd name="T27" fmla="*/ 34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24">
                  <a:extLst>
                    <a:ext uri="{FF2B5EF4-FFF2-40B4-BE49-F238E27FC236}">
                      <a16:creationId xmlns:a16="http://schemas.microsoft.com/office/drawing/2014/main" id="{AE5546E5-745A-3634-25F4-0E15F6E0899B}"/>
                    </a:ext>
                  </a:extLst>
                </p:cNvPr>
                <p:cNvSpPr>
                  <a:spLocks noChangeAspect="1" noEditPoints="1"/>
                </p:cNvSpPr>
                <p:nvPr/>
              </p:nvSpPr>
              <p:spPr bwMode="auto">
                <a:xfrm>
                  <a:off x="762" y="1472"/>
                  <a:ext cx="47" cy="53"/>
                </a:xfrm>
                <a:custGeom>
                  <a:avLst/>
                  <a:gdLst>
                    <a:gd name="T0" fmla="*/ 46 w 95"/>
                    <a:gd name="T1" fmla="*/ 36 h 107"/>
                    <a:gd name="T2" fmla="*/ 24 w 95"/>
                    <a:gd name="T3" fmla="*/ 53 h 107"/>
                    <a:gd name="T4" fmla="*/ 0 w 95"/>
                    <a:gd name="T5" fmla="*/ 26 h 107"/>
                    <a:gd name="T6" fmla="*/ 24 w 95"/>
                    <a:gd name="T7" fmla="*/ 0 h 107"/>
                    <a:gd name="T8" fmla="*/ 47 w 95"/>
                    <a:gd name="T9" fmla="*/ 29 h 107"/>
                    <a:gd name="T10" fmla="*/ 9 w 95"/>
                    <a:gd name="T11" fmla="*/ 29 h 107"/>
                    <a:gd name="T12" fmla="*/ 25 w 95"/>
                    <a:gd name="T13" fmla="*/ 46 h 107"/>
                    <a:gd name="T14" fmla="*/ 38 w 95"/>
                    <a:gd name="T15" fmla="*/ 36 h 107"/>
                    <a:gd name="T16" fmla="*/ 46 w 95"/>
                    <a:gd name="T17" fmla="*/ 36 h 107"/>
                    <a:gd name="T18" fmla="*/ 38 w 95"/>
                    <a:gd name="T19" fmla="*/ 22 h 107"/>
                    <a:gd name="T20" fmla="*/ 23 w 95"/>
                    <a:gd name="T21" fmla="*/ 7 h 107"/>
                    <a:gd name="T22" fmla="*/ 9 w 95"/>
                    <a:gd name="T23" fmla="*/ 22 h 107"/>
                    <a:gd name="T24" fmla="*/ 38 w 95"/>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25">
                  <a:extLst>
                    <a:ext uri="{FF2B5EF4-FFF2-40B4-BE49-F238E27FC236}">
                      <a16:creationId xmlns:a16="http://schemas.microsoft.com/office/drawing/2014/main" id="{08666E79-3AB1-5F7A-C31D-52BAF03DF829}"/>
                    </a:ext>
                  </a:extLst>
                </p:cNvPr>
                <p:cNvSpPr>
                  <a:spLocks noChangeAspect="1"/>
                </p:cNvSpPr>
                <p:nvPr/>
              </p:nvSpPr>
              <p:spPr bwMode="auto">
                <a:xfrm>
                  <a:off x="816" y="1472"/>
                  <a:ext cx="42" cy="52"/>
                </a:xfrm>
                <a:custGeom>
                  <a:avLst/>
                  <a:gdLst>
                    <a:gd name="T0" fmla="*/ 0 w 85"/>
                    <a:gd name="T1" fmla="*/ 1 h 105"/>
                    <a:gd name="T2" fmla="*/ 8 w 85"/>
                    <a:gd name="T3" fmla="*/ 1 h 105"/>
                    <a:gd name="T4" fmla="*/ 8 w 85"/>
                    <a:gd name="T5" fmla="*/ 9 h 105"/>
                    <a:gd name="T6" fmla="*/ 8 w 85"/>
                    <a:gd name="T7" fmla="*/ 9 h 105"/>
                    <a:gd name="T8" fmla="*/ 25 w 85"/>
                    <a:gd name="T9" fmla="*/ 0 h 105"/>
                    <a:gd name="T10" fmla="*/ 42 w 85"/>
                    <a:gd name="T11" fmla="*/ 18 h 105"/>
                    <a:gd name="T12" fmla="*/ 42 w 85"/>
                    <a:gd name="T13" fmla="*/ 52 h 105"/>
                    <a:gd name="T14" fmla="*/ 34 w 85"/>
                    <a:gd name="T15" fmla="*/ 52 h 105"/>
                    <a:gd name="T16" fmla="*/ 34 w 85"/>
                    <a:gd name="T17" fmla="*/ 17 h 105"/>
                    <a:gd name="T18" fmla="*/ 23 w 85"/>
                    <a:gd name="T19" fmla="*/ 7 h 105"/>
                    <a:gd name="T20" fmla="*/ 8 w 85"/>
                    <a:gd name="T21" fmla="*/ 23 h 105"/>
                    <a:gd name="T22" fmla="*/ 8 w 85"/>
                    <a:gd name="T23" fmla="*/ 52 h 105"/>
                    <a:gd name="T24" fmla="*/ 0 w 85"/>
                    <a:gd name="T25" fmla="*/ 52 h 105"/>
                    <a:gd name="T26" fmla="*/ 0 w 85"/>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26">
                  <a:extLst>
                    <a:ext uri="{FF2B5EF4-FFF2-40B4-BE49-F238E27FC236}">
                      <a16:creationId xmlns:a16="http://schemas.microsoft.com/office/drawing/2014/main" id="{6AD7AD42-A88A-634A-B20B-F87AA8ACCCF7}"/>
                    </a:ext>
                  </a:extLst>
                </p:cNvPr>
                <p:cNvSpPr>
                  <a:spLocks noChangeAspect="1"/>
                </p:cNvSpPr>
                <p:nvPr/>
              </p:nvSpPr>
              <p:spPr bwMode="auto">
                <a:xfrm>
                  <a:off x="865" y="1472"/>
                  <a:ext cx="44" cy="53"/>
                </a:xfrm>
                <a:custGeom>
                  <a:avLst/>
                  <a:gdLst>
                    <a:gd name="T0" fmla="*/ 9 w 87"/>
                    <a:gd name="T1" fmla="*/ 36 h 107"/>
                    <a:gd name="T2" fmla="*/ 23 w 87"/>
                    <a:gd name="T3" fmla="*/ 46 h 107"/>
                    <a:gd name="T4" fmla="*/ 35 w 87"/>
                    <a:gd name="T5" fmla="*/ 38 h 107"/>
                    <a:gd name="T6" fmla="*/ 18 w 87"/>
                    <a:gd name="T7" fmla="*/ 29 h 107"/>
                    <a:gd name="T8" fmla="*/ 2 w 87"/>
                    <a:gd name="T9" fmla="*/ 14 h 107"/>
                    <a:gd name="T10" fmla="*/ 21 w 87"/>
                    <a:gd name="T11" fmla="*/ 0 h 107"/>
                    <a:gd name="T12" fmla="*/ 42 w 87"/>
                    <a:gd name="T13" fmla="*/ 16 h 107"/>
                    <a:gd name="T14" fmla="*/ 33 w 87"/>
                    <a:gd name="T15" fmla="*/ 16 h 107"/>
                    <a:gd name="T16" fmla="*/ 21 w 87"/>
                    <a:gd name="T17" fmla="*/ 7 h 107"/>
                    <a:gd name="T18" fmla="*/ 10 w 87"/>
                    <a:gd name="T19" fmla="*/ 14 h 107"/>
                    <a:gd name="T20" fmla="*/ 27 w 87"/>
                    <a:gd name="T21" fmla="*/ 23 h 107"/>
                    <a:gd name="T22" fmla="*/ 44 w 87"/>
                    <a:gd name="T23" fmla="*/ 37 h 107"/>
                    <a:gd name="T24" fmla="*/ 22 w 87"/>
                    <a:gd name="T25" fmla="*/ 53 h 107"/>
                    <a:gd name="T26" fmla="*/ 0 w 87"/>
                    <a:gd name="T27" fmla="*/ 36 h 107"/>
                    <a:gd name="T28" fmla="*/ 9 w 87"/>
                    <a:gd name="T29" fmla="*/ 3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127">
                  <a:extLst>
                    <a:ext uri="{FF2B5EF4-FFF2-40B4-BE49-F238E27FC236}">
                      <a16:creationId xmlns:a16="http://schemas.microsoft.com/office/drawing/2014/main" id="{68479BA7-5A9A-1454-A3BD-33429704F2CA}"/>
                    </a:ext>
                  </a:extLst>
                </p:cNvPr>
                <p:cNvSpPr>
                  <a:spLocks noChangeAspect="1" noEditPoints="1"/>
                </p:cNvSpPr>
                <p:nvPr/>
              </p:nvSpPr>
              <p:spPr bwMode="auto">
                <a:xfrm>
                  <a:off x="916" y="1453"/>
                  <a:ext cx="9" cy="71"/>
                </a:xfrm>
                <a:custGeom>
                  <a:avLst/>
                  <a:gdLst>
                    <a:gd name="T0" fmla="*/ 9 w 40"/>
                    <a:gd name="T1" fmla="*/ 10 h 335"/>
                    <a:gd name="T2" fmla="*/ 0 w 40"/>
                    <a:gd name="T3" fmla="*/ 10 h 335"/>
                    <a:gd name="T4" fmla="*/ 0 w 40"/>
                    <a:gd name="T5" fmla="*/ 0 h 335"/>
                    <a:gd name="T6" fmla="*/ 9 w 40"/>
                    <a:gd name="T7" fmla="*/ 0 h 335"/>
                    <a:gd name="T8" fmla="*/ 9 w 40"/>
                    <a:gd name="T9" fmla="*/ 10 h 335"/>
                    <a:gd name="T10" fmla="*/ 0 w 40"/>
                    <a:gd name="T11" fmla="*/ 19 h 335"/>
                    <a:gd name="T12" fmla="*/ 9 w 40"/>
                    <a:gd name="T13" fmla="*/ 19 h 335"/>
                    <a:gd name="T14" fmla="*/ 9 w 40"/>
                    <a:gd name="T15" fmla="*/ 71 h 335"/>
                    <a:gd name="T16" fmla="*/ 0 w 40"/>
                    <a:gd name="T17" fmla="*/ 71 h 335"/>
                    <a:gd name="T18" fmla="*/ 0 w 40"/>
                    <a:gd name="T19" fmla="*/ 19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28">
                  <a:extLst>
                    <a:ext uri="{FF2B5EF4-FFF2-40B4-BE49-F238E27FC236}">
                      <a16:creationId xmlns:a16="http://schemas.microsoft.com/office/drawing/2014/main" id="{6CE9BAF5-7C02-104B-9A3A-7ED16097A58B}"/>
                    </a:ext>
                  </a:extLst>
                </p:cNvPr>
                <p:cNvSpPr>
                  <a:spLocks noChangeAspect="1" noEditPoints="1"/>
                </p:cNvSpPr>
                <p:nvPr/>
              </p:nvSpPr>
              <p:spPr bwMode="auto">
                <a:xfrm>
                  <a:off x="933" y="1472"/>
                  <a:ext cx="49" cy="53"/>
                </a:xfrm>
                <a:custGeom>
                  <a:avLst/>
                  <a:gdLst>
                    <a:gd name="T0" fmla="*/ 24 w 99"/>
                    <a:gd name="T1" fmla="*/ 0 h 107"/>
                    <a:gd name="T2" fmla="*/ 49 w 99"/>
                    <a:gd name="T3" fmla="*/ 27 h 107"/>
                    <a:gd name="T4" fmla="*/ 24 w 99"/>
                    <a:gd name="T5" fmla="*/ 53 h 107"/>
                    <a:gd name="T6" fmla="*/ 0 w 99"/>
                    <a:gd name="T7" fmla="*/ 27 h 107"/>
                    <a:gd name="T8" fmla="*/ 24 w 99"/>
                    <a:gd name="T9" fmla="*/ 0 h 107"/>
                    <a:gd name="T10" fmla="*/ 24 w 99"/>
                    <a:gd name="T11" fmla="*/ 46 h 107"/>
                    <a:gd name="T12" fmla="*/ 40 w 99"/>
                    <a:gd name="T13" fmla="*/ 27 h 107"/>
                    <a:gd name="T14" fmla="*/ 24 w 99"/>
                    <a:gd name="T15" fmla="*/ 7 h 107"/>
                    <a:gd name="T16" fmla="*/ 8 w 99"/>
                    <a:gd name="T17" fmla="*/ 27 h 107"/>
                    <a:gd name="T18" fmla="*/ 24 w 99"/>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129">
                  <a:extLst>
                    <a:ext uri="{FF2B5EF4-FFF2-40B4-BE49-F238E27FC236}">
                      <a16:creationId xmlns:a16="http://schemas.microsoft.com/office/drawing/2014/main" id="{B2D209E4-4285-5D4A-632F-27C52C2D4E3F}"/>
                    </a:ext>
                  </a:extLst>
                </p:cNvPr>
                <p:cNvSpPr>
                  <a:spLocks noChangeAspect="1"/>
                </p:cNvSpPr>
                <p:nvPr/>
              </p:nvSpPr>
              <p:spPr bwMode="auto">
                <a:xfrm>
                  <a:off x="989" y="1472"/>
                  <a:ext cx="43" cy="52"/>
                </a:xfrm>
                <a:custGeom>
                  <a:avLst/>
                  <a:gdLst>
                    <a:gd name="T0" fmla="*/ 0 w 85"/>
                    <a:gd name="T1" fmla="*/ 1 h 105"/>
                    <a:gd name="T2" fmla="*/ 8 w 85"/>
                    <a:gd name="T3" fmla="*/ 1 h 105"/>
                    <a:gd name="T4" fmla="*/ 8 w 85"/>
                    <a:gd name="T5" fmla="*/ 9 h 105"/>
                    <a:gd name="T6" fmla="*/ 8 w 85"/>
                    <a:gd name="T7" fmla="*/ 9 h 105"/>
                    <a:gd name="T8" fmla="*/ 25 w 85"/>
                    <a:gd name="T9" fmla="*/ 0 h 105"/>
                    <a:gd name="T10" fmla="*/ 43 w 85"/>
                    <a:gd name="T11" fmla="*/ 18 h 105"/>
                    <a:gd name="T12" fmla="*/ 43 w 85"/>
                    <a:gd name="T13" fmla="*/ 52 h 105"/>
                    <a:gd name="T14" fmla="*/ 34 w 85"/>
                    <a:gd name="T15" fmla="*/ 52 h 105"/>
                    <a:gd name="T16" fmla="*/ 34 w 85"/>
                    <a:gd name="T17" fmla="*/ 17 h 105"/>
                    <a:gd name="T18" fmla="*/ 24 w 85"/>
                    <a:gd name="T19" fmla="*/ 7 h 105"/>
                    <a:gd name="T20" fmla="*/ 9 w 85"/>
                    <a:gd name="T21" fmla="*/ 23 h 105"/>
                    <a:gd name="T22" fmla="*/ 9 w 85"/>
                    <a:gd name="T23" fmla="*/ 52 h 105"/>
                    <a:gd name="T24" fmla="*/ 0 w 85"/>
                    <a:gd name="T25" fmla="*/ 52 h 105"/>
                    <a:gd name="T26" fmla="*/ 0 w 85"/>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30">
                  <a:extLst>
                    <a:ext uri="{FF2B5EF4-FFF2-40B4-BE49-F238E27FC236}">
                      <a16:creationId xmlns:a16="http://schemas.microsoft.com/office/drawing/2014/main" id="{A7D4E23D-1F26-7DE5-F140-4099C38AC081}"/>
                    </a:ext>
                  </a:extLst>
                </p:cNvPr>
                <p:cNvSpPr>
                  <a:spLocks noChangeAspect="1"/>
                </p:cNvSpPr>
                <p:nvPr/>
              </p:nvSpPr>
              <p:spPr bwMode="auto">
                <a:xfrm>
                  <a:off x="1039" y="1472"/>
                  <a:ext cx="43" cy="53"/>
                </a:xfrm>
                <a:custGeom>
                  <a:avLst/>
                  <a:gdLst>
                    <a:gd name="T0" fmla="*/ 8 w 87"/>
                    <a:gd name="T1" fmla="*/ 36 h 107"/>
                    <a:gd name="T2" fmla="*/ 22 w 87"/>
                    <a:gd name="T3" fmla="*/ 46 h 107"/>
                    <a:gd name="T4" fmla="*/ 34 w 87"/>
                    <a:gd name="T5" fmla="*/ 38 h 107"/>
                    <a:gd name="T6" fmla="*/ 18 w 87"/>
                    <a:gd name="T7" fmla="*/ 29 h 107"/>
                    <a:gd name="T8" fmla="*/ 1 w 87"/>
                    <a:gd name="T9" fmla="*/ 14 h 107"/>
                    <a:gd name="T10" fmla="*/ 20 w 87"/>
                    <a:gd name="T11" fmla="*/ 0 h 107"/>
                    <a:gd name="T12" fmla="*/ 41 w 87"/>
                    <a:gd name="T13" fmla="*/ 16 h 107"/>
                    <a:gd name="T14" fmla="*/ 33 w 87"/>
                    <a:gd name="T15" fmla="*/ 16 h 107"/>
                    <a:gd name="T16" fmla="*/ 21 w 87"/>
                    <a:gd name="T17" fmla="*/ 7 h 107"/>
                    <a:gd name="T18" fmla="*/ 10 w 87"/>
                    <a:gd name="T19" fmla="*/ 14 h 107"/>
                    <a:gd name="T20" fmla="*/ 27 w 87"/>
                    <a:gd name="T21" fmla="*/ 23 h 107"/>
                    <a:gd name="T22" fmla="*/ 43 w 87"/>
                    <a:gd name="T23" fmla="*/ 37 h 107"/>
                    <a:gd name="T24" fmla="*/ 22 w 87"/>
                    <a:gd name="T25" fmla="*/ 53 h 107"/>
                    <a:gd name="T26" fmla="*/ 0 w 87"/>
                    <a:gd name="T27" fmla="*/ 36 h 107"/>
                    <a:gd name="T28" fmla="*/ 8 w 87"/>
                    <a:gd name="T29" fmla="*/ 3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131">
                  <a:extLst>
                    <a:ext uri="{FF2B5EF4-FFF2-40B4-BE49-F238E27FC236}">
                      <a16:creationId xmlns:a16="http://schemas.microsoft.com/office/drawing/2014/main" id="{FEFE7CCC-3AE3-E4F1-16FC-1C02C5C0FC05}"/>
                    </a:ext>
                  </a:extLst>
                </p:cNvPr>
                <p:cNvSpPr>
                  <a:spLocks noChangeAspect="1"/>
                </p:cNvSpPr>
                <p:nvPr/>
              </p:nvSpPr>
              <p:spPr bwMode="auto">
                <a:xfrm>
                  <a:off x="771" y="1094"/>
                  <a:ext cx="4" cy="7"/>
                </a:xfrm>
                <a:custGeom>
                  <a:avLst/>
                  <a:gdLst>
                    <a:gd name="T0" fmla="*/ 2 w 7"/>
                    <a:gd name="T1" fmla="*/ 0 h 14"/>
                    <a:gd name="T2" fmla="*/ 0 w 7"/>
                    <a:gd name="T3" fmla="*/ 4 h 14"/>
                    <a:gd name="T4" fmla="*/ 2 w 7"/>
                    <a:gd name="T5" fmla="*/ 7 h 14"/>
                    <a:gd name="T6" fmla="*/ 4 w 7"/>
                    <a:gd name="T7" fmla="*/ 4 h 14"/>
                    <a:gd name="T8" fmla="*/ 2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132">
                  <a:extLst>
                    <a:ext uri="{FF2B5EF4-FFF2-40B4-BE49-F238E27FC236}">
                      <a16:creationId xmlns:a16="http://schemas.microsoft.com/office/drawing/2014/main" id="{12B68300-E9CF-BFA1-213E-D71C618D0A8B}"/>
                    </a:ext>
                  </a:extLst>
                </p:cNvPr>
                <p:cNvSpPr>
                  <a:spLocks noChangeAspect="1"/>
                </p:cNvSpPr>
                <p:nvPr/>
              </p:nvSpPr>
              <p:spPr bwMode="auto">
                <a:xfrm>
                  <a:off x="791" y="1094"/>
                  <a:ext cx="3" cy="7"/>
                </a:xfrm>
                <a:custGeom>
                  <a:avLst/>
                  <a:gdLst>
                    <a:gd name="T0" fmla="*/ 2 w 7"/>
                    <a:gd name="T1" fmla="*/ 0 h 14"/>
                    <a:gd name="T2" fmla="*/ 3 w 7"/>
                    <a:gd name="T3" fmla="*/ 4 h 14"/>
                    <a:gd name="T4" fmla="*/ 1 w 7"/>
                    <a:gd name="T5" fmla="*/ 7 h 14"/>
                    <a:gd name="T6" fmla="*/ 0 w 7"/>
                    <a:gd name="T7" fmla="*/ 4 h 14"/>
                    <a:gd name="T8" fmla="*/ 2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133">
                  <a:extLst>
                    <a:ext uri="{FF2B5EF4-FFF2-40B4-BE49-F238E27FC236}">
                      <a16:creationId xmlns:a16="http://schemas.microsoft.com/office/drawing/2014/main" id="{8BFA2476-8B0C-FA2D-3415-EDB1935CC07F}"/>
                    </a:ext>
                  </a:extLst>
                </p:cNvPr>
                <p:cNvSpPr>
                  <a:spLocks noChangeAspect="1" noChangeArrowheads="1"/>
                </p:cNvSpPr>
                <p:nvPr/>
              </p:nvSpPr>
              <p:spPr bwMode="auto">
                <a:xfrm>
                  <a:off x="759" y="1090"/>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134">
                  <a:extLst>
                    <a:ext uri="{FF2B5EF4-FFF2-40B4-BE49-F238E27FC236}">
                      <a16:creationId xmlns:a16="http://schemas.microsoft.com/office/drawing/2014/main" id="{4964F56E-16F5-364D-4616-BF6489E1D290}"/>
                    </a:ext>
                  </a:extLst>
                </p:cNvPr>
                <p:cNvSpPr>
                  <a:spLocks noChangeAspect="1" noChangeArrowheads="1"/>
                </p:cNvSpPr>
                <p:nvPr/>
              </p:nvSpPr>
              <p:spPr bwMode="auto">
                <a:xfrm>
                  <a:off x="759" y="109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135">
                  <a:extLst>
                    <a:ext uri="{FF2B5EF4-FFF2-40B4-BE49-F238E27FC236}">
                      <a16:creationId xmlns:a16="http://schemas.microsoft.com/office/drawing/2014/main" id="{E19422F8-510C-5AE0-772B-68EE1D917B09}"/>
                    </a:ext>
                  </a:extLst>
                </p:cNvPr>
                <p:cNvSpPr>
                  <a:spLocks noChangeAspect="1" noChangeArrowheads="1"/>
                </p:cNvSpPr>
                <p:nvPr/>
              </p:nvSpPr>
              <p:spPr bwMode="auto">
                <a:xfrm>
                  <a:off x="760" y="1097"/>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136">
                  <a:extLst>
                    <a:ext uri="{FF2B5EF4-FFF2-40B4-BE49-F238E27FC236}">
                      <a16:creationId xmlns:a16="http://schemas.microsoft.com/office/drawing/2014/main" id="{B978F1EA-6305-E8BE-9BAE-ACBAF8DA7862}"/>
                    </a:ext>
                  </a:extLst>
                </p:cNvPr>
                <p:cNvSpPr>
                  <a:spLocks noChangeAspect="1" noChangeArrowheads="1"/>
                </p:cNvSpPr>
                <p:nvPr/>
              </p:nvSpPr>
              <p:spPr bwMode="auto">
                <a:xfrm>
                  <a:off x="767" y="108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137">
                  <a:extLst>
                    <a:ext uri="{FF2B5EF4-FFF2-40B4-BE49-F238E27FC236}">
                      <a16:creationId xmlns:a16="http://schemas.microsoft.com/office/drawing/2014/main" id="{B4A0559C-2EFE-4F02-7D6A-8AA828FC90C1}"/>
                    </a:ext>
                  </a:extLst>
                </p:cNvPr>
                <p:cNvSpPr>
                  <a:spLocks noChangeAspect="1" noChangeArrowheads="1"/>
                </p:cNvSpPr>
                <p:nvPr/>
              </p:nvSpPr>
              <p:spPr bwMode="auto">
                <a:xfrm>
                  <a:off x="764" y="108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138">
                  <a:extLst>
                    <a:ext uri="{FF2B5EF4-FFF2-40B4-BE49-F238E27FC236}">
                      <a16:creationId xmlns:a16="http://schemas.microsoft.com/office/drawing/2014/main" id="{F1D1EE59-7579-A001-78F8-6CE83F78ABBA}"/>
                    </a:ext>
                  </a:extLst>
                </p:cNvPr>
                <p:cNvSpPr>
                  <a:spLocks noChangeAspect="1" noChangeArrowheads="1"/>
                </p:cNvSpPr>
                <p:nvPr/>
              </p:nvSpPr>
              <p:spPr bwMode="auto">
                <a:xfrm>
                  <a:off x="761" y="1087"/>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139">
                  <a:extLst>
                    <a:ext uri="{FF2B5EF4-FFF2-40B4-BE49-F238E27FC236}">
                      <a16:creationId xmlns:a16="http://schemas.microsoft.com/office/drawing/2014/main" id="{9E51B0E1-E506-B743-9176-ECF62950AB5B}"/>
                    </a:ext>
                  </a:extLst>
                </p:cNvPr>
                <p:cNvSpPr>
                  <a:spLocks noChangeAspect="1" noChangeArrowheads="1"/>
                </p:cNvSpPr>
                <p:nvPr/>
              </p:nvSpPr>
              <p:spPr bwMode="auto">
                <a:xfrm>
                  <a:off x="771" y="1084"/>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Oval 140">
                  <a:extLst>
                    <a:ext uri="{FF2B5EF4-FFF2-40B4-BE49-F238E27FC236}">
                      <a16:creationId xmlns:a16="http://schemas.microsoft.com/office/drawing/2014/main" id="{6B5E2CA4-A7AA-9BF6-DBDA-5722D1927341}"/>
                    </a:ext>
                  </a:extLst>
                </p:cNvPr>
                <p:cNvSpPr>
                  <a:spLocks noChangeAspect="1" noChangeArrowheads="1"/>
                </p:cNvSpPr>
                <p:nvPr/>
              </p:nvSpPr>
              <p:spPr bwMode="auto">
                <a:xfrm>
                  <a:off x="774" y="1085"/>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Oval 141">
                  <a:extLst>
                    <a:ext uri="{FF2B5EF4-FFF2-40B4-BE49-F238E27FC236}">
                      <a16:creationId xmlns:a16="http://schemas.microsoft.com/office/drawing/2014/main" id="{50728161-17DB-8CD4-C87D-32E45414D42B}"/>
                    </a:ext>
                  </a:extLst>
                </p:cNvPr>
                <p:cNvSpPr>
                  <a:spLocks noChangeAspect="1" noChangeArrowheads="1"/>
                </p:cNvSpPr>
                <p:nvPr/>
              </p:nvSpPr>
              <p:spPr bwMode="auto">
                <a:xfrm>
                  <a:off x="778" y="1086"/>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Oval 142">
                  <a:extLst>
                    <a:ext uri="{FF2B5EF4-FFF2-40B4-BE49-F238E27FC236}">
                      <a16:creationId xmlns:a16="http://schemas.microsoft.com/office/drawing/2014/main" id="{0797BC95-D3A3-2A74-8219-573737E315A6}"/>
                    </a:ext>
                  </a:extLst>
                </p:cNvPr>
                <p:cNvSpPr>
                  <a:spLocks noChangeAspect="1" noChangeArrowheads="1"/>
                </p:cNvSpPr>
                <p:nvPr/>
              </p:nvSpPr>
              <p:spPr bwMode="auto">
                <a:xfrm>
                  <a:off x="804" y="1090"/>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143">
                  <a:extLst>
                    <a:ext uri="{FF2B5EF4-FFF2-40B4-BE49-F238E27FC236}">
                      <a16:creationId xmlns:a16="http://schemas.microsoft.com/office/drawing/2014/main" id="{FCD06772-0753-6BA4-E1A7-03873CF31CC3}"/>
                    </a:ext>
                  </a:extLst>
                </p:cNvPr>
                <p:cNvSpPr>
                  <a:spLocks noChangeAspect="1" noChangeArrowheads="1"/>
                </p:cNvSpPr>
                <p:nvPr/>
              </p:nvSpPr>
              <p:spPr bwMode="auto">
                <a:xfrm>
                  <a:off x="804" y="109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Oval 144">
                  <a:extLst>
                    <a:ext uri="{FF2B5EF4-FFF2-40B4-BE49-F238E27FC236}">
                      <a16:creationId xmlns:a16="http://schemas.microsoft.com/office/drawing/2014/main" id="{8D61BD16-2692-68ED-FB8C-6813EBF36117}"/>
                    </a:ext>
                  </a:extLst>
                </p:cNvPr>
                <p:cNvSpPr>
                  <a:spLocks noChangeAspect="1" noChangeArrowheads="1"/>
                </p:cNvSpPr>
                <p:nvPr/>
              </p:nvSpPr>
              <p:spPr bwMode="auto">
                <a:xfrm>
                  <a:off x="804" y="1097"/>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145">
                  <a:extLst>
                    <a:ext uri="{FF2B5EF4-FFF2-40B4-BE49-F238E27FC236}">
                      <a16:creationId xmlns:a16="http://schemas.microsoft.com/office/drawing/2014/main" id="{F264DB24-5DA9-F461-3CFA-0B26AC72975F}"/>
                    </a:ext>
                  </a:extLst>
                </p:cNvPr>
                <p:cNvSpPr>
                  <a:spLocks noChangeAspect="1" noChangeArrowheads="1"/>
                </p:cNvSpPr>
                <p:nvPr/>
              </p:nvSpPr>
              <p:spPr bwMode="auto">
                <a:xfrm>
                  <a:off x="796" y="108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146">
                  <a:extLst>
                    <a:ext uri="{FF2B5EF4-FFF2-40B4-BE49-F238E27FC236}">
                      <a16:creationId xmlns:a16="http://schemas.microsoft.com/office/drawing/2014/main" id="{3AC1CDC6-8A21-13DC-9D3B-3712243274F6}"/>
                    </a:ext>
                  </a:extLst>
                </p:cNvPr>
                <p:cNvSpPr>
                  <a:spLocks noChangeAspect="1" noChangeArrowheads="1"/>
                </p:cNvSpPr>
                <p:nvPr/>
              </p:nvSpPr>
              <p:spPr bwMode="auto">
                <a:xfrm>
                  <a:off x="800" y="108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Oval 147">
                  <a:extLst>
                    <a:ext uri="{FF2B5EF4-FFF2-40B4-BE49-F238E27FC236}">
                      <a16:creationId xmlns:a16="http://schemas.microsoft.com/office/drawing/2014/main" id="{2E13FFEB-AACD-2D04-FA1D-06E6E51EFD17}"/>
                    </a:ext>
                  </a:extLst>
                </p:cNvPr>
                <p:cNvSpPr>
                  <a:spLocks noChangeAspect="1" noChangeArrowheads="1"/>
                </p:cNvSpPr>
                <p:nvPr/>
              </p:nvSpPr>
              <p:spPr bwMode="auto">
                <a:xfrm>
                  <a:off x="802" y="1087"/>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148">
                  <a:extLst>
                    <a:ext uri="{FF2B5EF4-FFF2-40B4-BE49-F238E27FC236}">
                      <a16:creationId xmlns:a16="http://schemas.microsoft.com/office/drawing/2014/main" id="{7755DE35-DDFD-7269-8A73-C4423D15414A}"/>
                    </a:ext>
                  </a:extLst>
                </p:cNvPr>
                <p:cNvSpPr>
                  <a:spLocks noChangeAspect="1" noChangeArrowheads="1"/>
                </p:cNvSpPr>
                <p:nvPr/>
              </p:nvSpPr>
              <p:spPr bwMode="auto">
                <a:xfrm>
                  <a:off x="793" y="1084"/>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Oval 149">
                  <a:extLst>
                    <a:ext uri="{FF2B5EF4-FFF2-40B4-BE49-F238E27FC236}">
                      <a16:creationId xmlns:a16="http://schemas.microsoft.com/office/drawing/2014/main" id="{064366C8-FEF2-50A8-9866-F370FDAF2724}"/>
                    </a:ext>
                  </a:extLst>
                </p:cNvPr>
                <p:cNvSpPr>
                  <a:spLocks noChangeAspect="1" noChangeArrowheads="1"/>
                </p:cNvSpPr>
                <p:nvPr/>
              </p:nvSpPr>
              <p:spPr bwMode="auto">
                <a:xfrm>
                  <a:off x="789" y="1085"/>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Oval 150">
                  <a:extLst>
                    <a:ext uri="{FF2B5EF4-FFF2-40B4-BE49-F238E27FC236}">
                      <a16:creationId xmlns:a16="http://schemas.microsoft.com/office/drawing/2014/main" id="{CBA17D36-442E-189E-8BAA-FD480CEDFCB8}"/>
                    </a:ext>
                  </a:extLst>
                </p:cNvPr>
                <p:cNvSpPr>
                  <a:spLocks noChangeAspect="1" noChangeArrowheads="1"/>
                </p:cNvSpPr>
                <p:nvPr/>
              </p:nvSpPr>
              <p:spPr bwMode="auto">
                <a:xfrm>
                  <a:off x="786" y="1086"/>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51">
                  <a:extLst>
                    <a:ext uri="{FF2B5EF4-FFF2-40B4-BE49-F238E27FC236}">
                      <a16:creationId xmlns:a16="http://schemas.microsoft.com/office/drawing/2014/main" id="{F75FC9B3-4542-C8D3-70D4-911AAD0C1AE5}"/>
                    </a:ext>
                  </a:extLst>
                </p:cNvPr>
                <p:cNvSpPr>
                  <a:spLocks noChangeAspect="1"/>
                </p:cNvSpPr>
                <p:nvPr/>
              </p:nvSpPr>
              <p:spPr bwMode="auto">
                <a:xfrm>
                  <a:off x="781" y="1089"/>
                  <a:ext cx="1" cy="6"/>
                </a:xfrm>
                <a:custGeom>
                  <a:avLst/>
                  <a:gdLst>
                    <a:gd name="T0" fmla="*/ 0 w 3"/>
                    <a:gd name="T1" fmla="*/ 6 h 13"/>
                    <a:gd name="T2" fmla="*/ 1 w 3"/>
                    <a:gd name="T3" fmla="*/ 6 h 13"/>
                    <a:gd name="T4" fmla="*/ 1 w 3"/>
                    <a:gd name="T5" fmla="*/ 0 h 13"/>
                    <a:gd name="T6" fmla="*/ 0 w 3"/>
                    <a:gd name="T7" fmla="*/ 0 h 13"/>
                    <a:gd name="T8" fmla="*/ 0 w 3"/>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52">
                  <a:extLst>
                    <a:ext uri="{FF2B5EF4-FFF2-40B4-BE49-F238E27FC236}">
                      <a16:creationId xmlns:a16="http://schemas.microsoft.com/office/drawing/2014/main" id="{ADB45994-B836-FB0D-D6DA-8746100E8235}"/>
                    </a:ext>
                  </a:extLst>
                </p:cNvPr>
                <p:cNvSpPr>
                  <a:spLocks noChangeAspect="1"/>
                </p:cNvSpPr>
                <p:nvPr/>
              </p:nvSpPr>
              <p:spPr bwMode="auto">
                <a:xfrm>
                  <a:off x="784" y="1089"/>
                  <a:ext cx="1" cy="6"/>
                </a:xfrm>
                <a:custGeom>
                  <a:avLst/>
                  <a:gdLst>
                    <a:gd name="T0" fmla="*/ 1 w 3"/>
                    <a:gd name="T1" fmla="*/ 0 h 13"/>
                    <a:gd name="T2" fmla="*/ 0 w 3"/>
                    <a:gd name="T3" fmla="*/ 0 h 13"/>
                    <a:gd name="T4" fmla="*/ 0 w 3"/>
                    <a:gd name="T5" fmla="*/ 6 h 13"/>
                    <a:gd name="T6" fmla="*/ 1 w 3"/>
                    <a:gd name="T7" fmla="*/ 6 h 13"/>
                    <a:gd name="T8" fmla="*/ 1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153">
                  <a:extLst>
                    <a:ext uri="{FF2B5EF4-FFF2-40B4-BE49-F238E27FC236}">
                      <a16:creationId xmlns:a16="http://schemas.microsoft.com/office/drawing/2014/main" id="{663AD421-E302-7F99-8C2F-8BE575DB1ED3}"/>
                    </a:ext>
                  </a:extLst>
                </p:cNvPr>
                <p:cNvSpPr>
                  <a:spLocks noChangeAspect="1"/>
                </p:cNvSpPr>
                <p:nvPr/>
              </p:nvSpPr>
              <p:spPr bwMode="auto">
                <a:xfrm>
                  <a:off x="779" y="1078"/>
                  <a:ext cx="3" cy="4"/>
                </a:xfrm>
                <a:custGeom>
                  <a:avLst/>
                  <a:gdLst>
                    <a:gd name="T0" fmla="*/ 3 w 7"/>
                    <a:gd name="T1" fmla="*/ 4 h 8"/>
                    <a:gd name="T2" fmla="*/ 3 w 7"/>
                    <a:gd name="T3" fmla="*/ 0 h 8"/>
                    <a:gd name="T4" fmla="*/ 0 w 7"/>
                    <a:gd name="T5" fmla="*/ 4 h 8"/>
                    <a:gd name="T6" fmla="*/ 3 w 7"/>
                    <a:gd name="T7" fmla="*/ 4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154">
                  <a:extLst>
                    <a:ext uri="{FF2B5EF4-FFF2-40B4-BE49-F238E27FC236}">
                      <a16:creationId xmlns:a16="http://schemas.microsoft.com/office/drawing/2014/main" id="{58375B44-0CC6-A20C-6862-7E0D800B2C4C}"/>
                    </a:ext>
                  </a:extLst>
                </p:cNvPr>
                <p:cNvSpPr>
                  <a:spLocks noChangeAspect="1"/>
                </p:cNvSpPr>
                <p:nvPr/>
              </p:nvSpPr>
              <p:spPr bwMode="auto">
                <a:xfrm>
                  <a:off x="784" y="1078"/>
                  <a:ext cx="3" cy="4"/>
                </a:xfrm>
                <a:custGeom>
                  <a:avLst/>
                  <a:gdLst>
                    <a:gd name="T0" fmla="*/ 0 w 6"/>
                    <a:gd name="T1" fmla="*/ 4 h 8"/>
                    <a:gd name="T2" fmla="*/ 3 w 6"/>
                    <a:gd name="T3" fmla="*/ 4 h 8"/>
                    <a:gd name="T4" fmla="*/ 0 w 6"/>
                    <a:gd name="T5" fmla="*/ 0 h 8"/>
                    <a:gd name="T6" fmla="*/ 0 w 6"/>
                    <a:gd name="T7" fmla="*/ 4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155">
                  <a:extLst>
                    <a:ext uri="{FF2B5EF4-FFF2-40B4-BE49-F238E27FC236}">
                      <a16:creationId xmlns:a16="http://schemas.microsoft.com/office/drawing/2014/main" id="{BEFF3BB3-C918-80D2-AF9A-31E3CF056CCB}"/>
                    </a:ext>
                  </a:extLst>
                </p:cNvPr>
                <p:cNvSpPr>
                  <a:spLocks noChangeAspect="1"/>
                </p:cNvSpPr>
                <p:nvPr/>
              </p:nvSpPr>
              <p:spPr bwMode="auto">
                <a:xfrm>
                  <a:off x="779" y="1084"/>
                  <a:ext cx="8" cy="3"/>
                </a:xfrm>
                <a:custGeom>
                  <a:avLst/>
                  <a:gdLst>
                    <a:gd name="T0" fmla="*/ 0 w 17"/>
                    <a:gd name="T1" fmla="*/ 0 h 7"/>
                    <a:gd name="T2" fmla="*/ 4 w 17"/>
                    <a:gd name="T3" fmla="*/ 3 h 7"/>
                    <a:gd name="T4" fmla="*/ 8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156">
                  <a:extLst>
                    <a:ext uri="{FF2B5EF4-FFF2-40B4-BE49-F238E27FC236}">
                      <a16:creationId xmlns:a16="http://schemas.microsoft.com/office/drawing/2014/main" id="{3A86A6A5-B4C7-D557-D185-5CE2C27B8AA3}"/>
                    </a:ext>
                  </a:extLst>
                </p:cNvPr>
                <p:cNvSpPr>
                  <a:spLocks noChangeAspect="1"/>
                </p:cNvSpPr>
                <p:nvPr/>
              </p:nvSpPr>
              <p:spPr bwMode="auto">
                <a:xfrm>
                  <a:off x="779" y="1071"/>
                  <a:ext cx="7" cy="7"/>
                </a:xfrm>
                <a:custGeom>
                  <a:avLst/>
                  <a:gdLst>
                    <a:gd name="T0" fmla="*/ 6 w 15"/>
                    <a:gd name="T1" fmla="*/ 7 h 14"/>
                    <a:gd name="T2" fmla="*/ 4 w 15"/>
                    <a:gd name="T3" fmla="*/ 4 h 14"/>
                    <a:gd name="T4" fmla="*/ 7 w 15"/>
                    <a:gd name="T5" fmla="*/ 6 h 14"/>
                    <a:gd name="T6" fmla="*/ 7 w 15"/>
                    <a:gd name="T7" fmla="*/ 2 h 14"/>
                    <a:gd name="T8" fmla="*/ 4 w 15"/>
                    <a:gd name="T9" fmla="*/ 4 h 14"/>
                    <a:gd name="T10" fmla="*/ 6 w 15"/>
                    <a:gd name="T11" fmla="*/ 0 h 14"/>
                    <a:gd name="T12" fmla="*/ 1 w 15"/>
                    <a:gd name="T13" fmla="*/ 0 h 14"/>
                    <a:gd name="T14" fmla="*/ 3 w 15"/>
                    <a:gd name="T15" fmla="*/ 4 h 14"/>
                    <a:gd name="T16" fmla="*/ 0 w 15"/>
                    <a:gd name="T17" fmla="*/ 2 h 14"/>
                    <a:gd name="T18" fmla="*/ 0 w 15"/>
                    <a:gd name="T19" fmla="*/ 6 h 14"/>
                    <a:gd name="T20" fmla="*/ 3 w 15"/>
                    <a:gd name="T21" fmla="*/ 4 h 14"/>
                    <a:gd name="T22" fmla="*/ 1 w 15"/>
                    <a:gd name="T23" fmla="*/ 7 h 14"/>
                    <a:gd name="T24" fmla="*/ 6 w 15"/>
                    <a:gd name="T25" fmla="*/ 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157">
                  <a:extLst>
                    <a:ext uri="{FF2B5EF4-FFF2-40B4-BE49-F238E27FC236}">
                      <a16:creationId xmlns:a16="http://schemas.microsoft.com/office/drawing/2014/main" id="{A712FA95-B429-81E1-CE5B-DBB37FB74A77}"/>
                    </a:ext>
                  </a:extLst>
                </p:cNvPr>
                <p:cNvSpPr>
                  <a:spLocks noChangeAspect="1" noEditPoints="1"/>
                </p:cNvSpPr>
                <p:nvPr/>
              </p:nvSpPr>
              <p:spPr bwMode="auto">
                <a:xfrm>
                  <a:off x="754" y="1150"/>
                  <a:ext cx="44" cy="30"/>
                </a:xfrm>
                <a:custGeom>
                  <a:avLst/>
                  <a:gdLst>
                    <a:gd name="T0" fmla="*/ 29 w 89"/>
                    <a:gd name="T1" fmla="*/ 27 h 60"/>
                    <a:gd name="T2" fmla="*/ 33 w 89"/>
                    <a:gd name="T3" fmla="*/ 27 h 60"/>
                    <a:gd name="T4" fmla="*/ 23 w 89"/>
                    <a:gd name="T5" fmla="*/ 26 h 60"/>
                    <a:gd name="T6" fmla="*/ 23 w 89"/>
                    <a:gd name="T7" fmla="*/ 22 h 60"/>
                    <a:gd name="T8" fmla="*/ 23 w 89"/>
                    <a:gd name="T9" fmla="*/ 26 h 60"/>
                    <a:gd name="T10" fmla="*/ 20 w 89"/>
                    <a:gd name="T11" fmla="*/ 17 h 60"/>
                    <a:gd name="T12" fmla="*/ 16 w 89"/>
                    <a:gd name="T13" fmla="*/ 18 h 60"/>
                    <a:gd name="T14" fmla="*/ 16 w 89"/>
                    <a:gd name="T15" fmla="*/ 19 h 60"/>
                    <a:gd name="T16" fmla="*/ 16 w 89"/>
                    <a:gd name="T17" fmla="*/ 21 h 60"/>
                    <a:gd name="T18" fmla="*/ 14 w 89"/>
                    <a:gd name="T19" fmla="*/ 21 h 60"/>
                    <a:gd name="T20" fmla="*/ 14 w 89"/>
                    <a:gd name="T21" fmla="*/ 21 h 60"/>
                    <a:gd name="T22" fmla="*/ 13 w 89"/>
                    <a:gd name="T23" fmla="*/ 23 h 60"/>
                    <a:gd name="T24" fmla="*/ 14 w 89"/>
                    <a:gd name="T25" fmla="*/ 25 h 60"/>
                    <a:gd name="T26" fmla="*/ 16 w 89"/>
                    <a:gd name="T27" fmla="*/ 26 h 60"/>
                    <a:gd name="T28" fmla="*/ 11 w 89"/>
                    <a:gd name="T29" fmla="*/ 23 h 60"/>
                    <a:gd name="T30" fmla="*/ 13 w 89"/>
                    <a:gd name="T31" fmla="*/ 19 h 60"/>
                    <a:gd name="T32" fmla="*/ 12 w 89"/>
                    <a:gd name="T33" fmla="*/ 18 h 60"/>
                    <a:gd name="T34" fmla="*/ 14 w 89"/>
                    <a:gd name="T35" fmla="*/ 18 h 60"/>
                    <a:gd name="T36" fmla="*/ 18 w 89"/>
                    <a:gd name="T37" fmla="*/ 15 h 60"/>
                    <a:gd name="T38" fmla="*/ 21 w 89"/>
                    <a:gd name="T39" fmla="*/ 18 h 60"/>
                    <a:gd name="T40" fmla="*/ 36 w 89"/>
                    <a:gd name="T41" fmla="*/ 24 h 60"/>
                    <a:gd name="T42" fmla="*/ 22 w 89"/>
                    <a:gd name="T43" fmla="*/ 19 h 60"/>
                    <a:gd name="T44" fmla="*/ 18 w 89"/>
                    <a:gd name="T45" fmla="*/ 15 h 60"/>
                    <a:gd name="T46" fmla="*/ 14 w 89"/>
                    <a:gd name="T47" fmla="*/ 13 h 60"/>
                    <a:gd name="T48" fmla="*/ 9 w 89"/>
                    <a:gd name="T49" fmla="*/ 0 h 60"/>
                    <a:gd name="T50" fmla="*/ 4 w 89"/>
                    <a:gd name="T51" fmla="*/ 3 h 60"/>
                    <a:gd name="T52" fmla="*/ 1 w 89"/>
                    <a:gd name="T53" fmla="*/ 9 h 60"/>
                    <a:gd name="T54" fmla="*/ 10 w 89"/>
                    <a:gd name="T55" fmla="*/ 22 h 60"/>
                    <a:gd name="T56" fmla="*/ 13 w 89"/>
                    <a:gd name="T57" fmla="*/ 26 h 60"/>
                    <a:gd name="T58" fmla="*/ 24 w 89"/>
                    <a:gd name="T59" fmla="*/ 29 h 60"/>
                    <a:gd name="T60" fmla="*/ 41 w 89"/>
                    <a:gd name="T61" fmla="*/ 28 h 60"/>
                    <a:gd name="T62" fmla="*/ 44 w 89"/>
                    <a:gd name="T63" fmla="*/ 25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158">
                  <a:extLst>
                    <a:ext uri="{FF2B5EF4-FFF2-40B4-BE49-F238E27FC236}">
                      <a16:creationId xmlns:a16="http://schemas.microsoft.com/office/drawing/2014/main" id="{FCD4BBFD-8E45-1D05-499A-0BCA395BD261}"/>
                    </a:ext>
                  </a:extLst>
                </p:cNvPr>
                <p:cNvSpPr>
                  <a:spLocks noChangeAspect="1" noEditPoints="1"/>
                </p:cNvSpPr>
                <p:nvPr/>
              </p:nvSpPr>
              <p:spPr bwMode="auto">
                <a:xfrm>
                  <a:off x="775" y="1181"/>
                  <a:ext cx="15" cy="18"/>
                </a:xfrm>
                <a:custGeom>
                  <a:avLst/>
                  <a:gdLst>
                    <a:gd name="T0" fmla="*/ 14 w 31"/>
                    <a:gd name="T1" fmla="*/ 11 h 38"/>
                    <a:gd name="T2" fmla="*/ 13 w 31"/>
                    <a:gd name="T3" fmla="*/ 10 h 38"/>
                    <a:gd name="T4" fmla="*/ 10 w 31"/>
                    <a:gd name="T5" fmla="*/ 14 h 38"/>
                    <a:gd name="T6" fmla="*/ 8 w 31"/>
                    <a:gd name="T7" fmla="*/ 13 h 38"/>
                    <a:gd name="T8" fmla="*/ 9 w 31"/>
                    <a:gd name="T9" fmla="*/ 12 h 38"/>
                    <a:gd name="T10" fmla="*/ 8 w 31"/>
                    <a:gd name="T11" fmla="*/ 11 h 38"/>
                    <a:gd name="T12" fmla="*/ 7 w 31"/>
                    <a:gd name="T13" fmla="*/ 12 h 38"/>
                    <a:gd name="T14" fmla="*/ 7 w 31"/>
                    <a:gd name="T15" fmla="*/ 13 h 38"/>
                    <a:gd name="T16" fmla="*/ 6 w 31"/>
                    <a:gd name="T17" fmla="*/ 14 h 38"/>
                    <a:gd name="T18" fmla="*/ 3 w 31"/>
                    <a:gd name="T19" fmla="*/ 10 h 38"/>
                    <a:gd name="T20" fmla="*/ 1 w 31"/>
                    <a:gd name="T21" fmla="*/ 11 h 38"/>
                    <a:gd name="T22" fmla="*/ 1 w 31"/>
                    <a:gd name="T23" fmla="*/ 9 h 38"/>
                    <a:gd name="T24" fmla="*/ 3 w 31"/>
                    <a:gd name="T25" fmla="*/ 7 h 38"/>
                    <a:gd name="T26" fmla="*/ 6 w 31"/>
                    <a:gd name="T27" fmla="*/ 10 h 38"/>
                    <a:gd name="T28" fmla="*/ 7 w 31"/>
                    <a:gd name="T29" fmla="*/ 9 h 38"/>
                    <a:gd name="T30" fmla="*/ 5 w 31"/>
                    <a:gd name="T31" fmla="*/ 6 h 38"/>
                    <a:gd name="T32" fmla="*/ 8 w 31"/>
                    <a:gd name="T33" fmla="*/ 3 h 38"/>
                    <a:gd name="T34" fmla="*/ 10 w 31"/>
                    <a:gd name="T35" fmla="*/ 6 h 38"/>
                    <a:gd name="T36" fmla="*/ 9 w 31"/>
                    <a:gd name="T37" fmla="*/ 9 h 38"/>
                    <a:gd name="T38" fmla="*/ 9 w 31"/>
                    <a:gd name="T39" fmla="*/ 10 h 38"/>
                    <a:gd name="T40" fmla="*/ 12 w 31"/>
                    <a:gd name="T41" fmla="*/ 7 h 38"/>
                    <a:gd name="T42" fmla="*/ 14 w 31"/>
                    <a:gd name="T43" fmla="*/ 9 h 38"/>
                    <a:gd name="T44" fmla="*/ 14 w 31"/>
                    <a:gd name="T45" fmla="*/ 11 h 38"/>
                    <a:gd name="T46" fmla="*/ 8 w 31"/>
                    <a:gd name="T47" fmla="*/ 17 h 38"/>
                    <a:gd name="T48" fmla="*/ 6 w 31"/>
                    <a:gd name="T49" fmla="*/ 16 h 38"/>
                    <a:gd name="T50" fmla="*/ 8 w 31"/>
                    <a:gd name="T51" fmla="*/ 15 h 38"/>
                    <a:gd name="T52" fmla="*/ 9 w 31"/>
                    <a:gd name="T53" fmla="*/ 16 h 38"/>
                    <a:gd name="T54" fmla="*/ 8 w 31"/>
                    <a:gd name="T55" fmla="*/ 17 h 38"/>
                    <a:gd name="T56" fmla="*/ 12 w 31"/>
                    <a:gd name="T57" fmla="*/ 6 h 38"/>
                    <a:gd name="T58" fmla="*/ 12 w 31"/>
                    <a:gd name="T59" fmla="*/ 6 h 38"/>
                    <a:gd name="T60" fmla="*/ 12 w 31"/>
                    <a:gd name="T61" fmla="*/ 1 h 38"/>
                    <a:gd name="T62" fmla="*/ 4 w 31"/>
                    <a:gd name="T63" fmla="*/ 0 h 38"/>
                    <a:gd name="T64" fmla="*/ 4 w 31"/>
                    <a:gd name="T65" fmla="*/ 6 h 38"/>
                    <a:gd name="T66" fmla="*/ 3 w 31"/>
                    <a:gd name="T67" fmla="*/ 6 h 38"/>
                    <a:gd name="T68" fmla="*/ 0 w 31"/>
                    <a:gd name="T69" fmla="*/ 9 h 38"/>
                    <a:gd name="T70" fmla="*/ 1 w 31"/>
                    <a:gd name="T71" fmla="*/ 12 h 38"/>
                    <a:gd name="T72" fmla="*/ 2 w 31"/>
                    <a:gd name="T73" fmla="*/ 11 h 38"/>
                    <a:gd name="T74" fmla="*/ 6 w 31"/>
                    <a:gd name="T75" fmla="*/ 15 h 38"/>
                    <a:gd name="T76" fmla="*/ 6 w 31"/>
                    <a:gd name="T77" fmla="*/ 16 h 38"/>
                    <a:gd name="T78" fmla="*/ 8 w 31"/>
                    <a:gd name="T79" fmla="*/ 18 h 38"/>
                    <a:gd name="T80" fmla="*/ 10 w 31"/>
                    <a:gd name="T81" fmla="*/ 16 h 38"/>
                    <a:gd name="T82" fmla="*/ 10 w 31"/>
                    <a:gd name="T83" fmla="*/ 15 h 38"/>
                    <a:gd name="T84" fmla="*/ 13 w 31"/>
                    <a:gd name="T85" fmla="*/ 11 h 38"/>
                    <a:gd name="T86" fmla="*/ 14 w 31"/>
                    <a:gd name="T87" fmla="*/ 12 h 38"/>
                    <a:gd name="T88" fmla="*/ 15 w 31"/>
                    <a:gd name="T89" fmla="*/ 9 h 38"/>
                    <a:gd name="T90" fmla="*/ 12 w 31"/>
                    <a:gd name="T91" fmla="*/ 6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159">
                  <a:extLst>
                    <a:ext uri="{FF2B5EF4-FFF2-40B4-BE49-F238E27FC236}">
                      <a16:creationId xmlns:a16="http://schemas.microsoft.com/office/drawing/2014/main" id="{E26EE39D-5DF5-B27A-C8A8-ED079423AD0D}"/>
                    </a:ext>
                  </a:extLst>
                </p:cNvPr>
                <p:cNvSpPr>
                  <a:spLocks noChangeAspect="1"/>
                </p:cNvSpPr>
                <p:nvPr/>
              </p:nvSpPr>
              <p:spPr bwMode="auto">
                <a:xfrm>
                  <a:off x="716" y="1177"/>
                  <a:ext cx="133" cy="36"/>
                </a:xfrm>
                <a:custGeom>
                  <a:avLst/>
                  <a:gdLst>
                    <a:gd name="T0" fmla="*/ 133 w 267"/>
                    <a:gd name="T1" fmla="*/ 17 h 72"/>
                    <a:gd name="T2" fmla="*/ 133 w 267"/>
                    <a:gd name="T3" fmla="*/ 17 h 72"/>
                    <a:gd name="T4" fmla="*/ 111 w 267"/>
                    <a:gd name="T5" fmla="*/ 8 h 72"/>
                    <a:gd name="T6" fmla="*/ 94 w 267"/>
                    <a:gd name="T7" fmla="*/ 0 h 72"/>
                    <a:gd name="T8" fmla="*/ 89 w 267"/>
                    <a:gd name="T9" fmla="*/ 2 h 72"/>
                    <a:gd name="T10" fmla="*/ 85 w 267"/>
                    <a:gd name="T11" fmla="*/ 6 h 72"/>
                    <a:gd name="T12" fmla="*/ 83 w 267"/>
                    <a:gd name="T13" fmla="*/ 11 h 72"/>
                    <a:gd name="T14" fmla="*/ 81 w 267"/>
                    <a:gd name="T15" fmla="*/ 14 h 72"/>
                    <a:gd name="T16" fmla="*/ 83 w 267"/>
                    <a:gd name="T17" fmla="*/ 17 h 72"/>
                    <a:gd name="T18" fmla="*/ 86 w 267"/>
                    <a:gd name="T19" fmla="*/ 19 h 72"/>
                    <a:gd name="T20" fmla="*/ 87 w 267"/>
                    <a:gd name="T21" fmla="*/ 20 h 72"/>
                    <a:gd name="T22" fmla="*/ 89 w 267"/>
                    <a:gd name="T23" fmla="*/ 21 h 72"/>
                    <a:gd name="T24" fmla="*/ 80 w 267"/>
                    <a:gd name="T25" fmla="*/ 24 h 72"/>
                    <a:gd name="T26" fmla="*/ 67 w 267"/>
                    <a:gd name="T27" fmla="*/ 25 h 72"/>
                    <a:gd name="T28" fmla="*/ 53 w 267"/>
                    <a:gd name="T29" fmla="*/ 24 h 72"/>
                    <a:gd name="T30" fmla="*/ 44 w 267"/>
                    <a:gd name="T31" fmla="*/ 21 h 72"/>
                    <a:gd name="T32" fmla="*/ 46 w 267"/>
                    <a:gd name="T33" fmla="*/ 19 h 72"/>
                    <a:gd name="T34" fmla="*/ 47 w 267"/>
                    <a:gd name="T35" fmla="*/ 19 h 72"/>
                    <a:gd name="T36" fmla="*/ 51 w 267"/>
                    <a:gd name="T37" fmla="*/ 17 h 72"/>
                    <a:gd name="T38" fmla="*/ 52 w 267"/>
                    <a:gd name="T39" fmla="*/ 14 h 72"/>
                    <a:gd name="T40" fmla="*/ 50 w 267"/>
                    <a:gd name="T41" fmla="*/ 11 h 72"/>
                    <a:gd name="T42" fmla="*/ 48 w 267"/>
                    <a:gd name="T43" fmla="*/ 6 h 72"/>
                    <a:gd name="T44" fmla="*/ 44 w 267"/>
                    <a:gd name="T45" fmla="*/ 2 h 72"/>
                    <a:gd name="T46" fmla="*/ 39 w 267"/>
                    <a:gd name="T47" fmla="*/ 0 h 72"/>
                    <a:gd name="T48" fmla="*/ 22 w 267"/>
                    <a:gd name="T49" fmla="*/ 8 h 72"/>
                    <a:gd name="T50" fmla="*/ 1 w 267"/>
                    <a:gd name="T51" fmla="*/ 17 h 72"/>
                    <a:gd name="T52" fmla="*/ 0 w 267"/>
                    <a:gd name="T53" fmla="*/ 17 h 72"/>
                    <a:gd name="T54" fmla="*/ 0 w 267"/>
                    <a:gd name="T55" fmla="*/ 18 h 72"/>
                    <a:gd name="T56" fmla="*/ 5 w 267"/>
                    <a:gd name="T57" fmla="*/ 21 h 72"/>
                    <a:gd name="T58" fmla="*/ 12 w 267"/>
                    <a:gd name="T59" fmla="*/ 25 h 72"/>
                    <a:gd name="T60" fmla="*/ 19 w 267"/>
                    <a:gd name="T61" fmla="*/ 22 h 72"/>
                    <a:gd name="T62" fmla="*/ 27 w 267"/>
                    <a:gd name="T63" fmla="*/ 18 h 72"/>
                    <a:gd name="T64" fmla="*/ 42 w 267"/>
                    <a:gd name="T65" fmla="*/ 10 h 72"/>
                    <a:gd name="T66" fmla="*/ 40 w 267"/>
                    <a:gd name="T67" fmla="*/ 12 h 72"/>
                    <a:gd name="T68" fmla="*/ 38 w 267"/>
                    <a:gd name="T69" fmla="*/ 16 h 72"/>
                    <a:gd name="T70" fmla="*/ 39 w 267"/>
                    <a:gd name="T71" fmla="*/ 21 h 72"/>
                    <a:gd name="T72" fmla="*/ 40 w 267"/>
                    <a:gd name="T73" fmla="*/ 23 h 72"/>
                    <a:gd name="T74" fmla="*/ 41 w 267"/>
                    <a:gd name="T75" fmla="*/ 26 h 72"/>
                    <a:gd name="T76" fmla="*/ 41 w 267"/>
                    <a:gd name="T77" fmla="*/ 28 h 72"/>
                    <a:gd name="T78" fmla="*/ 46 w 267"/>
                    <a:gd name="T79" fmla="*/ 33 h 72"/>
                    <a:gd name="T80" fmla="*/ 67 w 267"/>
                    <a:gd name="T81" fmla="*/ 36 h 72"/>
                    <a:gd name="T82" fmla="*/ 87 w 267"/>
                    <a:gd name="T83" fmla="*/ 33 h 72"/>
                    <a:gd name="T84" fmla="*/ 92 w 267"/>
                    <a:gd name="T85" fmla="*/ 28 h 72"/>
                    <a:gd name="T86" fmla="*/ 92 w 267"/>
                    <a:gd name="T87" fmla="*/ 26 h 72"/>
                    <a:gd name="T88" fmla="*/ 93 w 267"/>
                    <a:gd name="T89" fmla="*/ 23 h 72"/>
                    <a:gd name="T90" fmla="*/ 95 w 267"/>
                    <a:gd name="T91" fmla="*/ 21 h 72"/>
                    <a:gd name="T92" fmla="*/ 96 w 267"/>
                    <a:gd name="T93" fmla="*/ 17 h 72"/>
                    <a:gd name="T94" fmla="*/ 93 w 267"/>
                    <a:gd name="T95" fmla="*/ 12 h 72"/>
                    <a:gd name="T96" fmla="*/ 92 w 267"/>
                    <a:gd name="T97" fmla="*/ 10 h 72"/>
                    <a:gd name="T98" fmla="*/ 106 w 267"/>
                    <a:gd name="T99" fmla="*/ 18 h 72"/>
                    <a:gd name="T100" fmla="*/ 114 w 267"/>
                    <a:gd name="T101" fmla="*/ 22 h 72"/>
                    <a:gd name="T102" fmla="*/ 121 w 267"/>
                    <a:gd name="T103" fmla="*/ 25 h 72"/>
                    <a:gd name="T104" fmla="*/ 128 w 267"/>
                    <a:gd name="T105" fmla="*/ 21 h 72"/>
                    <a:gd name="T106" fmla="*/ 133 w 267"/>
                    <a:gd name="T107" fmla="*/ 18 h 72"/>
                    <a:gd name="T108" fmla="*/ 133 w 267"/>
                    <a:gd name="T109" fmla="*/ 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160">
                  <a:extLst>
                    <a:ext uri="{FF2B5EF4-FFF2-40B4-BE49-F238E27FC236}">
                      <a16:creationId xmlns:a16="http://schemas.microsoft.com/office/drawing/2014/main" id="{764D3FA6-97DA-C7F5-3506-A26E0BB717AE}"/>
                    </a:ext>
                  </a:extLst>
                </p:cNvPr>
                <p:cNvSpPr>
                  <a:spLocks noChangeAspect="1" noEditPoints="1"/>
                </p:cNvSpPr>
                <p:nvPr/>
              </p:nvSpPr>
              <p:spPr bwMode="auto">
                <a:xfrm>
                  <a:off x="756" y="1096"/>
                  <a:ext cx="56" cy="78"/>
                </a:xfrm>
                <a:custGeom>
                  <a:avLst/>
                  <a:gdLst>
                    <a:gd name="T0" fmla="*/ 28 w 114"/>
                    <a:gd name="T1" fmla="*/ 26 h 156"/>
                    <a:gd name="T2" fmla="*/ 41 w 114"/>
                    <a:gd name="T3" fmla="*/ 33 h 156"/>
                    <a:gd name="T4" fmla="*/ 47 w 114"/>
                    <a:gd name="T5" fmla="*/ 50 h 156"/>
                    <a:gd name="T6" fmla="*/ 27 w 114"/>
                    <a:gd name="T7" fmla="*/ 17 h 156"/>
                    <a:gd name="T8" fmla="*/ 11 w 114"/>
                    <a:gd name="T9" fmla="*/ 18 h 156"/>
                    <a:gd name="T10" fmla="*/ 27 w 114"/>
                    <a:gd name="T11" fmla="*/ 14 h 156"/>
                    <a:gd name="T12" fmla="*/ 43 w 114"/>
                    <a:gd name="T13" fmla="*/ 18 h 156"/>
                    <a:gd name="T14" fmla="*/ 27 w 114"/>
                    <a:gd name="T15" fmla="*/ 17 h 156"/>
                    <a:gd name="T16" fmla="*/ 7 w 114"/>
                    <a:gd name="T17" fmla="*/ 50 h 156"/>
                    <a:gd name="T18" fmla="*/ 13 w 114"/>
                    <a:gd name="T19" fmla="*/ 33 h 156"/>
                    <a:gd name="T20" fmla="*/ 27 w 114"/>
                    <a:gd name="T21" fmla="*/ 26 h 156"/>
                    <a:gd name="T22" fmla="*/ 56 w 114"/>
                    <a:gd name="T23" fmla="*/ 48 h 156"/>
                    <a:gd name="T24" fmla="*/ 50 w 114"/>
                    <a:gd name="T25" fmla="*/ 37 h 156"/>
                    <a:gd name="T26" fmla="*/ 50 w 114"/>
                    <a:gd name="T27" fmla="*/ 34 h 156"/>
                    <a:gd name="T28" fmla="*/ 51 w 114"/>
                    <a:gd name="T29" fmla="*/ 32 h 156"/>
                    <a:gd name="T30" fmla="*/ 42 w 114"/>
                    <a:gd name="T31" fmla="*/ 21 h 156"/>
                    <a:gd name="T32" fmla="*/ 43 w 114"/>
                    <a:gd name="T33" fmla="*/ 15 h 156"/>
                    <a:gd name="T34" fmla="*/ 44 w 114"/>
                    <a:gd name="T35" fmla="*/ 2 h 156"/>
                    <a:gd name="T36" fmla="*/ 43 w 114"/>
                    <a:gd name="T37" fmla="*/ 4 h 156"/>
                    <a:gd name="T38" fmla="*/ 45 w 114"/>
                    <a:gd name="T39" fmla="*/ 8 h 156"/>
                    <a:gd name="T40" fmla="*/ 37 w 114"/>
                    <a:gd name="T41" fmla="*/ 7 h 156"/>
                    <a:gd name="T42" fmla="*/ 39 w 114"/>
                    <a:gd name="T43" fmla="*/ 8 h 156"/>
                    <a:gd name="T44" fmla="*/ 36 w 114"/>
                    <a:gd name="T45" fmla="*/ 7 h 156"/>
                    <a:gd name="T46" fmla="*/ 33 w 114"/>
                    <a:gd name="T47" fmla="*/ 8 h 156"/>
                    <a:gd name="T48" fmla="*/ 36 w 114"/>
                    <a:gd name="T49" fmla="*/ 7 h 156"/>
                    <a:gd name="T50" fmla="*/ 28 w 114"/>
                    <a:gd name="T51" fmla="*/ 5 h 156"/>
                    <a:gd name="T52" fmla="*/ 31 w 114"/>
                    <a:gd name="T53" fmla="*/ 2 h 156"/>
                    <a:gd name="T54" fmla="*/ 30 w 114"/>
                    <a:gd name="T55" fmla="*/ 0 h 156"/>
                    <a:gd name="T56" fmla="*/ 26 w 114"/>
                    <a:gd name="T57" fmla="*/ 4 h 156"/>
                    <a:gd name="T58" fmla="*/ 23 w 114"/>
                    <a:gd name="T59" fmla="*/ 7 h 156"/>
                    <a:gd name="T60" fmla="*/ 22 w 114"/>
                    <a:gd name="T61" fmla="*/ 9 h 156"/>
                    <a:gd name="T62" fmla="*/ 19 w 114"/>
                    <a:gd name="T63" fmla="*/ 6 h 156"/>
                    <a:gd name="T64" fmla="*/ 20 w 114"/>
                    <a:gd name="T65" fmla="*/ 3 h 156"/>
                    <a:gd name="T66" fmla="*/ 14 w 114"/>
                    <a:gd name="T67" fmla="*/ 4 h 156"/>
                    <a:gd name="T68" fmla="*/ 16 w 114"/>
                    <a:gd name="T69" fmla="*/ 6 h 156"/>
                    <a:gd name="T70" fmla="*/ 14 w 114"/>
                    <a:gd name="T71" fmla="*/ 10 h 156"/>
                    <a:gd name="T72" fmla="*/ 12 w 114"/>
                    <a:gd name="T73" fmla="*/ 8 h 156"/>
                    <a:gd name="T74" fmla="*/ 9 w 114"/>
                    <a:gd name="T75" fmla="*/ 7 h 156"/>
                    <a:gd name="T76" fmla="*/ 6 w 114"/>
                    <a:gd name="T77" fmla="*/ 4 h 156"/>
                    <a:gd name="T78" fmla="*/ 10 w 114"/>
                    <a:gd name="T79" fmla="*/ 18 h 156"/>
                    <a:gd name="T80" fmla="*/ 6 w 114"/>
                    <a:gd name="T81" fmla="*/ 26 h 156"/>
                    <a:gd name="T82" fmla="*/ 3 w 114"/>
                    <a:gd name="T83" fmla="*/ 41 h 156"/>
                    <a:gd name="T84" fmla="*/ 6 w 114"/>
                    <a:gd name="T85" fmla="*/ 48 h 156"/>
                    <a:gd name="T86" fmla="*/ 27 w 114"/>
                    <a:gd name="T87" fmla="*/ 51 h 156"/>
                    <a:gd name="T88" fmla="*/ 25 w 114"/>
                    <a:gd name="T89" fmla="*/ 73 h 156"/>
                    <a:gd name="T90" fmla="*/ 32 w 114"/>
                    <a:gd name="T91" fmla="*/ 73 h 156"/>
                    <a:gd name="T92" fmla="*/ 28 w 114"/>
                    <a:gd name="T93" fmla="*/ 51 h 156"/>
                    <a:gd name="T94" fmla="*/ 45 w 114"/>
                    <a:gd name="T95" fmla="*/ 59 h 156"/>
                    <a:gd name="T96" fmla="*/ 34 w 114"/>
                    <a:gd name="T97" fmla="*/ 72 h 156"/>
                    <a:gd name="T98" fmla="*/ 33 w 114"/>
                    <a:gd name="T99" fmla="*/ 74 h 156"/>
                    <a:gd name="T100" fmla="*/ 35 w 114"/>
                    <a:gd name="T101" fmla="*/ 77 h 156"/>
                    <a:gd name="T102" fmla="*/ 43 w 114"/>
                    <a:gd name="T103" fmla="*/ 78 h 156"/>
                    <a:gd name="T104" fmla="*/ 54 w 114"/>
                    <a:gd name="T105" fmla="*/ 63 h 156"/>
                    <a:gd name="T106" fmla="*/ 56 w 114"/>
                    <a:gd name="T107" fmla="*/ 48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161">
                  <a:extLst>
                    <a:ext uri="{FF2B5EF4-FFF2-40B4-BE49-F238E27FC236}">
                      <a16:creationId xmlns:a16="http://schemas.microsoft.com/office/drawing/2014/main" id="{0064594D-8DB3-5B6A-8E07-6B6213C57EB5}"/>
                    </a:ext>
                  </a:extLst>
                </p:cNvPr>
                <p:cNvSpPr>
                  <a:spLocks noChangeAspect="1" noEditPoints="1"/>
                </p:cNvSpPr>
                <p:nvPr/>
              </p:nvSpPr>
              <p:spPr bwMode="auto">
                <a:xfrm>
                  <a:off x="785" y="1125"/>
                  <a:ext cx="16" cy="19"/>
                </a:xfrm>
                <a:custGeom>
                  <a:avLst/>
                  <a:gdLst>
                    <a:gd name="T0" fmla="*/ 10 w 33"/>
                    <a:gd name="T1" fmla="*/ 7 h 39"/>
                    <a:gd name="T2" fmla="*/ 10 w 33"/>
                    <a:gd name="T3" fmla="*/ 9 h 39"/>
                    <a:gd name="T4" fmla="*/ 11 w 33"/>
                    <a:gd name="T5" fmla="*/ 9 h 39"/>
                    <a:gd name="T6" fmla="*/ 14 w 33"/>
                    <a:gd name="T7" fmla="*/ 17 h 39"/>
                    <a:gd name="T8" fmla="*/ 14 w 33"/>
                    <a:gd name="T9" fmla="*/ 18 h 39"/>
                    <a:gd name="T10" fmla="*/ 9 w 33"/>
                    <a:gd name="T11" fmla="*/ 17 h 39"/>
                    <a:gd name="T12" fmla="*/ 8 w 33"/>
                    <a:gd name="T13" fmla="*/ 16 h 39"/>
                    <a:gd name="T14" fmla="*/ 7 w 33"/>
                    <a:gd name="T15" fmla="*/ 17 h 39"/>
                    <a:gd name="T16" fmla="*/ 2 w 33"/>
                    <a:gd name="T17" fmla="*/ 18 h 39"/>
                    <a:gd name="T18" fmla="*/ 2 w 33"/>
                    <a:gd name="T19" fmla="*/ 17 h 39"/>
                    <a:gd name="T20" fmla="*/ 2 w 33"/>
                    <a:gd name="T21" fmla="*/ 10 h 39"/>
                    <a:gd name="T22" fmla="*/ 3 w 33"/>
                    <a:gd name="T23" fmla="*/ 9 h 39"/>
                    <a:gd name="T24" fmla="*/ 2 w 33"/>
                    <a:gd name="T25" fmla="*/ 8 h 39"/>
                    <a:gd name="T26" fmla="*/ 2 w 33"/>
                    <a:gd name="T27" fmla="*/ 2 h 39"/>
                    <a:gd name="T28" fmla="*/ 2 w 33"/>
                    <a:gd name="T29" fmla="*/ 1 h 39"/>
                    <a:gd name="T30" fmla="*/ 10 w 33"/>
                    <a:gd name="T31" fmla="*/ 7 h 39"/>
                    <a:gd name="T32" fmla="*/ 15 w 33"/>
                    <a:gd name="T33" fmla="*/ 18 h 39"/>
                    <a:gd name="T34" fmla="*/ 11 w 33"/>
                    <a:gd name="T35" fmla="*/ 8 h 39"/>
                    <a:gd name="T36" fmla="*/ 11 w 33"/>
                    <a:gd name="T37" fmla="*/ 7 h 39"/>
                    <a:gd name="T38" fmla="*/ 6 w 33"/>
                    <a:gd name="T39" fmla="*/ 3 h 39"/>
                    <a:gd name="T40" fmla="*/ 2 w 33"/>
                    <a:gd name="T41" fmla="*/ 1 h 39"/>
                    <a:gd name="T42" fmla="*/ 1 w 33"/>
                    <a:gd name="T43" fmla="*/ 0 h 39"/>
                    <a:gd name="T44" fmla="*/ 1 w 33"/>
                    <a:gd name="T45" fmla="*/ 1 h 39"/>
                    <a:gd name="T46" fmla="*/ 1 w 33"/>
                    <a:gd name="T47" fmla="*/ 2 h 39"/>
                    <a:gd name="T48" fmla="*/ 1 w 33"/>
                    <a:gd name="T49" fmla="*/ 9 h 39"/>
                    <a:gd name="T50" fmla="*/ 1 w 33"/>
                    <a:gd name="T51" fmla="*/ 9 h 39"/>
                    <a:gd name="T52" fmla="*/ 1 w 33"/>
                    <a:gd name="T53" fmla="*/ 17 h 39"/>
                    <a:gd name="T54" fmla="*/ 1 w 33"/>
                    <a:gd name="T55" fmla="*/ 18 h 39"/>
                    <a:gd name="T56" fmla="*/ 1 w 33"/>
                    <a:gd name="T57" fmla="*/ 18 h 39"/>
                    <a:gd name="T58" fmla="*/ 2 w 33"/>
                    <a:gd name="T59" fmla="*/ 18 h 39"/>
                    <a:gd name="T60" fmla="*/ 7 w 33"/>
                    <a:gd name="T61" fmla="*/ 18 h 39"/>
                    <a:gd name="T62" fmla="*/ 8 w 33"/>
                    <a:gd name="T63" fmla="*/ 18 h 39"/>
                    <a:gd name="T64" fmla="*/ 14 w 33"/>
                    <a:gd name="T65" fmla="*/ 18 h 39"/>
                    <a:gd name="T66" fmla="*/ 15 w 33"/>
                    <a:gd name="T67" fmla="*/ 18 h 39"/>
                    <a:gd name="T68" fmla="*/ 15 w 33"/>
                    <a:gd name="T69" fmla="*/ 18 h 39"/>
                    <a:gd name="T70" fmla="*/ 15 w 33"/>
                    <a:gd name="T71" fmla="*/ 17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162">
                  <a:extLst>
                    <a:ext uri="{FF2B5EF4-FFF2-40B4-BE49-F238E27FC236}">
                      <a16:creationId xmlns:a16="http://schemas.microsoft.com/office/drawing/2014/main" id="{5EFFB33C-3CBE-9D05-8BB9-6B7C3F6A2934}"/>
                    </a:ext>
                  </a:extLst>
                </p:cNvPr>
                <p:cNvSpPr>
                  <a:spLocks noChangeAspect="1"/>
                </p:cNvSpPr>
                <p:nvPr/>
              </p:nvSpPr>
              <p:spPr bwMode="auto">
                <a:xfrm>
                  <a:off x="787" y="1130"/>
                  <a:ext cx="10" cy="12"/>
                </a:xfrm>
                <a:custGeom>
                  <a:avLst/>
                  <a:gdLst>
                    <a:gd name="T0" fmla="*/ 10 w 20"/>
                    <a:gd name="T1" fmla="*/ 10 h 24"/>
                    <a:gd name="T2" fmla="*/ 8 w 20"/>
                    <a:gd name="T3" fmla="*/ 8 h 24"/>
                    <a:gd name="T4" fmla="*/ 9 w 20"/>
                    <a:gd name="T5" fmla="*/ 9 h 24"/>
                    <a:gd name="T6" fmla="*/ 9 w 20"/>
                    <a:gd name="T7" fmla="*/ 9 h 24"/>
                    <a:gd name="T8" fmla="*/ 8 w 20"/>
                    <a:gd name="T9" fmla="*/ 6 h 24"/>
                    <a:gd name="T10" fmla="*/ 7 w 20"/>
                    <a:gd name="T11" fmla="*/ 6 h 24"/>
                    <a:gd name="T12" fmla="*/ 9 w 20"/>
                    <a:gd name="T13" fmla="*/ 8 h 24"/>
                    <a:gd name="T14" fmla="*/ 8 w 20"/>
                    <a:gd name="T15" fmla="*/ 8 h 24"/>
                    <a:gd name="T16" fmla="*/ 5 w 20"/>
                    <a:gd name="T17" fmla="*/ 1 h 24"/>
                    <a:gd name="T18" fmla="*/ 5 w 20"/>
                    <a:gd name="T19" fmla="*/ 1 h 24"/>
                    <a:gd name="T20" fmla="*/ 4 w 20"/>
                    <a:gd name="T21" fmla="*/ 1 h 24"/>
                    <a:gd name="T22" fmla="*/ 3 w 20"/>
                    <a:gd name="T23" fmla="*/ 1 h 24"/>
                    <a:gd name="T24" fmla="*/ 4 w 20"/>
                    <a:gd name="T25" fmla="*/ 2 h 24"/>
                    <a:gd name="T26" fmla="*/ 3 w 20"/>
                    <a:gd name="T27" fmla="*/ 2 h 24"/>
                    <a:gd name="T28" fmla="*/ 5 w 20"/>
                    <a:gd name="T29" fmla="*/ 2 h 24"/>
                    <a:gd name="T30" fmla="*/ 3 w 20"/>
                    <a:gd name="T31" fmla="*/ 3 h 24"/>
                    <a:gd name="T32" fmla="*/ 2 w 20"/>
                    <a:gd name="T33" fmla="*/ 1 h 24"/>
                    <a:gd name="T34" fmla="*/ 2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2 h 24"/>
                    <a:gd name="T48" fmla="*/ 1 w 20"/>
                    <a:gd name="T49" fmla="*/ 2 h 24"/>
                    <a:gd name="T50" fmla="*/ 1 w 20"/>
                    <a:gd name="T51" fmla="*/ 2 h 24"/>
                    <a:gd name="T52" fmla="*/ 1 w 20"/>
                    <a:gd name="T53" fmla="*/ 2 h 24"/>
                    <a:gd name="T54" fmla="*/ 2 w 20"/>
                    <a:gd name="T55" fmla="*/ 3 h 24"/>
                    <a:gd name="T56" fmla="*/ 2 w 20"/>
                    <a:gd name="T57" fmla="*/ 3 h 24"/>
                    <a:gd name="T58" fmla="*/ 2 w 20"/>
                    <a:gd name="T59" fmla="*/ 6 h 24"/>
                    <a:gd name="T60" fmla="*/ 1 w 20"/>
                    <a:gd name="T61" fmla="*/ 6 h 24"/>
                    <a:gd name="T62" fmla="*/ 1 w 20"/>
                    <a:gd name="T63" fmla="*/ 6 h 24"/>
                    <a:gd name="T64" fmla="*/ 1 w 20"/>
                    <a:gd name="T65" fmla="*/ 7 h 24"/>
                    <a:gd name="T66" fmla="*/ 1 w 20"/>
                    <a:gd name="T67" fmla="*/ 7 h 24"/>
                    <a:gd name="T68" fmla="*/ 1 w 20"/>
                    <a:gd name="T69" fmla="*/ 7 h 24"/>
                    <a:gd name="T70" fmla="*/ 1 w 20"/>
                    <a:gd name="T71" fmla="*/ 7 h 24"/>
                    <a:gd name="T72" fmla="*/ 1 w 20"/>
                    <a:gd name="T73" fmla="*/ 8 h 24"/>
                    <a:gd name="T74" fmla="*/ 2 w 20"/>
                    <a:gd name="T75" fmla="*/ 8 h 24"/>
                    <a:gd name="T76" fmla="*/ 2 w 20"/>
                    <a:gd name="T77" fmla="*/ 7 h 24"/>
                    <a:gd name="T78" fmla="*/ 4 w 20"/>
                    <a:gd name="T79" fmla="*/ 6 h 24"/>
                    <a:gd name="T80" fmla="*/ 6 w 20"/>
                    <a:gd name="T81" fmla="*/ 8 h 24"/>
                    <a:gd name="T82" fmla="*/ 5 w 20"/>
                    <a:gd name="T83" fmla="*/ 10 h 24"/>
                    <a:gd name="T84" fmla="*/ 3 w 20"/>
                    <a:gd name="T85" fmla="*/ 9 h 24"/>
                    <a:gd name="T86" fmla="*/ 2 w 20"/>
                    <a:gd name="T87" fmla="*/ 10 h 24"/>
                    <a:gd name="T88" fmla="*/ 3 w 20"/>
                    <a:gd name="T89" fmla="*/ 10 h 24"/>
                    <a:gd name="T90" fmla="*/ 2 w 20"/>
                    <a:gd name="T91" fmla="*/ 10 h 24"/>
                    <a:gd name="T92" fmla="*/ 3 w 20"/>
                    <a:gd name="T93" fmla="*/ 11 h 24"/>
                    <a:gd name="T94" fmla="*/ 3 w 20"/>
                    <a:gd name="T95" fmla="*/ 10 h 24"/>
                    <a:gd name="T96" fmla="*/ 3 w 20"/>
                    <a:gd name="T97" fmla="*/ 11 h 24"/>
                    <a:gd name="T98" fmla="*/ 3 w 20"/>
                    <a:gd name="T99" fmla="*/ 11 h 24"/>
                    <a:gd name="T100" fmla="*/ 3 w 20"/>
                    <a:gd name="T101" fmla="*/ 11 h 24"/>
                    <a:gd name="T102" fmla="*/ 4 w 20"/>
                    <a:gd name="T103" fmla="*/ 11 h 24"/>
                    <a:gd name="T104" fmla="*/ 5 w 20"/>
                    <a:gd name="T105" fmla="*/ 10 h 24"/>
                    <a:gd name="T106" fmla="*/ 5 w 20"/>
                    <a:gd name="T107" fmla="*/ 9 h 24"/>
                    <a:gd name="T108" fmla="*/ 9 w 20"/>
                    <a:gd name="T109" fmla="*/ 10 h 24"/>
                    <a:gd name="T110" fmla="*/ 8 w 20"/>
                    <a:gd name="T111" fmla="*/ 11 h 24"/>
                    <a:gd name="T112" fmla="*/ 8 w 20"/>
                    <a:gd name="T113" fmla="*/ 11 h 24"/>
                    <a:gd name="T114" fmla="*/ 9 w 20"/>
                    <a:gd name="T115" fmla="*/ 11 h 24"/>
                    <a:gd name="T116" fmla="*/ 9 w 20"/>
                    <a:gd name="T117" fmla="*/ 12 h 24"/>
                    <a:gd name="T118" fmla="*/ 9 w 20"/>
                    <a:gd name="T119" fmla="*/ 11 h 24"/>
                    <a:gd name="T120" fmla="*/ 9 w 20"/>
                    <a:gd name="T121" fmla="*/ 12 h 24"/>
                    <a:gd name="T122" fmla="*/ 10 w 20"/>
                    <a:gd name="T123" fmla="*/ 12 h 24"/>
                    <a:gd name="T124" fmla="*/ 10 w 20"/>
                    <a:gd name="T125" fmla="*/ 11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163">
                  <a:extLst>
                    <a:ext uri="{FF2B5EF4-FFF2-40B4-BE49-F238E27FC236}">
                      <a16:creationId xmlns:a16="http://schemas.microsoft.com/office/drawing/2014/main" id="{448EA140-22B8-91E5-011D-3051EAED44CD}"/>
                    </a:ext>
                  </a:extLst>
                </p:cNvPr>
                <p:cNvSpPr>
                  <a:spLocks noChangeAspect="1" noEditPoints="1"/>
                </p:cNvSpPr>
                <p:nvPr/>
              </p:nvSpPr>
              <p:spPr bwMode="auto">
                <a:xfrm>
                  <a:off x="766" y="1148"/>
                  <a:ext cx="15" cy="17"/>
                </a:xfrm>
                <a:custGeom>
                  <a:avLst/>
                  <a:gdLst>
                    <a:gd name="T0" fmla="*/ 13 w 30"/>
                    <a:gd name="T1" fmla="*/ 2 h 34"/>
                    <a:gd name="T2" fmla="*/ 13 w 30"/>
                    <a:gd name="T3" fmla="*/ 2 h 34"/>
                    <a:gd name="T4" fmla="*/ 12 w 30"/>
                    <a:gd name="T5" fmla="*/ 3 h 34"/>
                    <a:gd name="T6" fmla="*/ 12 w 30"/>
                    <a:gd name="T7" fmla="*/ 4 h 34"/>
                    <a:gd name="T8" fmla="*/ 13 w 30"/>
                    <a:gd name="T9" fmla="*/ 4 h 34"/>
                    <a:gd name="T10" fmla="*/ 13 w 30"/>
                    <a:gd name="T11" fmla="*/ 4 h 34"/>
                    <a:gd name="T12" fmla="*/ 12 w 30"/>
                    <a:gd name="T13" fmla="*/ 7 h 34"/>
                    <a:gd name="T14" fmla="*/ 9 w 30"/>
                    <a:gd name="T15" fmla="*/ 2 h 34"/>
                    <a:gd name="T16" fmla="*/ 12 w 30"/>
                    <a:gd name="T17" fmla="*/ 1 h 34"/>
                    <a:gd name="T18" fmla="*/ 13 w 30"/>
                    <a:gd name="T19" fmla="*/ 2 h 34"/>
                    <a:gd name="T20" fmla="*/ 12 w 30"/>
                    <a:gd name="T21" fmla="*/ 10 h 34"/>
                    <a:gd name="T22" fmla="*/ 7 w 30"/>
                    <a:gd name="T23" fmla="*/ 3 h 34"/>
                    <a:gd name="T24" fmla="*/ 9 w 30"/>
                    <a:gd name="T25" fmla="*/ 3 h 34"/>
                    <a:gd name="T26" fmla="*/ 12 w 30"/>
                    <a:gd name="T27" fmla="*/ 8 h 34"/>
                    <a:gd name="T28" fmla="*/ 12 w 30"/>
                    <a:gd name="T29" fmla="*/ 10 h 34"/>
                    <a:gd name="T30" fmla="*/ 11 w 30"/>
                    <a:gd name="T31" fmla="*/ 13 h 34"/>
                    <a:gd name="T32" fmla="*/ 5 w 30"/>
                    <a:gd name="T33" fmla="*/ 3 h 34"/>
                    <a:gd name="T34" fmla="*/ 5 w 30"/>
                    <a:gd name="T35" fmla="*/ 3 h 34"/>
                    <a:gd name="T36" fmla="*/ 6 w 30"/>
                    <a:gd name="T37" fmla="*/ 3 h 34"/>
                    <a:gd name="T38" fmla="*/ 12 w 30"/>
                    <a:gd name="T39" fmla="*/ 11 h 34"/>
                    <a:gd name="T40" fmla="*/ 11 w 30"/>
                    <a:gd name="T41" fmla="*/ 13 h 34"/>
                    <a:gd name="T42" fmla="*/ 4 w 30"/>
                    <a:gd name="T43" fmla="*/ 3 h 34"/>
                    <a:gd name="T44" fmla="*/ 11 w 30"/>
                    <a:gd name="T45" fmla="*/ 14 h 34"/>
                    <a:gd name="T46" fmla="*/ 4 w 30"/>
                    <a:gd name="T47" fmla="*/ 3 h 34"/>
                    <a:gd name="T48" fmla="*/ 15 w 30"/>
                    <a:gd name="T49" fmla="*/ 3 h 34"/>
                    <a:gd name="T50" fmla="*/ 14 w 30"/>
                    <a:gd name="T51" fmla="*/ 3 h 34"/>
                    <a:gd name="T52" fmla="*/ 14 w 30"/>
                    <a:gd name="T53" fmla="*/ 2 h 34"/>
                    <a:gd name="T54" fmla="*/ 12 w 30"/>
                    <a:gd name="T55" fmla="*/ 0 h 34"/>
                    <a:gd name="T56" fmla="*/ 6 w 30"/>
                    <a:gd name="T57" fmla="*/ 2 h 34"/>
                    <a:gd name="T58" fmla="*/ 2 w 30"/>
                    <a:gd name="T59" fmla="*/ 1 h 34"/>
                    <a:gd name="T60" fmla="*/ 2 w 30"/>
                    <a:gd name="T61" fmla="*/ 1 h 34"/>
                    <a:gd name="T62" fmla="*/ 2 w 30"/>
                    <a:gd name="T63" fmla="*/ 1 h 34"/>
                    <a:gd name="T64" fmla="*/ 1 w 30"/>
                    <a:gd name="T65" fmla="*/ 1 h 34"/>
                    <a:gd name="T66" fmla="*/ 0 w 30"/>
                    <a:gd name="T67" fmla="*/ 1 h 34"/>
                    <a:gd name="T68" fmla="*/ 1 w 30"/>
                    <a:gd name="T69" fmla="*/ 2 h 34"/>
                    <a:gd name="T70" fmla="*/ 2 w 30"/>
                    <a:gd name="T71" fmla="*/ 2 h 34"/>
                    <a:gd name="T72" fmla="*/ 1 w 30"/>
                    <a:gd name="T73" fmla="*/ 3 h 34"/>
                    <a:gd name="T74" fmla="*/ 2 w 30"/>
                    <a:gd name="T75" fmla="*/ 3 h 34"/>
                    <a:gd name="T76" fmla="*/ 11 w 30"/>
                    <a:gd name="T77" fmla="*/ 15 h 34"/>
                    <a:gd name="T78" fmla="*/ 12 w 30"/>
                    <a:gd name="T79" fmla="*/ 16 h 34"/>
                    <a:gd name="T80" fmla="*/ 12 w 30"/>
                    <a:gd name="T81" fmla="*/ 17 h 34"/>
                    <a:gd name="T82" fmla="*/ 11 w 30"/>
                    <a:gd name="T83" fmla="*/ 16 h 34"/>
                    <a:gd name="T84" fmla="*/ 12 w 30"/>
                    <a:gd name="T85" fmla="*/ 16 h 34"/>
                    <a:gd name="T86" fmla="*/ 11 w 30"/>
                    <a:gd name="T87" fmla="*/ 15 h 34"/>
                    <a:gd name="T88" fmla="*/ 10 w 30"/>
                    <a:gd name="T89" fmla="*/ 16 h 34"/>
                    <a:gd name="T90" fmla="*/ 12 w 30"/>
                    <a:gd name="T91" fmla="*/ 17 h 34"/>
                    <a:gd name="T92" fmla="*/ 13 w 30"/>
                    <a:gd name="T93" fmla="*/ 15 h 34"/>
                    <a:gd name="T94" fmla="*/ 14 w 30"/>
                    <a:gd name="T95" fmla="*/ 15 h 34"/>
                    <a:gd name="T96" fmla="*/ 14 w 30"/>
                    <a:gd name="T97" fmla="*/ 14 h 34"/>
                    <a:gd name="T98" fmla="*/ 14 w 30"/>
                    <a:gd name="T99" fmla="*/ 14 h 34"/>
                    <a:gd name="T100" fmla="*/ 14 w 30"/>
                    <a:gd name="T101" fmla="*/ 4 h 34"/>
                    <a:gd name="T102" fmla="*/ 14 w 30"/>
                    <a:gd name="T103" fmla="*/ 4 h 34"/>
                    <a:gd name="T104" fmla="*/ 15 w 30"/>
                    <a:gd name="T105" fmla="*/ 3 h 34"/>
                    <a:gd name="T106" fmla="*/ 15 w 30"/>
                    <a:gd name="T107" fmla="*/ 3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164">
                  <a:extLst>
                    <a:ext uri="{FF2B5EF4-FFF2-40B4-BE49-F238E27FC236}">
                      <a16:creationId xmlns:a16="http://schemas.microsoft.com/office/drawing/2014/main" id="{7B793F73-B3E8-D8B8-6BBB-688E9F3E83D3}"/>
                    </a:ext>
                  </a:extLst>
                </p:cNvPr>
                <p:cNvSpPr>
                  <a:spLocks noChangeAspect="1" noEditPoints="1"/>
                </p:cNvSpPr>
                <p:nvPr/>
              </p:nvSpPr>
              <p:spPr bwMode="auto">
                <a:xfrm>
                  <a:off x="770" y="1125"/>
                  <a:ext cx="11" cy="7"/>
                </a:xfrm>
                <a:custGeom>
                  <a:avLst/>
                  <a:gdLst>
                    <a:gd name="T0" fmla="*/ 5 w 22"/>
                    <a:gd name="T1" fmla="*/ 3 h 15"/>
                    <a:gd name="T2" fmla="*/ 6 w 22"/>
                    <a:gd name="T3" fmla="*/ 3 h 15"/>
                    <a:gd name="T4" fmla="*/ 6 w 22"/>
                    <a:gd name="T5" fmla="*/ 3 h 15"/>
                    <a:gd name="T6" fmla="*/ 6 w 22"/>
                    <a:gd name="T7" fmla="*/ 4 h 15"/>
                    <a:gd name="T8" fmla="*/ 5 w 22"/>
                    <a:gd name="T9" fmla="*/ 3 h 15"/>
                    <a:gd name="T10" fmla="*/ 6 w 22"/>
                    <a:gd name="T11" fmla="*/ 3 h 15"/>
                    <a:gd name="T12" fmla="*/ 5 w 22"/>
                    <a:gd name="T13" fmla="*/ 3 h 15"/>
                    <a:gd name="T14" fmla="*/ 8 w 22"/>
                    <a:gd name="T15" fmla="*/ 2 h 15"/>
                    <a:gd name="T16" fmla="*/ 9 w 22"/>
                    <a:gd name="T17" fmla="*/ 1 h 15"/>
                    <a:gd name="T18" fmla="*/ 7 w 22"/>
                    <a:gd name="T19" fmla="*/ 2 h 15"/>
                    <a:gd name="T20" fmla="*/ 7 w 22"/>
                    <a:gd name="T21" fmla="*/ 3 h 15"/>
                    <a:gd name="T22" fmla="*/ 6 w 22"/>
                    <a:gd name="T23" fmla="*/ 2 h 15"/>
                    <a:gd name="T24" fmla="*/ 5 w 22"/>
                    <a:gd name="T25" fmla="*/ 2 h 15"/>
                    <a:gd name="T26" fmla="*/ 5 w 22"/>
                    <a:gd name="T27" fmla="*/ 3 h 15"/>
                    <a:gd name="T28" fmla="*/ 4 w 22"/>
                    <a:gd name="T29" fmla="*/ 4 h 15"/>
                    <a:gd name="T30" fmla="*/ 4 w 22"/>
                    <a:gd name="T31" fmla="*/ 3 h 15"/>
                    <a:gd name="T32" fmla="*/ 4 w 22"/>
                    <a:gd name="T33" fmla="*/ 3 h 15"/>
                    <a:gd name="T34" fmla="*/ 3 w 22"/>
                    <a:gd name="T35" fmla="*/ 3 h 15"/>
                    <a:gd name="T36" fmla="*/ 3 w 22"/>
                    <a:gd name="T37" fmla="*/ 3 h 15"/>
                    <a:gd name="T38" fmla="*/ 3 w 22"/>
                    <a:gd name="T39" fmla="*/ 3 h 15"/>
                    <a:gd name="T40" fmla="*/ 3 w 22"/>
                    <a:gd name="T41" fmla="*/ 4 h 15"/>
                    <a:gd name="T42" fmla="*/ 3 w 22"/>
                    <a:gd name="T43" fmla="*/ 4 h 15"/>
                    <a:gd name="T44" fmla="*/ 3 w 22"/>
                    <a:gd name="T45" fmla="*/ 4 h 15"/>
                    <a:gd name="T46" fmla="*/ 4 w 22"/>
                    <a:gd name="T47" fmla="*/ 5 h 15"/>
                    <a:gd name="T48" fmla="*/ 4 w 22"/>
                    <a:gd name="T49" fmla="*/ 5 h 15"/>
                    <a:gd name="T50" fmla="*/ 3 w 22"/>
                    <a:gd name="T51" fmla="*/ 6 h 15"/>
                    <a:gd name="T52" fmla="*/ 1 w 22"/>
                    <a:gd name="T53" fmla="*/ 5 h 15"/>
                    <a:gd name="T54" fmla="*/ 2 w 22"/>
                    <a:gd name="T55" fmla="*/ 6 h 15"/>
                    <a:gd name="T56" fmla="*/ 1 w 22"/>
                    <a:gd name="T57" fmla="*/ 6 h 15"/>
                    <a:gd name="T58" fmla="*/ 1 w 22"/>
                    <a:gd name="T59" fmla="*/ 6 h 15"/>
                    <a:gd name="T60" fmla="*/ 1 w 22"/>
                    <a:gd name="T61" fmla="*/ 7 h 15"/>
                    <a:gd name="T62" fmla="*/ 2 w 22"/>
                    <a:gd name="T63" fmla="*/ 7 h 15"/>
                    <a:gd name="T64" fmla="*/ 2 w 22"/>
                    <a:gd name="T65" fmla="*/ 6 h 15"/>
                    <a:gd name="T66" fmla="*/ 3 w 22"/>
                    <a:gd name="T67" fmla="*/ 7 h 15"/>
                    <a:gd name="T68" fmla="*/ 3 w 22"/>
                    <a:gd name="T69" fmla="*/ 7 h 15"/>
                    <a:gd name="T70" fmla="*/ 4 w 22"/>
                    <a:gd name="T71" fmla="*/ 7 h 15"/>
                    <a:gd name="T72" fmla="*/ 5 w 22"/>
                    <a:gd name="T73" fmla="*/ 6 h 15"/>
                    <a:gd name="T74" fmla="*/ 6 w 22"/>
                    <a:gd name="T75" fmla="*/ 6 h 15"/>
                    <a:gd name="T76" fmla="*/ 8 w 22"/>
                    <a:gd name="T77" fmla="*/ 6 h 15"/>
                    <a:gd name="T78" fmla="*/ 7 w 22"/>
                    <a:gd name="T79" fmla="*/ 6 h 15"/>
                    <a:gd name="T80" fmla="*/ 7 w 22"/>
                    <a:gd name="T81" fmla="*/ 6 h 15"/>
                    <a:gd name="T82" fmla="*/ 7 w 22"/>
                    <a:gd name="T83" fmla="*/ 7 h 15"/>
                    <a:gd name="T84" fmla="*/ 7 w 22"/>
                    <a:gd name="T85" fmla="*/ 7 h 15"/>
                    <a:gd name="T86" fmla="*/ 7 w 22"/>
                    <a:gd name="T87" fmla="*/ 7 h 15"/>
                    <a:gd name="T88" fmla="*/ 7 w 22"/>
                    <a:gd name="T89" fmla="*/ 7 h 15"/>
                    <a:gd name="T90" fmla="*/ 8 w 22"/>
                    <a:gd name="T91" fmla="*/ 7 h 15"/>
                    <a:gd name="T92" fmla="*/ 9 w 22"/>
                    <a:gd name="T93" fmla="*/ 6 h 15"/>
                    <a:gd name="T94" fmla="*/ 10 w 22"/>
                    <a:gd name="T95" fmla="*/ 5 h 15"/>
                    <a:gd name="T96" fmla="*/ 10 w 22"/>
                    <a:gd name="T97" fmla="*/ 6 h 15"/>
                    <a:gd name="T98" fmla="*/ 10 w 22"/>
                    <a:gd name="T99" fmla="*/ 6 h 15"/>
                    <a:gd name="T100" fmla="*/ 10 w 22"/>
                    <a:gd name="T101" fmla="*/ 7 h 15"/>
                    <a:gd name="T102" fmla="*/ 11 w 22"/>
                    <a:gd name="T103" fmla="*/ 6 h 15"/>
                    <a:gd name="T104" fmla="*/ 11 w 22"/>
                    <a:gd name="T105" fmla="*/ 7 h 15"/>
                    <a:gd name="T106" fmla="*/ 11 w 22"/>
                    <a:gd name="T107" fmla="*/ 6 h 15"/>
                    <a:gd name="T108" fmla="*/ 11 w 22"/>
                    <a:gd name="T109" fmla="*/ 5 h 15"/>
                    <a:gd name="T110" fmla="*/ 11 w 22"/>
                    <a:gd name="T111" fmla="*/ 5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165">
                  <a:extLst>
                    <a:ext uri="{FF2B5EF4-FFF2-40B4-BE49-F238E27FC236}">
                      <a16:creationId xmlns:a16="http://schemas.microsoft.com/office/drawing/2014/main" id="{A1589443-199D-55D9-ABF9-4D2BB328EC18}"/>
                    </a:ext>
                  </a:extLst>
                </p:cNvPr>
                <p:cNvSpPr>
                  <a:spLocks noChangeAspect="1" noEditPoints="1"/>
                </p:cNvSpPr>
                <p:nvPr/>
              </p:nvSpPr>
              <p:spPr bwMode="auto">
                <a:xfrm>
                  <a:off x="768" y="1133"/>
                  <a:ext cx="13" cy="5"/>
                </a:xfrm>
                <a:custGeom>
                  <a:avLst/>
                  <a:gdLst>
                    <a:gd name="T0" fmla="*/ 4 w 27"/>
                    <a:gd name="T1" fmla="*/ 2 h 11"/>
                    <a:gd name="T2" fmla="*/ 4 w 27"/>
                    <a:gd name="T3" fmla="*/ 1 h 11"/>
                    <a:gd name="T4" fmla="*/ 5 w 27"/>
                    <a:gd name="T5" fmla="*/ 1 h 11"/>
                    <a:gd name="T6" fmla="*/ 4 w 27"/>
                    <a:gd name="T7" fmla="*/ 1 h 11"/>
                    <a:gd name="T8" fmla="*/ 4 w 27"/>
                    <a:gd name="T9" fmla="*/ 2 h 11"/>
                    <a:gd name="T10" fmla="*/ 4 w 27"/>
                    <a:gd name="T11" fmla="*/ 0 h 11"/>
                    <a:gd name="T12" fmla="*/ 5 w 27"/>
                    <a:gd name="T13" fmla="*/ 1 h 11"/>
                    <a:gd name="T14" fmla="*/ 2 w 27"/>
                    <a:gd name="T15" fmla="*/ 3 h 11"/>
                    <a:gd name="T16" fmla="*/ 8 w 27"/>
                    <a:gd name="T17" fmla="*/ 1 h 11"/>
                    <a:gd name="T18" fmla="*/ 11 w 27"/>
                    <a:gd name="T19" fmla="*/ 0 h 11"/>
                    <a:gd name="T20" fmla="*/ 11 w 27"/>
                    <a:gd name="T21" fmla="*/ 2 h 11"/>
                    <a:gd name="T22" fmla="*/ 5 w 27"/>
                    <a:gd name="T23" fmla="*/ 1 h 11"/>
                    <a:gd name="T24" fmla="*/ 5 w 27"/>
                    <a:gd name="T25" fmla="*/ 0 h 11"/>
                    <a:gd name="T26" fmla="*/ 4 w 27"/>
                    <a:gd name="T27" fmla="*/ 0 h 11"/>
                    <a:gd name="T28" fmla="*/ 3 w 27"/>
                    <a:gd name="T29" fmla="*/ 1 h 11"/>
                    <a:gd name="T30" fmla="*/ 3 w 27"/>
                    <a:gd name="T31" fmla="*/ 2 h 11"/>
                    <a:gd name="T32" fmla="*/ 2 w 27"/>
                    <a:gd name="T33" fmla="*/ 2 h 11"/>
                    <a:gd name="T34" fmla="*/ 2 w 27"/>
                    <a:gd name="T35" fmla="*/ 0 h 11"/>
                    <a:gd name="T36" fmla="*/ 1 w 27"/>
                    <a:gd name="T37" fmla="*/ 0 h 11"/>
                    <a:gd name="T38" fmla="*/ 1 w 27"/>
                    <a:gd name="T39" fmla="*/ 0 h 11"/>
                    <a:gd name="T40" fmla="*/ 1 w 27"/>
                    <a:gd name="T41" fmla="*/ 0 h 11"/>
                    <a:gd name="T42" fmla="*/ 1 w 27"/>
                    <a:gd name="T43" fmla="*/ 1 h 11"/>
                    <a:gd name="T44" fmla="*/ 1 w 27"/>
                    <a:gd name="T45" fmla="*/ 1 h 11"/>
                    <a:gd name="T46" fmla="*/ 1 w 27"/>
                    <a:gd name="T47" fmla="*/ 1 h 11"/>
                    <a:gd name="T48" fmla="*/ 1 w 27"/>
                    <a:gd name="T49" fmla="*/ 2 h 11"/>
                    <a:gd name="T50" fmla="*/ 1 w 27"/>
                    <a:gd name="T51" fmla="*/ 2 h 11"/>
                    <a:gd name="T52" fmla="*/ 2 w 27"/>
                    <a:gd name="T53" fmla="*/ 2 h 11"/>
                    <a:gd name="T54" fmla="*/ 3 w 27"/>
                    <a:gd name="T55" fmla="*/ 4 h 11"/>
                    <a:gd name="T56" fmla="*/ 1 w 27"/>
                    <a:gd name="T57" fmla="*/ 3 h 11"/>
                    <a:gd name="T58" fmla="*/ 0 w 27"/>
                    <a:gd name="T59" fmla="*/ 4 h 11"/>
                    <a:gd name="T60" fmla="*/ 0 w 27"/>
                    <a:gd name="T61" fmla="*/ 4 h 11"/>
                    <a:gd name="T62" fmla="*/ 0 w 27"/>
                    <a:gd name="T63" fmla="*/ 4 h 11"/>
                    <a:gd name="T64" fmla="*/ 0 w 27"/>
                    <a:gd name="T65" fmla="*/ 5 h 11"/>
                    <a:gd name="T66" fmla="*/ 1 w 27"/>
                    <a:gd name="T67" fmla="*/ 5 h 11"/>
                    <a:gd name="T68" fmla="*/ 1 w 27"/>
                    <a:gd name="T69" fmla="*/ 5 h 11"/>
                    <a:gd name="T70" fmla="*/ 2 w 27"/>
                    <a:gd name="T71" fmla="*/ 5 h 11"/>
                    <a:gd name="T72" fmla="*/ 2 w 27"/>
                    <a:gd name="T73" fmla="*/ 5 h 11"/>
                    <a:gd name="T74" fmla="*/ 3 w 27"/>
                    <a:gd name="T75" fmla="*/ 5 h 11"/>
                    <a:gd name="T76" fmla="*/ 4 w 27"/>
                    <a:gd name="T77" fmla="*/ 5 h 11"/>
                    <a:gd name="T78" fmla="*/ 8 w 27"/>
                    <a:gd name="T79" fmla="*/ 3 h 11"/>
                    <a:gd name="T80" fmla="*/ 8 w 27"/>
                    <a:gd name="T81" fmla="*/ 4 h 11"/>
                    <a:gd name="T82" fmla="*/ 7 w 27"/>
                    <a:gd name="T83" fmla="*/ 4 h 11"/>
                    <a:gd name="T84" fmla="*/ 8 w 27"/>
                    <a:gd name="T85" fmla="*/ 4 h 11"/>
                    <a:gd name="T86" fmla="*/ 8 w 27"/>
                    <a:gd name="T87" fmla="*/ 5 h 11"/>
                    <a:gd name="T88" fmla="*/ 8 w 27"/>
                    <a:gd name="T89" fmla="*/ 5 h 11"/>
                    <a:gd name="T90" fmla="*/ 8 w 27"/>
                    <a:gd name="T91" fmla="*/ 5 h 11"/>
                    <a:gd name="T92" fmla="*/ 8 w 27"/>
                    <a:gd name="T93" fmla="*/ 5 h 11"/>
                    <a:gd name="T94" fmla="*/ 9 w 27"/>
                    <a:gd name="T95" fmla="*/ 5 h 11"/>
                    <a:gd name="T96" fmla="*/ 10 w 27"/>
                    <a:gd name="T97" fmla="*/ 4 h 11"/>
                    <a:gd name="T98" fmla="*/ 12 w 27"/>
                    <a:gd name="T99" fmla="*/ 4 h 11"/>
                    <a:gd name="T100" fmla="*/ 12 w 27"/>
                    <a:gd name="T101" fmla="*/ 4 h 11"/>
                    <a:gd name="T102" fmla="*/ 12 w 27"/>
                    <a:gd name="T103" fmla="*/ 5 h 11"/>
                    <a:gd name="T104" fmla="*/ 12 w 27"/>
                    <a:gd name="T105" fmla="*/ 5 h 11"/>
                    <a:gd name="T106" fmla="*/ 13 w 27"/>
                    <a:gd name="T107" fmla="*/ 5 h 11"/>
                    <a:gd name="T108" fmla="*/ 13 w 27"/>
                    <a:gd name="T109" fmla="*/ 4 h 11"/>
                    <a:gd name="T110" fmla="*/ 13 w 27"/>
                    <a:gd name="T111" fmla="*/ 4 h 11"/>
                    <a:gd name="T112" fmla="*/ 13 w 27"/>
                    <a:gd name="T113" fmla="*/ 3 h 11"/>
                    <a:gd name="T114" fmla="*/ 13 w 27"/>
                    <a:gd name="T115" fmla="*/ 2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166">
                  <a:extLst>
                    <a:ext uri="{FF2B5EF4-FFF2-40B4-BE49-F238E27FC236}">
                      <a16:creationId xmlns:a16="http://schemas.microsoft.com/office/drawing/2014/main" id="{B714C53C-F45F-1560-5ECE-5D3C4D46CC79}"/>
                    </a:ext>
                  </a:extLst>
                </p:cNvPr>
                <p:cNvSpPr>
                  <a:spLocks noChangeAspect="1" noEditPoints="1"/>
                </p:cNvSpPr>
                <p:nvPr/>
              </p:nvSpPr>
              <p:spPr bwMode="auto">
                <a:xfrm>
                  <a:off x="766" y="1139"/>
                  <a:ext cx="15" cy="5"/>
                </a:xfrm>
                <a:custGeom>
                  <a:avLst/>
                  <a:gdLst>
                    <a:gd name="T0" fmla="*/ 5 w 30"/>
                    <a:gd name="T1" fmla="*/ 1 h 11"/>
                    <a:gd name="T2" fmla="*/ 5 w 30"/>
                    <a:gd name="T3" fmla="*/ 1 h 11"/>
                    <a:gd name="T4" fmla="*/ 5 w 30"/>
                    <a:gd name="T5" fmla="*/ 1 h 11"/>
                    <a:gd name="T6" fmla="*/ 5 w 30"/>
                    <a:gd name="T7" fmla="*/ 2 h 11"/>
                    <a:gd name="T8" fmla="*/ 5 w 30"/>
                    <a:gd name="T9" fmla="*/ 1 h 11"/>
                    <a:gd name="T10" fmla="*/ 6 w 30"/>
                    <a:gd name="T11" fmla="*/ 1 h 11"/>
                    <a:gd name="T12" fmla="*/ 13 w 30"/>
                    <a:gd name="T13" fmla="*/ 1 h 11"/>
                    <a:gd name="T14" fmla="*/ 15 w 30"/>
                    <a:gd name="T15" fmla="*/ 1 h 11"/>
                    <a:gd name="T16" fmla="*/ 10 w 30"/>
                    <a:gd name="T17" fmla="*/ 0 h 11"/>
                    <a:gd name="T18" fmla="*/ 13 w 30"/>
                    <a:gd name="T19" fmla="*/ 2 h 11"/>
                    <a:gd name="T20" fmla="*/ 6 w 30"/>
                    <a:gd name="T21" fmla="*/ 1 h 11"/>
                    <a:gd name="T22" fmla="*/ 5 w 30"/>
                    <a:gd name="T23" fmla="*/ 0 h 11"/>
                    <a:gd name="T24" fmla="*/ 4 w 30"/>
                    <a:gd name="T25" fmla="*/ 0 h 11"/>
                    <a:gd name="T26" fmla="*/ 4 w 30"/>
                    <a:gd name="T27" fmla="*/ 2 h 11"/>
                    <a:gd name="T28" fmla="*/ 3 w 30"/>
                    <a:gd name="T29" fmla="*/ 2 h 11"/>
                    <a:gd name="T30" fmla="*/ 2 w 30"/>
                    <a:gd name="T31" fmla="*/ 0 h 11"/>
                    <a:gd name="T32" fmla="*/ 2 w 30"/>
                    <a:gd name="T33" fmla="*/ 0 h 11"/>
                    <a:gd name="T34" fmla="*/ 2 w 30"/>
                    <a:gd name="T35" fmla="*/ 0 h 11"/>
                    <a:gd name="T36" fmla="*/ 1 w 30"/>
                    <a:gd name="T37" fmla="*/ 0 h 11"/>
                    <a:gd name="T38" fmla="*/ 2 w 30"/>
                    <a:gd name="T39" fmla="*/ 1 h 11"/>
                    <a:gd name="T40" fmla="*/ 1 w 30"/>
                    <a:gd name="T41" fmla="*/ 1 h 11"/>
                    <a:gd name="T42" fmla="*/ 2 w 30"/>
                    <a:gd name="T43" fmla="*/ 1 h 11"/>
                    <a:gd name="T44" fmla="*/ 2 w 30"/>
                    <a:gd name="T45" fmla="*/ 2 h 11"/>
                    <a:gd name="T46" fmla="*/ 2 w 30"/>
                    <a:gd name="T47" fmla="*/ 2 h 11"/>
                    <a:gd name="T48" fmla="*/ 3 w 30"/>
                    <a:gd name="T49" fmla="*/ 2 h 11"/>
                    <a:gd name="T50" fmla="*/ 4 w 30"/>
                    <a:gd name="T51" fmla="*/ 3 h 11"/>
                    <a:gd name="T52" fmla="*/ 2 w 30"/>
                    <a:gd name="T53" fmla="*/ 3 h 11"/>
                    <a:gd name="T54" fmla="*/ 1 w 30"/>
                    <a:gd name="T55" fmla="*/ 3 h 11"/>
                    <a:gd name="T56" fmla="*/ 1 w 30"/>
                    <a:gd name="T57" fmla="*/ 4 h 11"/>
                    <a:gd name="T58" fmla="*/ 1 w 30"/>
                    <a:gd name="T59" fmla="*/ 4 h 11"/>
                    <a:gd name="T60" fmla="*/ 1 w 30"/>
                    <a:gd name="T61" fmla="*/ 4 h 11"/>
                    <a:gd name="T62" fmla="*/ 2 w 30"/>
                    <a:gd name="T63" fmla="*/ 5 h 11"/>
                    <a:gd name="T64" fmla="*/ 2 w 30"/>
                    <a:gd name="T65" fmla="*/ 4 h 11"/>
                    <a:gd name="T66" fmla="*/ 3 w 30"/>
                    <a:gd name="T67" fmla="*/ 5 h 11"/>
                    <a:gd name="T68" fmla="*/ 3 w 30"/>
                    <a:gd name="T69" fmla="*/ 5 h 11"/>
                    <a:gd name="T70" fmla="*/ 4 w 30"/>
                    <a:gd name="T71" fmla="*/ 5 h 11"/>
                    <a:gd name="T72" fmla="*/ 5 w 30"/>
                    <a:gd name="T73" fmla="*/ 5 h 11"/>
                    <a:gd name="T74" fmla="*/ 6 w 30"/>
                    <a:gd name="T75" fmla="*/ 4 h 11"/>
                    <a:gd name="T76" fmla="*/ 7 w 30"/>
                    <a:gd name="T77" fmla="*/ 4 h 11"/>
                    <a:gd name="T78" fmla="*/ 11 w 30"/>
                    <a:gd name="T79" fmla="*/ 4 h 11"/>
                    <a:gd name="T80" fmla="*/ 10 w 30"/>
                    <a:gd name="T81" fmla="*/ 4 h 11"/>
                    <a:gd name="T82" fmla="*/ 10 w 30"/>
                    <a:gd name="T83" fmla="*/ 4 h 11"/>
                    <a:gd name="T84" fmla="*/ 9 w 30"/>
                    <a:gd name="T85" fmla="*/ 5 h 11"/>
                    <a:gd name="T86" fmla="*/ 10 w 30"/>
                    <a:gd name="T87" fmla="*/ 5 h 11"/>
                    <a:gd name="T88" fmla="*/ 10 w 30"/>
                    <a:gd name="T89" fmla="*/ 5 h 11"/>
                    <a:gd name="T90" fmla="*/ 10 w 30"/>
                    <a:gd name="T91" fmla="*/ 5 h 11"/>
                    <a:gd name="T92" fmla="*/ 11 w 30"/>
                    <a:gd name="T93" fmla="*/ 5 h 11"/>
                    <a:gd name="T94" fmla="*/ 12 w 30"/>
                    <a:gd name="T95" fmla="*/ 4 h 11"/>
                    <a:gd name="T96" fmla="*/ 14 w 30"/>
                    <a:gd name="T97" fmla="*/ 3 h 11"/>
                    <a:gd name="T98" fmla="*/ 14 w 30"/>
                    <a:gd name="T99" fmla="*/ 4 h 11"/>
                    <a:gd name="T100" fmla="*/ 14 w 30"/>
                    <a:gd name="T101" fmla="*/ 4 h 11"/>
                    <a:gd name="T102" fmla="*/ 14 w 30"/>
                    <a:gd name="T103" fmla="*/ 5 h 11"/>
                    <a:gd name="T104" fmla="*/ 14 w 30"/>
                    <a:gd name="T105" fmla="*/ 4 h 11"/>
                    <a:gd name="T106" fmla="*/ 15 w 30"/>
                    <a:gd name="T107" fmla="*/ 5 h 11"/>
                    <a:gd name="T108" fmla="*/ 15 w 30"/>
                    <a:gd name="T109" fmla="*/ 4 h 11"/>
                    <a:gd name="T110" fmla="*/ 15 w 30"/>
                    <a:gd name="T111" fmla="*/ 3 h 11"/>
                    <a:gd name="T112" fmla="*/ 14 w 30"/>
                    <a:gd name="T113" fmla="*/ 3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167">
                  <a:extLst>
                    <a:ext uri="{FF2B5EF4-FFF2-40B4-BE49-F238E27FC236}">
                      <a16:creationId xmlns:a16="http://schemas.microsoft.com/office/drawing/2014/main" id="{DBDF7A86-5AFA-CE58-492A-C2CD78ABD54E}"/>
                    </a:ext>
                  </a:extLst>
                </p:cNvPr>
                <p:cNvSpPr>
                  <a:spLocks noChangeAspect="1" noEditPoints="1"/>
                </p:cNvSpPr>
                <p:nvPr/>
              </p:nvSpPr>
              <p:spPr bwMode="auto">
                <a:xfrm>
                  <a:off x="785" y="1148"/>
                  <a:ext cx="15" cy="5"/>
                </a:xfrm>
                <a:custGeom>
                  <a:avLst/>
                  <a:gdLst>
                    <a:gd name="T0" fmla="*/ 4 w 29"/>
                    <a:gd name="T1" fmla="*/ 0 h 11"/>
                    <a:gd name="T2" fmla="*/ 4 w 29"/>
                    <a:gd name="T3" fmla="*/ 1 h 11"/>
                    <a:gd name="T4" fmla="*/ 4 w 29"/>
                    <a:gd name="T5" fmla="*/ 1 h 11"/>
                    <a:gd name="T6" fmla="*/ 4 w 29"/>
                    <a:gd name="T7" fmla="*/ 1 h 11"/>
                    <a:gd name="T8" fmla="*/ 5 w 29"/>
                    <a:gd name="T9" fmla="*/ 1 h 11"/>
                    <a:gd name="T10" fmla="*/ 4 w 29"/>
                    <a:gd name="T11" fmla="*/ 2 h 11"/>
                    <a:gd name="T12" fmla="*/ 4 w 29"/>
                    <a:gd name="T13" fmla="*/ 1 h 11"/>
                    <a:gd name="T14" fmla="*/ 5 w 29"/>
                    <a:gd name="T15" fmla="*/ 1 h 11"/>
                    <a:gd name="T16" fmla="*/ 14 w 29"/>
                    <a:gd name="T17" fmla="*/ 3 h 11"/>
                    <a:gd name="T18" fmla="*/ 12 w 29"/>
                    <a:gd name="T19" fmla="*/ 2 h 11"/>
                    <a:gd name="T20" fmla="*/ 7 w 29"/>
                    <a:gd name="T21" fmla="*/ 1 h 11"/>
                    <a:gd name="T22" fmla="*/ 11 w 29"/>
                    <a:gd name="T23" fmla="*/ 0 h 11"/>
                    <a:gd name="T24" fmla="*/ 7 w 29"/>
                    <a:gd name="T25" fmla="*/ 1 h 11"/>
                    <a:gd name="T26" fmla="*/ 5 w 29"/>
                    <a:gd name="T27" fmla="*/ 2 h 11"/>
                    <a:gd name="T28" fmla="*/ 5 w 29"/>
                    <a:gd name="T29" fmla="*/ 0 h 11"/>
                    <a:gd name="T30" fmla="*/ 4 w 29"/>
                    <a:gd name="T31" fmla="*/ 0 h 11"/>
                    <a:gd name="T32" fmla="*/ 3 w 29"/>
                    <a:gd name="T33" fmla="*/ 1 h 11"/>
                    <a:gd name="T34" fmla="*/ 3 w 29"/>
                    <a:gd name="T35" fmla="*/ 2 h 11"/>
                    <a:gd name="T36" fmla="*/ 2 w 29"/>
                    <a:gd name="T37" fmla="*/ 1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1 h 11"/>
                    <a:gd name="T50" fmla="*/ 1 w 29"/>
                    <a:gd name="T51" fmla="*/ 1 h 11"/>
                    <a:gd name="T52" fmla="*/ 1 w 29"/>
                    <a:gd name="T53" fmla="*/ 1 h 11"/>
                    <a:gd name="T54" fmla="*/ 2 w 29"/>
                    <a:gd name="T55" fmla="*/ 2 h 11"/>
                    <a:gd name="T56" fmla="*/ 2 w 29"/>
                    <a:gd name="T57" fmla="*/ 2 h 11"/>
                    <a:gd name="T58" fmla="*/ 3 w 29"/>
                    <a:gd name="T59" fmla="*/ 3 h 11"/>
                    <a:gd name="T60" fmla="*/ 2 w 29"/>
                    <a:gd name="T61" fmla="*/ 3 h 11"/>
                    <a:gd name="T62" fmla="*/ 1 w 29"/>
                    <a:gd name="T63" fmla="*/ 3 h 11"/>
                    <a:gd name="T64" fmla="*/ 1 w 29"/>
                    <a:gd name="T65" fmla="*/ 4 h 11"/>
                    <a:gd name="T66" fmla="*/ 0 w 29"/>
                    <a:gd name="T67" fmla="*/ 4 h 11"/>
                    <a:gd name="T68" fmla="*/ 1 w 29"/>
                    <a:gd name="T69" fmla="*/ 4 h 11"/>
                    <a:gd name="T70" fmla="*/ 2 w 29"/>
                    <a:gd name="T71" fmla="*/ 5 h 11"/>
                    <a:gd name="T72" fmla="*/ 2 w 29"/>
                    <a:gd name="T73" fmla="*/ 4 h 11"/>
                    <a:gd name="T74" fmla="*/ 2 w 29"/>
                    <a:gd name="T75" fmla="*/ 4 h 11"/>
                    <a:gd name="T76" fmla="*/ 3 w 29"/>
                    <a:gd name="T77" fmla="*/ 4 h 11"/>
                    <a:gd name="T78" fmla="*/ 4 w 29"/>
                    <a:gd name="T79" fmla="*/ 5 h 11"/>
                    <a:gd name="T80" fmla="*/ 5 w 29"/>
                    <a:gd name="T81" fmla="*/ 4 h 11"/>
                    <a:gd name="T82" fmla="*/ 6 w 29"/>
                    <a:gd name="T83" fmla="*/ 4 h 11"/>
                    <a:gd name="T84" fmla="*/ 10 w 29"/>
                    <a:gd name="T85" fmla="*/ 4 h 11"/>
                    <a:gd name="T86" fmla="*/ 9 w 29"/>
                    <a:gd name="T87" fmla="*/ 4 h 11"/>
                    <a:gd name="T88" fmla="*/ 9 w 29"/>
                    <a:gd name="T89" fmla="*/ 4 h 11"/>
                    <a:gd name="T90" fmla="*/ 9 w 29"/>
                    <a:gd name="T91" fmla="*/ 4 h 11"/>
                    <a:gd name="T92" fmla="*/ 9 w 29"/>
                    <a:gd name="T93" fmla="*/ 4 h 11"/>
                    <a:gd name="T94" fmla="*/ 9 w 29"/>
                    <a:gd name="T95" fmla="*/ 5 h 11"/>
                    <a:gd name="T96" fmla="*/ 10 w 29"/>
                    <a:gd name="T97" fmla="*/ 5 h 11"/>
                    <a:gd name="T98" fmla="*/ 10 w 29"/>
                    <a:gd name="T99" fmla="*/ 5 h 11"/>
                    <a:gd name="T100" fmla="*/ 11 w 29"/>
                    <a:gd name="T101" fmla="*/ 4 h 11"/>
                    <a:gd name="T102" fmla="*/ 14 w 29"/>
                    <a:gd name="T103" fmla="*/ 3 h 11"/>
                    <a:gd name="T104" fmla="*/ 13 w 29"/>
                    <a:gd name="T105" fmla="*/ 4 h 11"/>
                    <a:gd name="T106" fmla="*/ 13 w 29"/>
                    <a:gd name="T107" fmla="*/ 4 h 11"/>
                    <a:gd name="T108" fmla="*/ 13 w 29"/>
                    <a:gd name="T109" fmla="*/ 5 h 11"/>
                    <a:gd name="T110" fmla="*/ 14 w 29"/>
                    <a:gd name="T111" fmla="*/ 4 h 11"/>
                    <a:gd name="T112" fmla="*/ 14 w 29"/>
                    <a:gd name="T113" fmla="*/ 5 h 11"/>
                    <a:gd name="T114" fmla="*/ 14 w 29"/>
                    <a:gd name="T115" fmla="*/ 3 h 11"/>
                    <a:gd name="T116" fmla="*/ 14 w 29"/>
                    <a:gd name="T117" fmla="*/ 3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168">
                  <a:extLst>
                    <a:ext uri="{FF2B5EF4-FFF2-40B4-BE49-F238E27FC236}">
                      <a16:creationId xmlns:a16="http://schemas.microsoft.com/office/drawing/2014/main" id="{1445B9BC-40C4-BD51-016D-0D897178C3F5}"/>
                    </a:ext>
                  </a:extLst>
                </p:cNvPr>
                <p:cNvSpPr>
                  <a:spLocks noChangeAspect="1" noEditPoints="1"/>
                </p:cNvSpPr>
                <p:nvPr/>
              </p:nvSpPr>
              <p:spPr bwMode="auto">
                <a:xfrm>
                  <a:off x="785" y="1154"/>
                  <a:ext cx="13" cy="5"/>
                </a:xfrm>
                <a:custGeom>
                  <a:avLst/>
                  <a:gdLst>
                    <a:gd name="T0" fmla="*/ 5 w 26"/>
                    <a:gd name="T1" fmla="*/ 1 h 10"/>
                    <a:gd name="T2" fmla="*/ 4 w 26"/>
                    <a:gd name="T3" fmla="*/ 2 h 10"/>
                    <a:gd name="T4" fmla="*/ 4 w 26"/>
                    <a:gd name="T5" fmla="*/ 2 h 10"/>
                    <a:gd name="T6" fmla="*/ 4 w 26"/>
                    <a:gd name="T7" fmla="*/ 1 h 10"/>
                    <a:gd name="T8" fmla="*/ 5 w 26"/>
                    <a:gd name="T9" fmla="*/ 1 h 10"/>
                    <a:gd name="T10" fmla="*/ 4 w 26"/>
                    <a:gd name="T11" fmla="*/ 1 h 10"/>
                    <a:gd name="T12" fmla="*/ 9 w 26"/>
                    <a:gd name="T13" fmla="*/ 1 h 10"/>
                    <a:gd name="T14" fmla="*/ 9 w 26"/>
                    <a:gd name="T15" fmla="*/ 0 h 10"/>
                    <a:gd name="T16" fmla="*/ 12 w 26"/>
                    <a:gd name="T17" fmla="*/ 2 h 10"/>
                    <a:gd name="T18" fmla="*/ 6 w 26"/>
                    <a:gd name="T19" fmla="*/ 1 h 10"/>
                    <a:gd name="T20" fmla="*/ 5 w 26"/>
                    <a:gd name="T21" fmla="*/ 0 h 10"/>
                    <a:gd name="T22" fmla="*/ 4 w 26"/>
                    <a:gd name="T23" fmla="*/ 0 h 10"/>
                    <a:gd name="T24" fmla="*/ 3 w 26"/>
                    <a:gd name="T25" fmla="*/ 2 h 10"/>
                    <a:gd name="T26" fmla="*/ 3 w 26"/>
                    <a:gd name="T27" fmla="*/ 2 h 10"/>
                    <a:gd name="T28" fmla="*/ 2 w 26"/>
                    <a:gd name="T29" fmla="*/ 1 h 10"/>
                    <a:gd name="T30" fmla="*/ 2 w 26"/>
                    <a:gd name="T31" fmla="*/ 1 h 10"/>
                    <a:gd name="T32" fmla="*/ 1 w 26"/>
                    <a:gd name="T33" fmla="*/ 1 h 10"/>
                    <a:gd name="T34" fmla="*/ 1 w 26"/>
                    <a:gd name="T35" fmla="*/ 1 h 10"/>
                    <a:gd name="T36" fmla="*/ 1 w 26"/>
                    <a:gd name="T37" fmla="*/ 1 h 10"/>
                    <a:gd name="T38" fmla="*/ 1 w 26"/>
                    <a:gd name="T39" fmla="*/ 2 h 10"/>
                    <a:gd name="T40" fmla="*/ 1 w 26"/>
                    <a:gd name="T41" fmla="*/ 2 h 10"/>
                    <a:gd name="T42" fmla="*/ 2 w 26"/>
                    <a:gd name="T43" fmla="*/ 2 h 10"/>
                    <a:gd name="T44" fmla="*/ 2 w 26"/>
                    <a:gd name="T45" fmla="*/ 3 h 10"/>
                    <a:gd name="T46" fmla="*/ 2 w 26"/>
                    <a:gd name="T47" fmla="*/ 3 h 10"/>
                    <a:gd name="T48" fmla="*/ 3 w 26"/>
                    <a:gd name="T49" fmla="*/ 3 h 10"/>
                    <a:gd name="T50" fmla="*/ 1 w 26"/>
                    <a:gd name="T51" fmla="*/ 3 h 10"/>
                    <a:gd name="T52" fmla="*/ 1 w 26"/>
                    <a:gd name="T53" fmla="*/ 3 h 10"/>
                    <a:gd name="T54" fmla="*/ 1 w 26"/>
                    <a:gd name="T55" fmla="*/ 4 h 10"/>
                    <a:gd name="T56" fmla="*/ 0 w 26"/>
                    <a:gd name="T57" fmla="*/ 4 h 10"/>
                    <a:gd name="T58" fmla="*/ 1 w 26"/>
                    <a:gd name="T59" fmla="*/ 4 h 10"/>
                    <a:gd name="T60" fmla="*/ 1 w 26"/>
                    <a:gd name="T61" fmla="*/ 5 h 10"/>
                    <a:gd name="T62" fmla="*/ 1 w 26"/>
                    <a:gd name="T63" fmla="*/ 4 h 10"/>
                    <a:gd name="T64" fmla="*/ 2 w 26"/>
                    <a:gd name="T65" fmla="*/ 5 h 10"/>
                    <a:gd name="T66" fmla="*/ 3 w 26"/>
                    <a:gd name="T67" fmla="*/ 5 h 10"/>
                    <a:gd name="T68" fmla="*/ 3 w 26"/>
                    <a:gd name="T69" fmla="*/ 5 h 10"/>
                    <a:gd name="T70" fmla="*/ 4 w 26"/>
                    <a:gd name="T71" fmla="*/ 4 h 10"/>
                    <a:gd name="T72" fmla="*/ 5 w 26"/>
                    <a:gd name="T73" fmla="*/ 4 h 10"/>
                    <a:gd name="T74" fmla="*/ 8 w 26"/>
                    <a:gd name="T75" fmla="*/ 4 h 10"/>
                    <a:gd name="T76" fmla="*/ 7 w 26"/>
                    <a:gd name="T77" fmla="*/ 4 h 10"/>
                    <a:gd name="T78" fmla="*/ 7 w 26"/>
                    <a:gd name="T79" fmla="*/ 4 h 10"/>
                    <a:gd name="T80" fmla="*/ 7 w 26"/>
                    <a:gd name="T81" fmla="*/ 4 h 10"/>
                    <a:gd name="T82" fmla="*/ 7 w 26"/>
                    <a:gd name="T83" fmla="*/ 5 h 10"/>
                    <a:gd name="T84" fmla="*/ 7 w 26"/>
                    <a:gd name="T85" fmla="*/ 5 h 10"/>
                    <a:gd name="T86" fmla="*/ 8 w 26"/>
                    <a:gd name="T87" fmla="*/ 5 h 10"/>
                    <a:gd name="T88" fmla="*/ 8 w 26"/>
                    <a:gd name="T89" fmla="*/ 5 h 10"/>
                    <a:gd name="T90" fmla="*/ 9 w 26"/>
                    <a:gd name="T91" fmla="*/ 4 h 10"/>
                    <a:gd name="T92" fmla="*/ 11 w 26"/>
                    <a:gd name="T93" fmla="*/ 3 h 10"/>
                    <a:gd name="T94" fmla="*/ 11 w 26"/>
                    <a:gd name="T95" fmla="*/ 4 h 10"/>
                    <a:gd name="T96" fmla="*/ 11 w 26"/>
                    <a:gd name="T97" fmla="*/ 4 h 10"/>
                    <a:gd name="T98" fmla="*/ 11 w 26"/>
                    <a:gd name="T99" fmla="*/ 5 h 10"/>
                    <a:gd name="T100" fmla="*/ 12 w 26"/>
                    <a:gd name="T101" fmla="*/ 4 h 10"/>
                    <a:gd name="T102" fmla="*/ 12 w 26"/>
                    <a:gd name="T103" fmla="*/ 5 h 10"/>
                    <a:gd name="T104" fmla="*/ 12 w 26"/>
                    <a:gd name="T105" fmla="*/ 4 h 10"/>
                    <a:gd name="T106" fmla="*/ 13 w 26"/>
                    <a:gd name="T107" fmla="*/ 4 h 10"/>
                    <a:gd name="T108" fmla="*/ 12 w 26"/>
                    <a:gd name="T109" fmla="*/ 3 h 10"/>
                    <a:gd name="T110" fmla="*/ 13 w 26"/>
                    <a:gd name="T111" fmla="*/ 2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169">
                  <a:extLst>
                    <a:ext uri="{FF2B5EF4-FFF2-40B4-BE49-F238E27FC236}">
                      <a16:creationId xmlns:a16="http://schemas.microsoft.com/office/drawing/2014/main" id="{760F7641-E423-FA60-31D4-E0CA5644C752}"/>
                    </a:ext>
                  </a:extLst>
                </p:cNvPr>
                <p:cNvSpPr>
                  <a:spLocks noChangeAspect="1" noEditPoints="1"/>
                </p:cNvSpPr>
                <p:nvPr/>
              </p:nvSpPr>
              <p:spPr bwMode="auto">
                <a:xfrm>
                  <a:off x="785" y="1159"/>
                  <a:ext cx="12" cy="6"/>
                </a:xfrm>
                <a:custGeom>
                  <a:avLst/>
                  <a:gdLst>
                    <a:gd name="T0" fmla="*/ 4 w 24"/>
                    <a:gd name="T1" fmla="*/ 2 h 12"/>
                    <a:gd name="T2" fmla="*/ 4 w 24"/>
                    <a:gd name="T3" fmla="*/ 1 h 12"/>
                    <a:gd name="T4" fmla="*/ 4 w 24"/>
                    <a:gd name="T5" fmla="*/ 2 h 12"/>
                    <a:gd name="T6" fmla="*/ 4 w 24"/>
                    <a:gd name="T7" fmla="*/ 2 h 12"/>
                    <a:gd name="T8" fmla="*/ 4 w 24"/>
                    <a:gd name="T9" fmla="*/ 1 h 12"/>
                    <a:gd name="T10" fmla="*/ 5 w 24"/>
                    <a:gd name="T11" fmla="*/ 1 h 12"/>
                    <a:gd name="T12" fmla="*/ 8 w 24"/>
                    <a:gd name="T13" fmla="*/ 1 h 12"/>
                    <a:gd name="T14" fmla="*/ 8 w 24"/>
                    <a:gd name="T15" fmla="*/ 1 h 12"/>
                    <a:gd name="T16" fmla="*/ 9 w 24"/>
                    <a:gd name="T17" fmla="*/ 3 h 12"/>
                    <a:gd name="T18" fmla="*/ 6 w 24"/>
                    <a:gd name="T19" fmla="*/ 1 h 12"/>
                    <a:gd name="T20" fmla="*/ 5 w 24"/>
                    <a:gd name="T21" fmla="*/ 1 h 12"/>
                    <a:gd name="T22" fmla="*/ 4 w 24"/>
                    <a:gd name="T23" fmla="*/ 1 h 12"/>
                    <a:gd name="T24" fmla="*/ 3 w 24"/>
                    <a:gd name="T25" fmla="*/ 2 h 12"/>
                    <a:gd name="T26" fmla="*/ 2 w 24"/>
                    <a:gd name="T27" fmla="*/ 2 h 12"/>
                    <a:gd name="T28" fmla="*/ 2 w 24"/>
                    <a:gd name="T29" fmla="*/ 1 h 12"/>
                    <a:gd name="T30" fmla="*/ 2 w 24"/>
                    <a:gd name="T31" fmla="*/ 1 h 12"/>
                    <a:gd name="T32" fmla="*/ 1 w 24"/>
                    <a:gd name="T33" fmla="*/ 1 h 12"/>
                    <a:gd name="T34" fmla="*/ 1 w 24"/>
                    <a:gd name="T35" fmla="*/ 1 h 12"/>
                    <a:gd name="T36" fmla="*/ 1 w 24"/>
                    <a:gd name="T37" fmla="*/ 1 h 12"/>
                    <a:gd name="T38" fmla="*/ 1 w 24"/>
                    <a:gd name="T39" fmla="*/ 2 h 12"/>
                    <a:gd name="T40" fmla="*/ 2 w 24"/>
                    <a:gd name="T41" fmla="*/ 2 h 12"/>
                    <a:gd name="T42" fmla="*/ 1 w 24"/>
                    <a:gd name="T43" fmla="*/ 2 h 12"/>
                    <a:gd name="T44" fmla="*/ 2 w 24"/>
                    <a:gd name="T45" fmla="*/ 3 h 12"/>
                    <a:gd name="T46" fmla="*/ 3 w 24"/>
                    <a:gd name="T47" fmla="*/ 4 h 12"/>
                    <a:gd name="T48" fmla="*/ 2 w 24"/>
                    <a:gd name="T49" fmla="*/ 5 h 12"/>
                    <a:gd name="T50" fmla="*/ 2 w 24"/>
                    <a:gd name="T51" fmla="*/ 4 h 12"/>
                    <a:gd name="T52" fmla="*/ 1 w 24"/>
                    <a:gd name="T53" fmla="*/ 4 h 12"/>
                    <a:gd name="T54" fmla="*/ 1 w 24"/>
                    <a:gd name="T55" fmla="*/ 5 h 12"/>
                    <a:gd name="T56" fmla="*/ 1 w 24"/>
                    <a:gd name="T57" fmla="*/ 5 h 12"/>
                    <a:gd name="T58" fmla="*/ 1 w 24"/>
                    <a:gd name="T59" fmla="*/ 5 h 12"/>
                    <a:gd name="T60" fmla="*/ 1 w 24"/>
                    <a:gd name="T61" fmla="*/ 6 h 12"/>
                    <a:gd name="T62" fmla="*/ 2 w 24"/>
                    <a:gd name="T63" fmla="*/ 5 h 12"/>
                    <a:gd name="T64" fmla="*/ 2 w 24"/>
                    <a:gd name="T65" fmla="*/ 5 h 12"/>
                    <a:gd name="T66" fmla="*/ 3 w 24"/>
                    <a:gd name="T67" fmla="*/ 5 h 12"/>
                    <a:gd name="T68" fmla="*/ 3 w 24"/>
                    <a:gd name="T69" fmla="*/ 6 h 12"/>
                    <a:gd name="T70" fmla="*/ 4 w 24"/>
                    <a:gd name="T71" fmla="*/ 5 h 12"/>
                    <a:gd name="T72" fmla="*/ 5 w 24"/>
                    <a:gd name="T73" fmla="*/ 4 h 12"/>
                    <a:gd name="T74" fmla="*/ 6 w 24"/>
                    <a:gd name="T75" fmla="*/ 5 h 12"/>
                    <a:gd name="T76" fmla="*/ 5 w 24"/>
                    <a:gd name="T77" fmla="*/ 5 h 12"/>
                    <a:gd name="T78" fmla="*/ 5 w 24"/>
                    <a:gd name="T79" fmla="*/ 5 h 12"/>
                    <a:gd name="T80" fmla="*/ 5 w 24"/>
                    <a:gd name="T81" fmla="*/ 6 h 12"/>
                    <a:gd name="T82" fmla="*/ 5 w 24"/>
                    <a:gd name="T83" fmla="*/ 6 h 12"/>
                    <a:gd name="T84" fmla="*/ 6 w 24"/>
                    <a:gd name="T85" fmla="*/ 6 h 12"/>
                    <a:gd name="T86" fmla="*/ 6 w 24"/>
                    <a:gd name="T87" fmla="*/ 6 h 12"/>
                    <a:gd name="T88" fmla="*/ 7 w 24"/>
                    <a:gd name="T89" fmla="*/ 5 h 12"/>
                    <a:gd name="T90" fmla="*/ 7 w 24"/>
                    <a:gd name="T91" fmla="*/ 4 h 12"/>
                    <a:gd name="T92" fmla="*/ 8 w 24"/>
                    <a:gd name="T93" fmla="*/ 4 h 12"/>
                    <a:gd name="T94" fmla="*/ 7 w 24"/>
                    <a:gd name="T95" fmla="*/ 4 h 12"/>
                    <a:gd name="T96" fmla="*/ 8 w 24"/>
                    <a:gd name="T97" fmla="*/ 4 h 12"/>
                    <a:gd name="T98" fmla="*/ 7 w 24"/>
                    <a:gd name="T99" fmla="*/ 5 h 12"/>
                    <a:gd name="T100" fmla="*/ 7 w 24"/>
                    <a:gd name="T101" fmla="*/ 5 h 12"/>
                    <a:gd name="T102" fmla="*/ 8 w 24"/>
                    <a:gd name="T103" fmla="*/ 5 h 12"/>
                    <a:gd name="T104" fmla="*/ 8 w 24"/>
                    <a:gd name="T105" fmla="*/ 5 h 12"/>
                    <a:gd name="T106" fmla="*/ 9 w 24"/>
                    <a:gd name="T107" fmla="*/ 5 h 12"/>
                    <a:gd name="T108" fmla="*/ 9 w 24"/>
                    <a:gd name="T109" fmla="*/ 4 h 12"/>
                    <a:gd name="T110" fmla="*/ 9 w 24"/>
                    <a:gd name="T111" fmla="*/ 3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Oval 170">
                  <a:extLst>
                    <a:ext uri="{FF2B5EF4-FFF2-40B4-BE49-F238E27FC236}">
                      <a16:creationId xmlns:a16="http://schemas.microsoft.com/office/drawing/2014/main" id="{40BC654E-EBC4-ED9D-0EA2-EB691749D1B4}"/>
                    </a:ext>
                  </a:extLst>
                </p:cNvPr>
                <p:cNvSpPr>
                  <a:spLocks noChangeAspect="1" noChangeArrowheads="1"/>
                </p:cNvSpPr>
                <p:nvPr/>
              </p:nvSpPr>
              <p:spPr bwMode="auto">
                <a:xfrm>
                  <a:off x="723" y="1087"/>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Oval 171">
                  <a:extLst>
                    <a:ext uri="{FF2B5EF4-FFF2-40B4-BE49-F238E27FC236}">
                      <a16:creationId xmlns:a16="http://schemas.microsoft.com/office/drawing/2014/main" id="{302F9E5F-6BCC-C10C-2CFC-593A843FBB6F}"/>
                    </a:ext>
                  </a:extLst>
                </p:cNvPr>
                <p:cNvSpPr>
                  <a:spLocks noChangeAspect="1" noChangeArrowheads="1"/>
                </p:cNvSpPr>
                <p:nvPr/>
              </p:nvSpPr>
              <p:spPr bwMode="auto">
                <a:xfrm>
                  <a:off x="722" y="1084"/>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Oval 172">
                  <a:extLst>
                    <a:ext uri="{FF2B5EF4-FFF2-40B4-BE49-F238E27FC236}">
                      <a16:creationId xmlns:a16="http://schemas.microsoft.com/office/drawing/2014/main" id="{6065BEEB-30F0-74EA-434C-0B495B7E298F}"/>
                    </a:ext>
                  </a:extLst>
                </p:cNvPr>
                <p:cNvSpPr>
                  <a:spLocks noChangeAspect="1" noChangeArrowheads="1"/>
                </p:cNvSpPr>
                <p:nvPr/>
              </p:nvSpPr>
              <p:spPr bwMode="auto">
                <a:xfrm>
                  <a:off x="724" y="1082"/>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173">
                  <a:extLst>
                    <a:ext uri="{FF2B5EF4-FFF2-40B4-BE49-F238E27FC236}">
                      <a16:creationId xmlns:a16="http://schemas.microsoft.com/office/drawing/2014/main" id="{96FC279C-6A4A-5169-11D8-418F40936115}"/>
                    </a:ext>
                  </a:extLst>
                </p:cNvPr>
                <p:cNvSpPr>
                  <a:spLocks noChangeAspect="1" noChangeArrowheads="1"/>
                </p:cNvSpPr>
                <p:nvPr/>
              </p:nvSpPr>
              <p:spPr bwMode="auto">
                <a:xfrm>
                  <a:off x="727" y="1082"/>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74">
                  <a:extLst>
                    <a:ext uri="{FF2B5EF4-FFF2-40B4-BE49-F238E27FC236}">
                      <a16:creationId xmlns:a16="http://schemas.microsoft.com/office/drawing/2014/main" id="{0955190A-EDC3-394F-8111-28D2A33EE3F6}"/>
                    </a:ext>
                  </a:extLst>
                </p:cNvPr>
                <p:cNvSpPr>
                  <a:spLocks noChangeAspect="1"/>
                </p:cNvSpPr>
                <p:nvPr/>
              </p:nvSpPr>
              <p:spPr bwMode="auto">
                <a:xfrm>
                  <a:off x="739" y="1080"/>
                  <a:ext cx="2" cy="2"/>
                </a:xfrm>
                <a:custGeom>
                  <a:avLst/>
                  <a:gdLst>
                    <a:gd name="T0" fmla="*/ 1 w 4"/>
                    <a:gd name="T1" fmla="*/ 2 h 5"/>
                    <a:gd name="T2" fmla="*/ 2 w 4"/>
                    <a:gd name="T3" fmla="*/ 2 h 5"/>
                    <a:gd name="T4" fmla="*/ 2 w 4"/>
                    <a:gd name="T5" fmla="*/ 0 h 5"/>
                    <a:gd name="T6" fmla="*/ 1 w 4"/>
                    <a:gd name="T7" fmla="*/ 0 h 5"/>
                    <a:gd name="T8" fmla="*/ 1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75">
                  <a:extLst>
                    <a:ext uri="{FF2B5EF4-FFF2-40B4-BE49-F238E27FC236}">
                      <a16:creationId xmlns:a16="http://schemas.microsoft.com/office/drawing/2014/main" id="{E197AEEC-16AD-0670-8A5A-84B5156285AD}"/>
                    </a:ext>
                  </a:extLst>
                </p:cNvPr>
                <p:cNvSpPr>
                  <a:spLocks noChangeAspect="1"/>
                </p:cNvSpPr>
                <p:nvPr/>
              </p:nvSpPr>
              <p:spPr bwMode="auto">
                <a:xfrm>
                  <a:off x="737" y="1078"/>
                  <a:ext cx="2" cy="2"/>
                </a:xfrm>
                <a:custGeom>
                  <a:avLst/>
                  <a:gdLst>
                    <a:gd name="T0" fmla="*/ 2 w 4"/>
                    <a:gd name="T1" fmla="*/ 2 h 5"/>
                    <a:gd name="T2" fmla="*/ 2 w 4"/>
                    <a:gd name="T3" fmla="*/ 0 h 5"/>
                    <a:gd name="T4" fmla="*/ 0 w 4"/>
                    <a:gd name="T5" fmla="*/ 0 h 5"/>
                    <a:gd name="T6" fmla="*/ 0 w 4"/>
                    <a:gd name="T7" fmla="*/ 2 h 5"/>
                    <a:gd name="T8" fmla="*/ 2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76">
                  <a:extLst>
                    <a:ext uri="{FF2B5EF4-FFF2-40B4-BE49-F238E27FC236}">
                      <a16:creationId xmlns:a16="http://schemas.microsoft.com/office/drawing/2014/main" id="{59B9CB8C-4FEF-9C9B-8AFF-AFD5A0DA3CAC}"/>
                    </a:ext>
                  </a:extLst>
                </p:cNvPr>
                <p:cNvSpPr>
                  <a:spLocks noChangeAspect="1"/>
                </p:cNvSpPr>
                <p:nvPr/>
              </p:nvSpPr>
              <p:spPr bwMode="auto">
                <a:xfrm>
                  <a:off x="734" y="1078"/>
                  <a:ext cx="3" cy="2"/>
                </a:xfrm>
                <a:custGeom>
                  <a:avLst/>
                  <a:gdLst>
                    <a:gd name="T0" fmla="*/ 2 w 5"/>
                    <a:gd name="T1" fmla="*/ 2 h 5"/>
                    <a:gd name="T2" fmla="*/ 2 w 5"/>
                    <a:gd name="T3" fmla="*/ 0 h 5"/>
                    <a:gd name="T4" fmla="*/ 1 w 5"/>
                    <a:gd name="T5" fmla="*/ 0 h 5"/>
                    <a:gd name="T6" fmla="*/ 1 w 5"/>
                    <a:gd name="T7" fmla="*/ 2 h 5"/>
                    <a:gd name="T8" fmla="*/ 2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7">
                  <a:extLst>
                    <a:ext uri="{FF2B5EF4-FFF2-40B4-BE49-F238E27FC236}">
                      <a16:creationId xmlns:a16="http://schemas.microsoft.com/office/drawing/2014/main" id="{A46803E3-415E-36DC-970A-722C34011713}"/>
                    </a:ext>
                  </a:extLst>
                </p:cNvPr>
                <p:cNvSpPr>
                  <a:spLocks noChangeAspect="1"/>
                </p:cNvSpPr>
                <p:nvPr/>
              </p:nvSpPr>
              <p:spPr bwMode="auto">
                <a:xfrm>
                  <a:off x="732" y="1079"/>
                  <a:ext cx="2" cy="3"/>
                </a:xfrm>
                <a:custGeom>
                  <a:avLst/>
                  <a:gdLst>
                    <a:gd name="T0" fmla="*/ 2 w 4"/>
                    <a:gd name="T1" fmla="*/ 2 h 4"/>
                    <a:gd name="T2" fmla="*/ 2 w 4"/>
                    <a:gd name="T3" fmla="*/ 0 h 4"/>
                    <a:gd name="T4" fmla="*/ 0 w 4"/>
                    <a:gd name="T5" fmla="*/ 0 h 4"/>
                    <a:gd name="T6" fmla="*/ 0 w 4"/>
                    <a:gd name="T7" fmla="*/ 2 h 4"/>
                    <a:gd name="T8" fmla="*/ 2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78">
                  <a:extLst>
                    <a:ext uri="{FF2B5EF4-FFF2-40B4-BE49-F238E27FC236}">
                      <a16:creationId xmlns:a16="http://schemas.microsoft.com/office/drawing/2014/main" id="{0C1AF725-29BC-A5C2-3412-6443A0C469A8}"/>
                    </a:ext>
                  </a:extLst>
                </p:cNvPr>
                <p:cNvSpPr>
                  <a:spLocks noChangeAspect="1"/>
                </p:cNvSpPr>
                <p:nvPr/>
              </p:nvSpPr>
              <p:spPr bwMode="auto">
                <a:xfrm>
                  <a:off x="727" y="1078"/>
                  <a:ext cx="5" cy="6"/>
                </a:xfrm>
                <a:custGeom>
                  <a:avLst/>
                  <a:gdLst>
                    <a:gd name="T0" fmla="*/ 0 w 10"/>
                    <a:gd name="T1" fmla="*/ 2 h 13"/>
                    <a:gd name="T2" fmla="*/ 1 w 10"/>
                    <a:gd name="T3" fmla="*/ 4 h 13"/>
                    <a:gd name="T4" fmla="*/ 2 w 10"/>
                    <a:gd name="T5" fmla="*/ 3 h 13"/>
                    <a:gd name="T6" fmla="*/ 2 w 10"/>
                    <a:gd name="T7" fmla="*/ 3 h 13"/>
                    <a:gd name="T8" fmla="*/ 3 w 10"/>
                    <a:gd name="T9" fmla="*/ 5 h 13"/>
                    <a:gd name="T10" fmla="*/ 4 w 10"/>
                    <a:gd name="T11" fmla="*/ 6 h 13"/>
                    <a:gd name="T12" fmla="*/ 5 w 10"/>
                    <a:gd name="T13" fmla="*/ 5 h 13"/>
                    <a:gd name="T14" fmla="*/ 4 w 10"/>
                    <a:gd name="T15" fmla="*/ 4 h 13"/>
                    <a:gd name="T16" fmla="*/ 3 w 10"/>
                    <a:gd name="T17" fmla="*/ 2 h 13"/>
                    <a:gd name="T18" fmla="*/ 3 w 10"/>
                    <a:gd name="T19" fmla="*/ 2 h 13"/>
                    <a:gd name="T20" fmla="*/ 5 w 10"/>
                    <a:gd name="T21" fmla="*/ 2 h 13"/>
                    <a:gd name="T22" fmla="*/ 4 w 10"/>
                    <a:gd name="T23" fmla="*/ 0 h 13"/>
                    <a:gd name="T24" fmla="*/ 3 w 10"/>
                    <a:gd name="T25" fmla="*/ 2 h 13"/>
                    <a:gd name="T26" fmla="*/ 3 w 10"/>
                    <a:gd name="T27" fmla="*/ 2 h 13"/>
                    <a:gd name="T28" fmla="*/ 3 w 10"/>
                    <a:gd name="T29" fmla="*/ 0 h 13"/>
                    <a:gd name="T30" fmla="*/ 1 w 10"/>
                    <a:gd name="T31" fmla="*/ 0 h 13"/>
                    <a:gd name="T32" fmla="*/ 2 w 10"/>
                    <a:gd name="T33" fmla="*/ 2 h 13"/>
                    <a:gd name="T34" fmla="*/ 2 w 10"/>
                    <a:gd name="T35" fmla="*/ 2 h 13"/>
                    <a:gd name="T36" fmla="*/ 0 w 10"/>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79">
                  <a:extLst>
                    <a:ext uri="{FF2B5EF4-FFF2-40B4-BE49-F238E27FC236}">
                      <a16:creationId xmlns:a16="http://schemas.microsoft.com/office/drawing/2014/main" id="{74563DDA-EF26-66EE-5CB0-4BFD55F20A58}"/>
                    </a:ext>
                  </a:extLst>
                </p:cNvPr>
                <p:cNvSpPr>
                  <a:spLocks noChangeAspect="1"/>
                </p:cNvSpPr>
                <p:nvPr/>
              </p:nvSpPr>
              <p:spPr bwMode="auto">
                <a:xfrm>
                  <a:off x="724" y="1082"/>
                  <a:ext cx="17" cy="11"/>
                </a:xfrm>
                <a:custGeom>
                  <a:avLst/>
                  <a:gdLst>
                    <a:gd name="T0" fmla="*/ 15 w 33"/>
                    <a:gd name="T1" fmla="*/ 1 h 23"/>
                    <a:gd name="T2" fmla="*/ 16 w 33"/>
                    <a:gd name="T3" fmla="*/ 2 h 23"/>
                    <a:gd name="T4" fmla="*/ 15 w 33"/>
                    <a:gd name="T5" fmla="*/ 1 h 23"/>
                    <a:gd name="T6" fmla="*/ 15 w 33"/>
                    <a:gd name="T7" fmla="*/ 3 h 23"/>
                    <a:gd name="T8" fmla="*/ 16 w 33"/>
                    <a:gd name="T9" fmla="*/ 3 h 23"/>
                    <a:gd name="T10" fmla="*/ 15 w 33"/>
                    <a:gd name="T11" fmla="*/ 5 h 23"/>
                    <a:gd name="T12" fmla="*/ 13 w 33"/>
                    <a:gd name="T13" fmla="*/ 4 h 23"/>
                    <a:gd name="T14" fmla="*/ 14 w 33"/>
                    <a:gd name="T15" fmla="*/ 4 h 23"/>
                    <a:gd name="T16" fmla="*/ 13 w 33"/>
                    <a:gd name="T17" fmla="*/ 3 h 23"/>
                    <a:gd name="T18" fmla="*/ 12 w 33"/>
                    <a:gd name="T19" fmla="*/ 0 h 23"/>
                    <a:gd name="T20" fmla="*/ 13 w 33"/>
                    <a:gd name="T21" fmla="*/ 3 h 23"/>
                    <a:gd name="T22" fmla="*/ 12 w 33"/>
                    <a:gd name="T23" fmla="*/ 4 h 23"/>
                    <a:gd name="T24" fmla="*/ 13 w 33"/>
                    <a:gd name="T25" fmla="*/ 4 h 23"/>
                    <a:gd name="T26" fmla="*/ 11 w 33"/>
                    <a:gd name="T27" fmla="*/ 6 h 23"/>
                    <a:gd name="T28" fmla="*/ 9 w 33"/>
                    <a:gd name="T29" fmla="*/ 5 h 23"/>
                    <a:gd name="T30" fmla="*/ 11 w 33"/>
                    <a:gd name="T31" fmla="*/ 5 h 23"/>
                    <a:gd name="T32" fmla="*/ 10 w 33"/>
                    <a:gd name="T33" fmla="*/ 3 h 23"/>
                    <a:gd name="T34" fmla="*/ 9 w 33"/>
                    <a:gd name="T35" fmla="*/ 4 h 23"/>
                    <a:gd name="T36" fmla="*/ 9 w 33"/>
                    <a:gd name="T37" fmla="*/ 2 h 23"/>
                    <a:gd name="T38" fmla="*/ 6 w 33"/>
                    <a:gd name="T39" fmla="*/ 3 h 23"/>
                    <a:gd name="T40" fmla="*/ 8 w 33"/>
                    <a:gd name="T41" fmla="*/ 4 h 23"/>
                    <a:gd name="T42" fmla="*/ 6 w 33"/>
                    <a:gd name="T43" fmla="*/ 4 h 23"/>
                    <a:gd name="T44" fmla="*/ 7 w 33"/>
                    <a:gd name="T45" fmla="*/ 6 h 23"/>
                    <a:gd name="T46" fmla="*/ 8 w 33"/>
                    <a:gd name="T47" fmla="*/ 5 h 23"/>
                    <a:gd name="T48" fmla="*/ 8 w 33"/>
                    <a:gd name="T49" fmla="*/ 7 h 23"/>
                    <a:gd name="T50" fmla="*/ 5 w 33"/>
                    <a:gd name="T51" fmla="*/ 7 h 23"/>
                    <a:gd name="T52" fmla="*/ 6 w 33"/>
                    <a:gd name="T53" fmla="*/ 6 h 23"/>
                    <a:gd name="T54" fmla="*/ 5 w 33"/>
                    <a:gd name="T55" fmla="*/ 6 h 23"/>
                    <a:gd name="T56" fmla="*/ 3 w 33"/>
                    <a:gd name="T57" fmla="*/ 3 h 23"/>
                    <a:gd name="T58" fmla="*/ 4 w 33"/>
                    <a:gd name="T59" fmla="*/ 6 h 23"/>
                    <a:gd name="T60" fmla="*/ 4 w 33"/>
                    <a:gd name="T61" fmla="*/ 8 h 23"/>
                    <a:gd name="T62" fmla="*/ 5 w 33"/>
                    <a:gd name="T63" fmla="*/ 7 h 23"/>
                    <a:gd name="T64" fmla="*/ 5 w 33"/>
                    <a:gd name="T65" fmla="*/ 9 h 23"/>
                    <a:gd name="T66" fmla="*/ 2 w 33"/>
                    <a:gd name="T67" fmla="*/ 8 h 23"/>
                    <a:gd name="T68" fmla="*/ 3 w 33"/>
                    <a:gd name="T69" fmla="*/ 8 h 23"/>
                    <a:gd name="T70" fmla="*/ 2 w 33"/>
                    <a:gd name="T71" fmla="*/ 6 h 23"/>
                    <a:gd name="T72" fmla="*/ 2 w 33"/>
                    <a:gd name="T73" fmla="*/ 8 h 23"/>
                    <a:gd name="T74" fmla="*/ 1 w 33"/>
                    <a:gd name="T75" fmla="*/ 6 h 23"/>
                    <a:gd name="T76" fmla="*/ 0 w 33"/>
                    <a:gd name="T77" fmla="*/ 7 h 23"/>
                    <a:gd name="T78" fmla="*/ 4 w 33"/>
                    <a:gd name="T79" fmla="*/ 11 h 23"/>
                    <a:gd name="T80" fmla="*/ 10 w 33"/>
                    <a:gd name="T81" fmla="*/ 8 h 23"/>
                    <a:gd name="T82" fmla="*/ 17 w 33"/>
                    <a:gd name="T83" fmla="*/ 6 h 23"/>
                    <a:gd name="T84" fmla="*/ 17 w 33"/>
                    <a:gd name="T85" fmla="*/ 1 h 23"/>
                    <a:gd name="T86" fmla="*/ 15 w 33"/>
                    <a:gd name="T87" fmla="*/ 1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80">
                  <a:extLst>
                    <a:ext uri="{FF2B5EF4-FFF2-40B4-BE49-F238E27FC236}">
                      <a16:creationId xmlns:a16="http://schemas.microsoft.com/office/drawing/2014/main" id="{35C9AA8C-E220-566D-FD55-1B9BBA251C0B}"/>
                    </a:ext>
                  </a:extLst>
                </p:cNvPr>
                <p:cNvSpPr>
                  <a:spLocks noChangeAspect="1" noEditPoints="1"/>
                </p:cNvSpPr>
                <p:nvPr/>
              </p:nvSpPr>
              <p:spPr bwMode="auto">
                <a:xfrm>
                  <a:off x="699" y="1088"/>
                  <a:ext cx="63" cy="102"/>
                </a:xfrm>
                <a:custGeom>
                  <a:avLst/>
                  <a:gdLst>
                    <a:gd name="T0" fmla="*/ 45 w 126"/>
                    <a:gd name="T1" fmla="*/ 4 h 205"/>
                    <a:gd name="T2" fmla="*/ 40 w 126"/>
                    <a:gd name="T3" fmla="*/ 21 h 205"/>
                    <a:gd name="T4" fmla="*/ 37 w 126"/>
                    <a:gd name="T5" fmla="*/ 16 h 205"/>
                    <a:gd name="T6" fmla="*/ 35 w 126"/>
                    <a:gd name="T7" fmla="*/ 14 h 205"/>
                    <a:gd name="T8" fmla="*/ 43 w 126"/>
                    <a:gd name="T9" fmla="*/ 11 h 205"/>
                    <a:gd name="T10" fmla="*/ 43 w 126"/>
                    <a:gd name="T11" fmla="*/ 13 h 205"/>
                    <a:gd name="T12" fmla="*/ 45 w 126"/>
                    <a:gd name="T13" fmla="*/ 19 h 205"/>
                    <a:gd name="T14" fmla="*/ 30 w 126"/>
                    <a:gd name="T15" fmla="*/ 10 h 205"/>
                    <a:gd name="T16" fmla="*/ 63 w 126"/>
                    <a:gd name="T17" fmla="*/ 59 h 205"/>
                    <a:gd name="T18" fmla="*/ 50 w 126"/>
                    <a:gd name="T19" fmla="*/ 39 h 205"/>
                    <a:gd name="T20" fmla="*/ 62 w 126"/>
                    <a:gd name="T21" fmla="*/ 33 h 205"/>
                    <a:gd name="T22" fmla="*/ 58 w 126"/>
                    <a:gd name="T23" fmla="*/ 28 h 205"/>
                    <a:gd name="T24" fmla="*/ 50 w 126"/>
                    <a:gd name="T25" fmla="*/ 13 h 205"/>
                    <a:gd name="T26" fmla="*/ 54 w 126"/>
                    <a:gd name="T27" fmla="*/ 6 h 205"/>
                    <a:gd name="T28" fmla="*/ 45 w 126"/>
                    <a:gd name="T29" fmla="*/ 1 h 205"/>
                    <a:gd name="T30" fmla="*/ 36 w 126"/>
                    <a:gd name="T31" fmla="*/ 3 h 205"/>
                    <a:gd name="T32" fmla="*/ 28 w 126"/>
                    <a:gd name="T33" fmla="*/ 8 h 205"/>
                    <a:gd name="T34" fmla="*/ 24 w 126"/>
                    <a:gd name="T35" fmla="*/ 23 h 205"/>
                    <a:gd name="T36" fmla="*/ 27 w 126"/>
                    <a:gd name="T37" fmla="*/ 32 h 205"/>
                    <a:gd name="T38" fmla="*/ 29 w 126"/>
                    <a:gd name="T39" fmla="*/ 34 h 205"/>
                    <a:gd name="T40" fmla="*/ 13 w 126"/>
                    <a:gd name="T41" fmla="*/ 65 h 205"/>
                    <a:gd name="T42" fmla="*/ 18 w 126"/>
                    <a:gd name="T43" fmla="*/ 30 h 205"/>
                    <a:gd name="T44" fmla="*/ 3 w 126"/>
                    <a:gd name="T45" fmla="*/ 41 h 205"/>
                    <a:gd name="T46" fmla="*/ 17 w 126"/>
                    <a:gd name="T47" fmla="*/ 36 h 205"/>
                    <a:gd name="T48" fmla="*/ 22 w 126"/>
                    <a:gd name="T49" fmla="*/ 36 h 205"/>
                    <a:gd name="T50" fmla="*/ 5 w 126"/>
                    <a:gd name="T51" fmla="*/ 64 h 205"/>
                    <a:gd name="T52" fmla="*/ 8 w 126"/>
                    <a:gd name="T53" fmla="*/ 70 h 205"/>
                    <a:gd name="T54" fmla="*/ 24 w 126"/>
                    <a:gd name="T55" fmla="*/ 58 h 205"/>
                    <a:gd name="T56" fmla="*/ 11 w 126"/>
                    <a:gd name="T57" fmla="*/ 79 h 205"/>
                    <a:gd name="T58" fmla="*/ 10 w 126"/>
                    <a:gd name="T59" fmla="*/ 93 h 205"/>
                    <a:gd name="T60" fmla="*/ 15 w 126"/>
                    <a:gd name="T61" fmla="*/ 96 h 205"/>
                    <a:gd name="T62" fmla="*/ 18 w 126"/>
                    <a:gd name="T63" fmla="*/ 100 h 205"/>
                    <a:gd name="T64" fmla="*/ 27 w 126"/>
                    <a:gd name="T65" fmla="*/ 100 h 205"/>
                    <a:gd name="T66" fmla="*/ 30 w 126"/>
                    <a:gd name="T67" fmla="*/ 98 h 205"/>
                    <a:gd name="T68" fmla="*/ 27 w 126"/>
                    <a:gd name="T69" fmla="*/ 92 h 205"/>
                    <a:gd name="T70" fmla="*/ 23 w 126"/>
                    <a:gd name="T71" fmla="*/ 80 h 205"/>
                    <a:gd name="T72" fmla="*/ 38 w 126"/>
                    <a:gd name="T73" fmla="*/ 67 h 205"/>
                    <a:gd name="T74" fmla="*/ 35 w 126"/>
                    <a:gd name="T75" fmla="*/ 73 h 205"/>
                    <a:gd name="T76" fmla="*/ 40 w 126"/>
                    <a:gd name="T77" fmla="*/ 77 h 205"/>
                    <a:gd name="T78" fmla="*/ 48 w 126"/>
                    <a:gd name="T79" fmla="*/ 84 h 205"/>
                    <a:gd name="T80" fmla="*/ 54 w 126"/>
                    <a:gd name="T81" fmla="*/ 87 h 205"/>
                    <a:gd name="T82" fmla="*/ 58 w 126"/>
                    <a:gd name="T83" fmla="*/ 80 h 205"/>
                    <a:gd name="T84" fmla="*/ 52 w 126"/>
                    <a:gd name="T85" fmla="*/ 80 h 205"/>
                    <a:gd name="T86" fmla="*/ 39 w 126"/>
                    <a:gd name="T87" fmla="*/ 53 h 205"/>
                    <a:gd name="T88" fmla="*/ 50 w 126"/>
                    <a:gd name="T89" fmla="*/ 53 h 205"/>
                    <a:gd name="T90" fmla="*/ 55 w 126"/>
                    <a:gd name="T91" fmla="*/ 54 h 205"/>
                    <a:gd name="T92" fmla="*/ 54 w 126"/>
                    <a:gd name="T93" fmla="*/ 60 h 205"/>
                    <a:gd name="T94" fmla="*/ 57 w 126"/>
                    <a:gd name="T95" fmla="*/ 61 h 205"/>
                    <a:gd name="T96" fmla="*/ 61 w 126"/>
                    <a:gd name="T97" fmla="*/ 64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81">
                  <a:extLst>
                    <a:ext uri="{FF2B5EF4-FFF2-40B4-BE49-F238E27FC236}">
                      <a16:creationId xmlns:a16="http://schemas.microsoft.com/office/drawing/2014/main" id="{C93AA9C4-28CC-82C0-39BC-3E95E2810736}"/>
                    </a:ext>
                  </a:extLst>
                </p:cNvPr>
                <p:cNvSpPr>
                  <a:spLocks noChangeAspect="1" noEditPoints="1"/>
                </p:cNvSpPr>
                <p:nvPr/>
              </p:nvSpPr>
              <p:spPr bwMode="auto">
                <a:xfrm>
                  <a:off x="859" y="1167"/>
                  <a:ext cx="9" cy="9"/>
                </a:xfrm>
                <a:custGeom>
                  <a:avLst/>
                  <a:gdLst>
                    <a:gd name="T0" fmla="*/ 1 w 18"/>
                    <a:gd name="T1" fmla="*/ 5 h 17"/>
                    <a:gd name="T2" fmla="*/ 5 w 18"/>
                    <a:gd name="T3" fmla="*/ 1 h 17"/>
                    <a:gd name="T4" fmla="*/ 8 w 18"/>
                    <a:gd name="T5" fmla="*/ 5 h 17"/>
                    <a:gd name="T6" fmla="*/ 5 w 18"/>
                    <a:gd name="T7" fmla="*/ 8 h 17"/>
                    <a:gd name="T8" fmla="*/ 1 w 18"/>
                    <a:gd name="T9" fmla="*/ 5 h 17"/>
                    <a:gd name="T10" fmla="*/ 0 w 18"/>
                    <a:gd name="T11" fmla="*/ 5 h 17"/>
                    <a:gd name="T12" fmla="*/ 5 w 18"/>
                    <a:gd name="T13" fmla="*/ 9 h 17"/>
                    <a:gd name="T14" fmla="*/ 9 w 18"/>
                    <a:gd name="T15" fmla="*/ 5 h 17"/>
                    <a:gd name="T16" fmla="*/ 5 w 18"/>
                    <a:gd name="T17" fmla="*/ 0 h 17"/>
                    <a:gd name="T18" fmla="*/ 0 w 18"/>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82">
                  <a:extLst>
                    <a:ext uri="{FF2B5EF4-FFF2-40B4-BE49-F238E27FC236}">
                      <a16:creationId xmlns:a16="http://schemas.microsoft.com/office/drawing/2014/main" id="{16900466-C489-C1C5-832C-B3FA726B3DE9}"/>
                    </a:ext>
                  </a:extLst>
                </p:cNvPr>
                <p:cNvSpPr>
                  <a:spLocks noChangeAspect="1" noEditPoints="1"/>
                </p:cNvSpPr>
                <p:nvPr/>
              </p:nvSpPr>
              <p:spPr bwMode="auto">
                <a:xfrm>
                  <a:off x="842" y="1175"/>
                  <a:ext cx="7" cy="6"/>
                </a:xfrm>
                <a:custGeom>
                  <a:avLst/>
                  <a:gdLst>
                    <a:gd name="T0" fmla="*/ 3 w 15"/>
                    <a:gd name="T1" fmla="*/ 5 h 12"/>
                    <a:gd name="T2" fmla="*/ 1 w 15"/>
                    <a:gd name="T3" fmla="*/ 3 h 12"/>
                    <a:gd name="T4" fmla="*/ 2 w 15"/>
                    <a:gd name="T5" fmla="*/ 2 h 12"/>
                    <a:gd name="T6" fmla="*/ 4 w 15"/>
                    <a:gd name="T7" fmla="*/ 2 h 12"/>
                    <a:gd name="T8" fmla="*/ 6 w 15"/>
                    <a:gd name="T9" fmla="*/ 4 h 12"/>
                    <a:gd name="T10" fmla="*/ 6 w 15"/>
                    <a:gd name="T11" fmla="*/ 4 h 12"/>
                    <a:gd name="T12" fmla="*/ 3 w 15"/>
                    <a:gd name="T13" fmla="*/ 5 h 12"/>
                    <a:gd name="T14" fmla="*/ 1 w 15"/>
                    <a:gd name="T15" fmla="*/ 1 h 12"/>
                    <a:gd name="T16" fmla="*/ 0 w 15"/>
                    <a:gd name="T17" fmla="*/ 3 h 12"/>
                    <a:gd name="T18" fmla="*/ 1 w 15"/>
                    <a:gd name="T19" fmla="*/ 5 h 12"/>
                    <a:gd name="T20" fmla="*/ 3 w 15"/>
                    <a:gd name="T21" fmla="*/ 6 h 12"/>
                    <a:gd name="T22" fmla="*/ 5 w 15"/>
                    <a:gd name="T23" fmla="*/ 6 h 12"/>
                    <a:gd name="T24" fmla="*/ 7 w 15"/>
                    <a:gd name="T25" fmla="*/ 4 h 12"/>
                    <a:gd name="T26" fmla="*/ 4 w 15"/>
                    <a:gd name="T27" fmla="*/ 1 h 12"/>
                    <a:gd name="T28" fmla="*/ 1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83">
                  <a:extLst>
                    <a:ext uri="{FF2B5EF4-FFF2-40B4-BE49-F238E27FC236}">
                      <a16:creationId xmlns:a16="http://schemas.microsoft.com/office/drawing/2014/main" id="{A3FE0AA1-29B3-9FE4-D64F-5811A09B3EEE}"/>
                    </a:ext>
                  </a:extLst>
                </p:cNvPr>
                <p:cNvSpPr>
                  <a:spLocks noChangeAspect="1" noEditPoints="1"/>
                </p:cNvSpPr>
                <p:nvPr/>
              </p:nvSpPr>
              <p:spPr bwMode="auto">
                <a:xfrm>
                  <a:off x="817" y="1114"/>
                  <a:ext cx="7" cy="6"/>
                </a:xfrm>
                <a:custGeom>
                  <a:avLst/>
                  <a:gdLst>
                    <a:gd name="T0" fmla="*/ 2 w 13"/>
                    <a:gd name="T1" fmla="*/ 4 h 12"/>
                    <a:gd name="T2" fmla="*/ 3 w 13"/>
                    <a:gd name="T3" fmla="*/ 2 h 12"/>
                    <a:gd name="T4" fmla="*/ 5 w 13"/>
                    <a:gd name="T5" fmla="*/ 1 h 12"/>
                    <a:gd name="T6" fmla="*/ 5 w 13"/>
                    <a:gd name="T7" fmla="*/ 2 h 12"/>
                    <a:gd name="T8" fmla="*/ 6 w 13"/>
                    <a:gd name="T9" fmla="*/ 3 h 12"/>
                    <a:gd name="T10" fmla="*/ 5 w 13"/>
                    <a:gd name="T11" fmla="*/ 4 h 12"/>
                    <a:gd name="T12" fmla="*/ 2 w 13"/>
                    <a:gd name="T13" fmla="*/ 4 h 12"/>
                    <a:gd name="T14" fmla="*/ 2 w 13"/>
                    <a:gd name="T15" fmla="*/ 4 h 12"/>
                    <a:gd name="T16" fmla="*/ 2 w 13"/>
                    <a:gd name="T17" fmla="*/ 1 h 12"/>
                    <a:gd name="T18" fmla="*/ 1 w 13"/>
                    <a:gd name="T19" fmla="*/ 5 h 12"/>
                    <a:gd name="T20" fmla="*/ 1 w 13"/>
                    <a:gd name="T21" fmla="*/ 5 h 12"/>
                    <a:gd name="T22" fmla="*/ 5 w 13"/>
                    <a:gd name="T23" fmla="*/ 5 h 12"/>
                    <a:gd name="T24" fmla="*/ 7 w 13"/>
                    <a:gd name="T25" fmla="*/ 3 h 12"/>
                    <a:gd name="T26" fmla="*/ 6 w 13"/>
                    <a:gd name="T27" fmla="*/ 1 h 12"/>
                    <a:gd name="T28" fmla="*/ 5 w 13"/>
                    <a:gd name="T29" fmla="*/ 0 h 12"/>
                    <a:gd name="T30" fmla="*/ 2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84">
                  <a:extLst>
                    <a:ext uri="{FF2B5EF4-FFF2-40B4-BE49-F238E27FC236}">
                      <a16:creationId xmlns:a16="http://schemas.microsoft.com/office/drawing/2014/main" id="{13B290EC-90B0-43EC-3714-D09847D6B8E1}"/>
                    </a:ext>
                  </a:extLst>
                </p:cNvPr>
                <p:cNvSpPr>
                  <a:spLocks noChangeAspect="1" noEditPoints="1"/>
                </p:cNvSpPr>
                <p:nvPr/>
              </p:nvSpPr>
              <p:spPr bwMode="auto">
                <a:xfrm>
                  <a:off x="837" y="1168"/>
                  <a:ext cx="6" cy="6"/>
                </a:xfrm>
                <a:custGeom>
                  <a:avLst/>
                  <a:gdLst>
                    <a:gd name="T0" fmla="*/ 3 w 12"/>
                    <a:gd name="T1" fmla="*/ 6 h 13"/>
                    <a:gd name="T2" fmla="*/ 3 w 12"/>
                    <a:gd name="T3" fmla="*/ 6 h 13"/>
                    <a:gd name="T4" fmla="*/ 3 w 12"/>
                    <a:gd name="T5" fmla="*/ 5 h 13"/>
                    <a:gd name="T6" fmla="*/ 3 w 12"/>
                    <a:gd name="T7" fmla="*/ 5 h 13"/>
                    <a:gd name="T8" fmla="*/ 2 w 12"/>
                    <a:gd name="T9" fmla="*/ 5 h 13"/>
                    <a:gd name="T10" fmla="*/ 2 w 12"/>
                    <a:gd name="T11" fmla="*/ 3 h 13"/>
                    <a:gd name="T12" fmla="*/ 2 w 12"/>
                    <a:gd name="T13" fmla="*/ 1 h 13"/>
                    <a:gd name="T14" fmla="*/ 3 w 12"/>
                    <a:gd name="T15" fmla="*/ 1 h 13"/>
                    <a:gd name="T16" fmla="*/ 5 w 12"/>
                    <a:gd name="T17" fmla="*/ 3 h 13"/>
                    <a:gd name="T18" fmla="*/ 4 w 12"/>
                    <a:gd name="T19" fmla="*/ 5 h 13"/>
                    <a:gd name="T20" fmla="*/ 3 w 12"/>
                    <a:gd name="T21" fmla="*/ 5 h 13"/>
                    <a:gd name="T22" fmla="*/ 2 w 12"/>
                    <a:gd name="T23" fmla="*/ 0 h 13"/>
                    <a:gd name="T24" fmla="*/ 0 w 12"/>
                    <a:gd name="T25" fmla="*/ 3 h 13"/>
                    <a:gd name="T26" fmla="*/ 0 w 12"/>
                    <a:gd name="T27" fmla="*/ 3 h 13"/>
                    <a:gd name="T28" fmla="*/ 1 w 12"/>
                    <a:gd name="T29" fmla="*/ 6 h 13"/>
                    <a:gd name="T30" fmla="*/ 3 w 12"/>
                    <a:gd name="T31" fmla="*/ 6 h 13"/>
                    <a:gd name="T32" fmla="*/ 5 w 12"/>
                    <a:gd name="T33" fmla="*/ 6 h 13"/>
                    <a:gd name="T34" fmla="*/ 6 w 12"/>
                    <a:gd name="T35" fmla="*/ 3 h 13"/>
                    <a:gd name="T36" fmla="*/ 5 w 12"/>
                    <a:gd name="T37" fmla="*/ 1 h 13"/>
                    <a:gd name="T38" fmla="*/ 3 w 12"/>
                    <a:gd name="T39" fmla="*/ 0 h 13"/>
                    <a:gd name="T40" fmla="*/ 2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85">
                  <a:extLst>
                    <a:ext uri="{FF2B5EF4-FFF2-40B4-BE49-F238E27FC236}">
                      <a16:creationId xmlns:a16="http://schemas.microsoft.com/office/drawing/2014/main" id="{81B8B2A7-8168-7142-295F-40FA41C02568}"/>
                    </a:ext>
                  </a:extLst>
                </p:cNvPr>
                <p:cNvSpPr>
                  <a:spLocks noChangeAspect="1" noEditPoints="1"/>
                </p:cNvSpPr>
                <p:nvPr/>
              </p:nvSpPr>
              <p:spPr bwMode="auto">
                <a:xfrm>
                  <a:off x="815" y="1133"/>
                  <a:ext cx="7" cy="6"/>
                </a:xfrm>
                <a:custGeom>
                  <a:avLst/>
                  <a:gdLst>
                    <a:gd name="T0" fmla="*/ 3 w 14"/>
                    <a:gd name="T1" fmla="*/ 5 h 13"/>
                    <a:gd name="T2" fmla="*/ 2 w 14"/>
                    <a:gd name="T3" fmla="*/ 2 h 13"/>
                    <a:gd name="T4" fmla="*/ 3 w 14"/>
                    <a:gd name="T5" fmla="*/ 1 h 13"/>
                    <a:gd name="T6" fmla="*/ 5 w 14"/>
                    <a:gd name="T7" fmla="*/ 1 h 13"/>
                    <a:gd name="T8" fmla="*/ 6 w 14"/>
                    <a:gd name="T9" fmla="*/ 3 h 13"/>
                    <a:gd name="T10" fmla="*/ 6 w 14"/>
                    <a:gd name="T11" fmla="*/ 4 h 13"/>
                    <a:gd name="T12" fmla="*/ 5 w 14"/>
                    <a:gd name="T13" fmla="*/ 5 h 13"/>
                    <a:gd name="T14" fmla="*/ 3 w 14"/>
                    <a:gd name="T15" fmla="*/ 5 h 13"/>
                    <a:gd name="T16" fmla="*/ 2 w 14"/>
                    <a:gd name="T17" fmla="*/ 0 h 13"/>
                    <a:gd name="T18" fmla="*/ 1 w 14"/>
                    <a:gd name="T19" fmla="*/ 2 h 13"/>
                    <a:gd name="T20" fmla="*/ 3 w 14"/>
                    <a:gd name="T21" fmla="*/ 6 h 13"/>
                    <a:gd name="T22" fmla="*/ 5 w 14"/>
                    <a:gd name="T23" fmla="*/ 6 h 13"/>
                    <a:gd name="T24" fmla="*/ 7 w 14"/>
                    <a:gd name="T25" fmla="*/ 4 h 13"/>
                    <a:gd name="T26" fmla="*/ 7 w 14"/>
                    <a:gd name="T27" fmla="*/ 3 h 13"/>
                    <a:gd name="T28" fmla="*/ 5 w 14"/>
                    <a:gd name="T29" fmla="*/ 0 h 13"/>
                    <a:gd name="T30" fmla="*/ 2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86">
                  <a:extLst>
                    <a:ext uri="{FF2B5EF4-FFF2-40B4-BE49-F238E27FC236}">
                      <a16:creationId xmlns:a16="http://schemas.microsoft.com/office/drawing/2014/main" id="{7F1A04C1-A62C-375E-8F47-D0EA9FDC3CB7}"/>
                    </a:ext>
                  </a:extLst>
                </p:cNvPr>
                <p:cNvSpPr>
                  <a:spLocks noChangeAspect="1" noEditPoints="1"/>
                </p:cNvSpPr>
                <p:nvPr/>
              </p:nvSpPr>
              <p:spPr bwMode="auto">
                <a:xfrm>
                  <a:off x="804" y="1075"/>
                  <a:ext cx="68" cy="116"/>
                </a:xfrm>
                <a:custGeom>
                  <a:avLst/>
                  <a:gdLst>
                    <a:gd name="T0" fmla="*/ 44 w 136"/>
                    <a:gd name="T1" fmla="*/ 79 h 233"/>
                    <a:gd name="T2" fmla="*/ 39 w 136"/>
                    <a:gd name="T3" fmla="*/ 87 h 233"/>
                    <a:gd name="T4" fmla="*/ 25 w 136"/>
                    <a:gd name="T5" fmla="*/ 39 h 233"/>
                    <a:gd name="T6" fmla="*/ 25 w 136"/>
                    <a:gd name="T7" fmla="*/ 41 h 233"/>
                    <a:gd name="T8" fmla="*/ 30 w 136"/>
                    <a:gd name="T9" fmla="*/ 41 h 233"/>
                    <a:gd name="T10" fmla="*/ 30 w 136"/>
                    <a:gd name="T11" fmla="*/ 44 h 233"/>
                    <a:gd name="T12" fmla="*/ 33 w 136"/>
                    <a:gd name="T13" fmla="*/ 44 h 233"/>
                    <a:gd name="T14" fmla="*/ 36 w 136"/>
                    <a:gd name="T15" fmla="*/ 47 h 233"/>
                    <a:gd name="T16" fmla="*/ 38 w 136"/>
                    <a:gd name="T17" fmla="*/ 47 h 233"/>
                    <a:gd name="T18" fmla="*/ 41 w 136"/>
                    <a:gd name="T19" fmla="*/ 50 h 233"/>
                    <a:gd name="T20" fmla="*/ 44 w 136"/>
                    <a:gd name="T21" fmla="*/ 48 h 233"/>
                    <a:gd name="T22" fmla="*/ 44 w 136"/>
                    <a:gd name="T23" fmla="*/ 65 h 233"/>
                    <a:gd name="T24" fmla="*/ 45 w 136"/>
                    <a:gd name="T25" fmla="*/ 69 h 233"/>
                    <a:gd name="T26" fmla="*/ 54 w 136"/>
                    <a:gd name="T27" fmla="*/ 100 h 233"/>
                    <a:gd name="T28" fmla="*/ 51 w 136"/>
                    <a:gd name="T29" fmla="*/ 103 h 233"/>
                    <a:gd name="T30" fmla="*/ 11 w 136"/>
                    <a:gd name="T31" fmla="*/ 48 h 233"/>
                    <a:gd name="T32" fmla="*/ 14 w 136"/>
                    <a:gd name="T33" fmla="*/ 48 h 233"/>
                    <a:gd name="T34" fmla="*/ 58 w 136"/>
                    <a:gd name="T35" fmla="*/ 54 h 233"/>
                    <a:gd name="T36" fmla="*/ 46 w 136"/>
                    <a:gd name="T37" fmla="*/ 56 h 233"/>
                    <a:gd name="T38" fmla="*/ 45 w 136"/>
                    <a:gd name="T39" fmla="*/ 70 h 233"/>
                    <a:gd name="T40" fmla="*/ 44 w 136"/>
                    <a:gd name="T41" fmla="*/ 64 h 233"/>
                    <a:gd name="T42" fmla="*/ 37 w 136"/>
                    <a:gd name="T43" fmla="*/ 58 h 233"/>
                    <a:gd name="T44" fmla="*/ 44 w 136"/>
                    <a:gd name="T45" fmla="*/ 49 h 233"/>
                    <a:gd name="T46" fmla="*/ 47 w 136"/>
                    <a:gd name="T47" fmla="*/ 47 h 233"/>
                    <a:gd name="T48" fmla="*/ 42 w 136"/>
                    <a:gd name="T49" fmla="*/ 22 h 233"/>
                    <a:gd name="T50" fmla="*/ 15 w 136"/>
                    <a:gd name="T51" fmla="*/ 0 h 233"/>
                    <a:gd name="T52" fmla="*/ 24 w 136"/>
                    <a:gd name="T53" fmla="*/ 22 h 233"/>
                    <a:gd name="T54" fmla="*/ 21 w 136"/>
                    <a:gd name="T55" fmla="*/ 31 h 233"/>
                    <a:gd name="T56" fmla="*/ 21 w 136"/>
                    <a:gd name="T57" fmla="*/ 36 h 233"/>
                    <a:gd name="T58" fmla="*/ 28 w 136"/>
                    <a:gd name="T59" fmla="*/ 29 h 233"/>
                    <a:gd name="T60" fmla="*/ 27 w 136"/>
                    <a:gd name="T61" fmla="*/ 37 h 233"/>
                    <a:gd name="T62" fmla="*/ 21 w 136"/>
                    <a:gd name="T63" fmla="*/ 42 h 233"/>
                    <a:gd name="T64" fmla="*/ 15 w 136"/>
                    <a:gd name="T65" fmla="*/ 48 h 233"/>
                    <a:gd name="T66" fmla="*/ 10 w 136"/>
                    <a:gd name="T67" fmla="*/ 46 h 233"/>
                    <a:gd name="T68" fmla="*/ 0 w 136"/>
                    <a:gd name="T69" fmla="*/ 45 h 233"/>
                    <a:gd name="T70" fmla="*/ 6 w 136"/>
                    <a:gd name="T71" fmla="*/ 47 h 233"/>
                    <a:gd name="T72" fmla="*/ 3 w 136"/>
                    <a:gd name="T73" fmla="*/ 56 h 233"/>
                    <a:gd name="T74" fmla="*/ 16 w 136"/>
                    <a:gd name="T75" fmla="*/ 70 h 233"/>
                    <a:gd name="T76" fmla="*/ 12 w 136"/>
                    <a:gd name="T77" fmla="*/ 66 h 233"/>
                    <a:gd name="T78" fmla="*/ 7 w 136"/>
                    <a:gd name="T79" fmla="*/ 59 h 233"/>
                    <a:gd name="T80" fmla="*/ 31 w 136"/>
                    <a:gd name="T81" fmla="*/ 73 h 233"/>
                    <a:gd name="T82" fmla="*/ 1 w 136"/>
                    <a:gd name="T83" fmla="*/ 100 h 233"/>
                    <a:gd name="T84" fmla="*/ 4 w 136"/>
                    <a:gd name="T85" fmla="*/ 100 h 233"/>
                    <a:gd name="T86" fmla="*/ 27 w 136"/>
                    <a:gd name="T87" fmla="*/ 92 h 233"/>
                    <a:gd name="T88" fmla="*/ 43 w 136"/>
                    <a:gd name="T89" fmla="*/ 95 h 233"/>
                    <a:gd name="T90" fmla="*/ 41 w 136"/>
                    <a:gd name="T91" fmla="*/ 114 h 233"/>
                    <a:gd name="T92" fmla="*/ 47 w 136"/>
                    <a:gd name="T93" fmla="*/ 109 h 233"/>
                    <a:gd name="T94" fmla="*/ 52 w 136"/>
                    <a:gd name="T95" fmla="*/ 105 h 233"/>
                    <a:gd name="T96" fmla="*/ 54 w 136"/>
                    <a:gd name="T97" fmla="*/ 99 h 233"/>
                    <a:gd name="T98" fmla="*/ 47 w 136"/>
                    <a:gd name="T99" fmla="*/ 93 h 233"/>
                    <a:gd name="T100" fmla="*/ 57 w 136"/>
                    <a:gd name="T101" fmla="*/ 88 h 233"/>
                    <a:gd name="T102" fmla="*/ 58 w 136"/>
                    <a:gd name="T103" fmla="*/ 83 h 233"/>
                    <a:gd name="T104" fmla="*/ 54 w 136"/>
                    <a:gd name="T105" fmla="*/ 55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 name="Rectangle 2" descr="This text box lists the 12 core values of Supported Employment:&#10;Understand the positive contribution in the workplace.&#10;Real jobs&#10;Zero rejection&#10;Work readiness not a helpful concept&#10;Job search should happen at the earliest opportunity. &#10;Choice and Control &#10;Partnership&#10;Full Inclusion&#10;Employer as a customer of supported employment in their own right&#10;Draws on Social Role Valorisation (SRV) &#10;Draws on the social model of disability &#10;Career development &#10;">
              <a:extLst>
                <a:ext uri="{FF2B5EF4-FFF2-40B4-BE49-F238E27FC236}">
                  <a16:creationId xmlns:a16="http://schemas.microsoft.com/office/drawing/2014/main" id="{946CC96C-7CC8-FF00-3FA6-80E07FEA3243}"/>
                </a:ext>
              </a:extLst>
            </p:cNvPr>
            <p:cNvSpPr/>
            <p:nvPr/>
          </p:nvSpPr>
          <p:spPr>
            <a:xfrm>
              <a:off x="315408" y="898238"/>
              <a:ext cx="11376456" cy="54413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252000" rIns="252000" bIns="25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Arial"/>
                  <a:ea typeface="Cabin"/>
                  <a:cs typeface="Cabin"/>
                </a:rPr>
                <a:t>There are twelve core values of Supported Employment</a:t>
              </a: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4444"/>
                </a:solidFill>
                <a:effectLst/>
                <a:uLnTx/>
                <a:uFillTx/>
                <a:latin typeface="Arial"/>
                <a:ea typeface="Cabin"/>
                <a:cs typeface="Cabin"/>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Cabin"/>
                  <a:cs typeface="Cabin"/>
                </a:rPr>
                <a:t>Understand the positive contribution in the workplace.</a:t>
              </a: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Cabin"/>
                  <a:cs typeface="Cabin"/>
                </a:rPr>
                <a:t>Real jobs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Cabin"/>
                  <a:cs typeface="Cabin"/>
                </a:rPr>
                <a:t>Zero rejection</a:t>
              </a:r>
              <a:endParaRPr kumimoji="0" lang="en-US" sz="2400" b="0" i="0" u="none" strike="noStrike" kern="1200" cap="none" spc="0" normalizeH="0" baseline="0" noProof="0" dirty="0">
                <a:ln>
                  <a:noFill/>
                </a:ln>
                <a:solidFill>
                  <a:srgbClr val="444444"/>
                </a:solidFill>
                <a:effectLst/>
                <a:uLnTx/>
                <a:uFillTx/>
                <a:latin typeface="Arial"/>
                <a:ea typeface="Cabin"/>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Work readiness not a helpful concept</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Job search should happen at the earliest opportunity. </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Choice and Control </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Partnership</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Full Inclusion</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Employer as a customer of supported employment in their own right</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Draws on Social Role </a:t>
              </a:r>
              <a:r>
                <a:rPr kumimoji="0" lang="en-US" sz="2400" b="0" i="0" u="none" strike="noStrike" kern="1200" cap="none" spc="0" normalizeH="0" baseline="0" noProof="0" dirty="0" err="1">
                  <a:ln>
                    <a:noFill/>
                  </a:ln>
                  <a:solidFill>
                    <a:srgbClr val="444444"/>
                  </a:solidFill>
                  <a:effectLst/>
                  <a:uLnTx/>
                  <a:uFillTx/>
                  <a:latin typeface="Arial"/>
                  <a:ea typeface="+mn-ea"/>
                  <a:cs typeface="+mn-cs"/>
                </a:rPr>
                <a:t>Valorisation</a:t>
              </a:r>
              <a:r>
                <a:rPr kumimoji="0" lang="en-US" sz="2400" b="0" i="0" u="none" strike="noStrike" kern="1200" cap="none" spc="0" normalizeH="0" baseline="0" noProof="0" dirty="0">
                  <a:ln>
                    <a:noFill/>
                  </a:ln>
                  <a:solidFill>
                    <a:srgbClr val="444444"/>
                  </a:solidFill>
                  <a:effectLst/>
                  <a:uLnTx/>
                  <a:uFillTx/>
                  <a:latin typeface="Arial"/>
                  <a:ea typeface="+mn-ea"/>
                  <a:cs typeface="+mn-cs"/>
                </a:rPr>
                <a:t> (SRV) </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Draws on the social model of disability </a:t>
              </a:r>
              <a:endParaRPr kumimoji="0" lang="en-GB" sz="2400" b="0" i="0" u="none" strike="noStrike" kern="1200" cap="none" spc="0" normalizeH="0" baseline="0" noProof="0" dirty="0">
                <a:ln>
                  <a:noFill/>
                </a:ln>
                <a:solidFill>
                  <a:srgbClr val="444444"/>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4444"/>
                  </a:solidFill>
                  <a:effectLst/>
                  <a:uLnTx/>
                  <a:uFillTx/>
                  <a:latin typeface="Arial"/>
                  <a:ea typeface="+mn-ea"/>
                  <a:cs typeface="+mn-cs"/>
                </a:rPr>
                <a:t>Career development </a:t>
              </a:r>
              <a:endParaRPr kumimoji="0" lang="en-US" sz="2400" b="0" i="0" u="none" strike="noStrike" kern="1200" cap="none" spc="0" normalizeH="0" baseline="0" noProof="0" dirty="0">
                <a:ln>
                  <a:noFill/>
                </a:ln>
                <a:solidFill>
                  <a:srgbClr val="444444"/>
                </a:solidFill>
                <a:effectLst/>
                <a:uLnTx/>
                <a:uFillTx/>
                <a:latin typeface="Arial"/>
                <a:ea typeface="+mn-ea"/>
                <a:cs typeface="Arial"/>
              </a:endParaRPr>
            </a:p>
          </p:txBody>
        </p:sp>
      </p:grpSp>
    </p:spTree>
    <p:extLst>
      <p:ext uri="{BB962C8B-B14F-4D97-AF65-F5344CB8AC3E}">
        <p14:creationId xmlns:p14="http://schemas.microsoft.com/office/powerpoint/2010/main" val="281939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descr="The title of this slide is: 'Why Two Supported Employment Models?'">
            <a:extLst>
              <a:ext uri="{FF2B5EF4-FFF2-40B4-BE49-F238E27FC236}">
                <a16:creationId xmlns:a16="http://schemas.microsoft.com/office/drawing/2014/main" id="{E34B2BAC-2366-B50D-4ACB-44322BA3048B}"/>
              </a:ext>
            </a:extLst>
          </p:cNvPr>
          <p:cNvGrpSpPr/>
          <p:nvPr/>
        </p:nvGrpSpPr>
        <p:grpSpPr>
          <a:xfrm>
            <a:off x="1278126" y="106607"/>
            <a:ext cx="10618378" cy="777053"/>
            <a:chOff x="1278126" y="106607"/>
            <a:chExt cx="10618378" cy="777053"/>
          </a:xfrm>
        </p:grpSpPr>
        <p:sp>
          <p:nvSpPr>
            <p:cNvPr id="94" name="Rectangle 93">
              <a:extLst>
                <a:ext uri="{FF2B5EF4-FFF2-40B4-BE49-F238E27FC236}">
                  <a16:creationId xmlns:a16="http://schemas.microsoft.com/office/drawing/2014/main" id="{5CF79CA1-F54D-4C0C-3C8F-C6E4B319FB0D}"/>
                </a:ext>
              </a:extLst>
            </p:cNvPr>
            <p:cNvSpPr/>
            <p:nvPr/>
          </p:nvSpPr>
          <p:spPr>
            <a:xfrm>
              <a:off x="1278126" y="168565"/>
              <a:ext cx="9637568" cy="652623"/>
            </a:xfrm>
            <a:prstGeom prst="rect">
              <a:avLst/>
            </a:prstGeom>
            <a:solidFill>
              <a:srgbClr val="EBE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8238BA"/>
                  </a:solidFill>
                  <a:effectLst/>
                  <a:uLnTx/>
                  <a:uFillTx/>
                  <a:latin typeface="Arial"/>
                  <a:ea typeface="+mn-ea"/>
                  <a:cs typeface="+mn-cs"/>
                </a:rPr>
                <a:t>Why Two Supported Employment Models?</a:t>
              </a:r>
              <a:endParaRPr kumimoji="0" lang="en-GB" sz="2400" b="0" i="0" u="none" strike="noStrike" kern="1200" cap="none" spc="0" normalizeH="0" baseline="0" noProof="0">
                <a:ln>
                  <a:noFill/>
                </a:ln>
                <a:solidFill>
                  <a:srgbClr val="8238BA"/>
                </a:solidFill>
                <a:effectLst/>
                <a:uLnTx/>
                <a:uFillTx/>
                <a:latin typeface="Arial"/>
                <a:ea typeface="+mn-ea"/>
                <a:cs typeface="+mn-cs"/>
              </a:endParaRPr>
            </a:p>
          </p:txBody>
        </p:sp>
        <p:grpSp>
          <p:nvGrpSpPr>
            <p:cNvPr id="95" name="Group 103">
              <a:extLst>
                <a:ext uri="{FF2B5EF4-FFF2-40B4-BE49-F238E27FC236}">
                  <a16:creationId xmlns:a16="http://schemas.microsoft.com/office/drawing/2014/main" id="{4ED21D2A-AC65-79D4-DB88-99B964FCEC7E}"/>
                </a:ext>
              </a:extLst>
            </p:cNvPr>
            <p:cNvGrpSpPr>
              <a:grpSpLocks noChangeAspect="1"/>
            </p:cNvGrpSpPr>
            <p:nvPr/>
          </p:nvGrpSpPr>
          <p:grpSpPr bwMode="auto">
            <a:xfrm>
              <a:off x="10905880" y="106607"/>
              <a:ext cx="990624" cy="777053"/>
              <a:chOff x="657" y="1071"/>
              <a:chExt cx="544" cy="454"/>
            </a:xfrm>
          </p:grpSpPr>
          <p:sp>
            <p:nvSpPr>
              <p:cNvPr id="96" name="Rectangle 104">
                <a:extLst>
                  <a:ext uri="{FF2B5EF4-FFF2-40B4-BE49-F238E27FC236}">
                    <a16:creationId xmlns:a16="http://schemas.microsoft.com/office/drawing/2014/main" id="{1EA590F1-C04D-4516-0FD5-457FE2990DD4}"/>
                  </a:ext>
                </a:extLst>
              </p:cNvPr>
              <p:cNvSpPr>
                <a:spLocks noChangeAspect="1" noChangeArrowheads="1"/>
              </p:cNvSpPr>
              <p:nvPr/>
            </p:nvSpPr>
            <p:spPr bwMode="auto">
              <a:xfrm>
                <a:off x="657" y="1071"/>
                <a:ext cx="8" cy="4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105">
                <a:extLst>
                  <a:ext uri="{FF2B5EF4-FFF2-40B4-BE49-F238E27FC236}">
                    <a16:creationId xmlns:a16="http://schemas.microsoft.com/office/drawing/2014/main" id="{5103F681-1017-79BF-8FE7-1E205476F788}"/>
                  </a:ext>
                </a:extLst>
              </p:cNvPr>
              <p:cNvSpPr>
                <a:spLocks noChangeAspect="1" noEditPoints="1"/>
              </p:cNvSpPr>
              <p:nvPr/>
            </p:nvSpPr>
            <p:spPr bwMode="auto">
              <a:xfrm>
                <a:off x="707" y="1246"/>
                <a:ext cx="58" cy="71"/>
              </a:xfrm>
              <a:custGeom>
                <a:avLst/>
                <a:gdLst>
                  <a:gd name="T0" fmla="*/ 0 w 116"/>
                  <a:gd name="T1" fmla="*/ 0 h 142"/>
                  <a:gd name="T2" fmla="*/ 24 w 116"/>
                  <a:gd name="T3" fmla="*/ 0 h 142"/>
                  <a:gd name="T4" fmla="*/ 58 w 116"/>
                  <a:gd name="T5" fmla="*/ 34 h 142"/>
                  <a:gd name="T6" fmla="*/ 24 w 116"/>
                  <a:gd name="T7" fmla="*/ 71 h 142"/>
                  <a:gd name="T8" fmla="*/ 0 w 116"/>
                  <a:gd name="T9" fmla="*/ 71 h 142"/>
                  <a:gd name="T10" fmla="*/ 0 w 116"/>
                  <a:gd name="T11" fmla="*/ 0 h 142"/>
                  <a:gd name="T12" fmla="*/ 9 w 116"/>
                  <a:gd name="T13" fmla="*/ 63 h 142"/>
                  <a:gd name="T14" fmla="*/ 25 w 116"/>
                  <a:gd name="T15" fmla="*/ 63 h 142"/>
                  <a:gd name="T16" fmla="*/ 49 w 116"/>
                  <a:gd name="T17" fmla="*/ 35 h 142"/>
                  <a:gd name="T18" fmla="*/ 25 w 116"/>
                  <a:gd name="T19" fmla="*/ 8 h 142"/>
                  <a:gd name="T20" fmla="*/ 9 w 116"/>
                  <a:gd name="T21" fmla="*/ 8 h 142"/>
                  <a:gd name="T22" fmla="*/ 9 w 116"/>
                  <a:gd name="T23" fmla="*/ 63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42">
                    <a:moveTo>
                      <a:pt x="0" y="0"/>
                    </a:moveTo>
                    <a:cubicBezTo>
                      <a:pt x="48" y="0"/>
                      <a:pt x="48" y="0"/>
                      <a:pt x="48" y="0"/>
                    </a:cubicBezTo>
                    <a:cubicBezTo>
                      <a:pt x="92" y="0"/>
                      <a:pt x="116" y="22"/>
                      <a:pt x="116" y="68"/>
                    </a:cubicBezTo>
                    <a:cubicBezTo>
                      <a:pt x="116" y="115"/>
                      <a:pt x="95" y="142"/>
                      <a:pt x="48" y="142"/>
                    </a:cubicBezTo>
                    <a:cubicBezTo>
                      <a:pt x="0" y="142"/>
                      <a:pt x="0" y="142"/>
                      <a:pt x="0" y="142"/>
                    </a:cubicBezTo>
                    <a:lnTo>
                      <a:pt x="0" y="0"/>
                    </a:lnTo>
                    <a:close/>
                    <a:moveTo>
                      <a:pt x="18" y="126"/>
                    </a:moveTo>
                    <a:cubicBezTo>
                      <a:pt x="50" y="126"/>
                      <a:pt x="50" y="126"/>
                      <a:pt x="50" y="126"/>
                    </a:cubicBezTo>
                    <a:cubicBezTo>
                      <a:pt x="63" y="126"/>
                      <a:pt x="97" y="122"/>
                      <a:pt x="97" y="70"/>
                    </a:cubicBezTo>
                    <a:cubicBezTo>
                      <a:pt x="97" y="37"/>
                      <a:pt x="85" y="16"/>
                      <a:pt x="50" y="16"/>
                    </a:cubicBezTo>
                    <a:cubicBezTo>
                      <a:pt x="18" y="16"/>
                      <a:pt x="18" y="16"/>
                      <a:pt x="18" y="16"/>
                    </a:cubicBezTo>
                    <a:lnTo>
                      <a:pt x="18"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106">
                <a:extLst>
                  <a:ext uri="{FF2B5EF4-FFF2-40B4-BE49-F238E27FC236}">
                    <a16:creationId xmlns:a16="http://schemas.microsoft.com/office/drawing/2014/main" id="{FB71C547-AF4B-ADEE-4A56-F504C208471F}"/>
                  </a:ext>
                </a:extLst>
              </p:cNvPr>
              <p:cNvSpPr>
                <a:spLocks noChangeAspect="1" noEditPoints="1"/>
              </p:cNvSpPr>
              <p:nvPr/>
            </p:nvSpPr>
            <p:spPr bwMode="auto">
              <a:xfrm>
                <a:off x="770" y="1264"/>
                <a:ext cx="47" cy="54"/>
              </a:xfrm>
              <a:custGeom>
                <a:avLst/>
                <a:gdLst>
                  <a:gd name="T0" fmla="*/ 46 w 95"/>
                  <a:gd name="T1" fmla="*/ 36 h 107"/>
                  <a:gd name="T2" fmla="*/ 24 w 95"/>
                  <a:gd name="T3" fmla="*/ 54 h 107"/>
                  <a:gd name="T4" fmla="*/ 0 w 95"/>
                  <a:gd name="T5" fmla="*/ 27 h 107"/>
                  <a:gd name="T6" fmla="*/ 24 w 95"/>
                  <a:gd name="T7" fmla="*/ 0 h 107"/>
                  <a:gd name="T8" fmla="*/ 47 w 95"/>
                  <a:gd name="T9" fmla="*/ 30 h 107"/>
                  <a:gd name="T10" fmla="*/ 9 w 95"/>
                  <a:gd name="T11" fmla="*/ 30 h 107"/>
                  <a:gd name="T12" fmla="*/ 25 w 95"/>
                  <a:gd name="T13" fmla="*/ 46 h 107"/>
                  <a:gd name="T14" fmla="*/ 38 w 95"/>
                  <a:gd name="T15" fmla="*/ 36 h 107"/>
                  <a:gd name="T16" fmla="*/ 46 w 95"/>
                  <a:gd name="T17" fmla="*/ 36 h 107"/>
                  <a:gd name="T18" fmla="*/ 38 w 95"/>
                  <a:gd name="T19" fmla="*/ 22 h 107"/>
                  <a:gd name="T20" fmla="*/ 23 w 95"/>
                  <a:gd name="T21" fmla="*/ 8 h 107"/>
                  <a:gd name="T22" fmla="*/ 9 w 95"/>
                  <a:gd name="T23" fmla="*/ 22 h 107"/>
                  <a:gd name="T24" fmla="*/ 38 w 95"/>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3" y="92"/>
                      <a:pt x="73" y="85"/>
                      <a:pt x="76" y="72"/>
                    </a:cubicBezTo>
                    <a:lnTo>
                      <a:pt x="93" y="72"/>
                    </a:lnTo>
                    <a:close/>
                    <a:moveTo>
                      <a:pt x="77" y="44"/>
                    </a:moveTo>
                    <a:cubicBezTo>
                      <a:pt x="76" y="28"/>
                      <a:pt x="64" y="15"/>
                      <a:pt x="47" y="15"/>
                    </a:cubicBezTo>
                    <a:cubicBezTo>
                      <a:pt x="29"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107">
                <a:extLst>
                  <a:ext uri="{FF2B5EF4-FFF2-40B4-BE49-F238E27FC236}">
                    <a16:creationId xmlns:a16="http://schemas.microsoft.com/office/drawing/2014/main" id="{6E329DB5-963F-0DD6-A52C-F85C106ECFE1}"/>
                  </a:ext>
                </a:extLst>
              </p:cNvPr>
              <p:cNvSpPr>
                <a:spLocks noChangeAspect="1" noEditPoints="1"/>
              </p:cNvSpPr>
              <p:nvPr/>
            </p:nvSpPr>
            <p:spPr bwMode="auto">
              <a:xfrm>
                <a:off x="824" y="1264"/>
                <a:ext cx="48" cy="72"/>
              </a:xfrm>
              <a:custGeom>
                <a:avLst/>
                <a:gdLst>
                  <a:gd name="T0" fmla="*/ 0 w 97"/>
                  <a:gd name="T1" fmla="*/ 1 h 144"/>
                  <a:gd name="T2" fmla="*/ 8 w 97"/>
                  <a:gd name="T3" fmla="*/ 1 h 144"/>
                  <a:gd name="T4" fmla="*/ 8 w 97"/>
                  <a:gd name="T5" fmla="*/ 8 h 144"/>
                  <a:gd name="T6" fmla="*/ 9 w 97"/>
                  <a:gd name="T7" fmla="*/ 8 h 144"/>
                  <a:gd name="T8" fmla="*/ 25 w 97"/>
                  <a:gd name="T9" fmla="*/ 0 h 144"/>
                  <a:gd name="T10" fmla="*/ 48 w 97"/>
                  <a:gd name="T11" fmla="*/ 27 h 144"/>
                  <a:gd name="T12" fmla="*/ 25 w 97"/>
                  <a:gd name="T13" fmla="*/ 54 h 144"/>
                  <a:gd name="T14" fmla="*/ 9 w 97"/>
                  <a:gd name="T15" fmla="*/ 46 h 144"/>
                  <a:gd name="T16" fmla="*/ 8 w 97"/>
                  <a:gd name="T17" fmla="*/ 46 h 144"/>
                  <a:gd name="T18" fmla="*/ 8 w 97"/>
                  <a:gd name="T19" fmla="*/ 72 h 144"/>
                  <a:gd name="T20" fmla="*/ 0 w 97"/>
                  <a:gd name="T21" fmla="*/ 72 h 144"/>
                  <a:gd name="T22" fmla="*/ 0 w 97"/>
                  <a:gd name="T23" fmla="*/ 1 h 144"/>
                  <a:gd name="T24" fmla="*/ 24 w 97"/>
                  <a:gd name="T25" fmla="*/ 8 h 144"/>
                  <a:gd name="T26" fmla="*/ 8 w 97"/>
                  <a:gd name="T27" fmla="*/ 27 h 144"/>
                  <a:gd name="T28" fmla="*/ 24 w 97"/>
                  <a:gd name="T29" fmla="*/ 46 h 144"/>
                  <a:gd name="T30" fmla="*/ 40 w 97"/>
                  <a:gd name="T31" fmla="*/ 27 h 144"/>
                  <a:gd name="T32" fmla="*/ 24 w 97"/>
                  <a:gd name="T33" fmla="*/ 8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44">
                    <a:moveTo>
                      <a:pt x="0" y="2"/>
                    </a:moveTo>
                    <a:cubicBezTo>
                      <a:pt x="17" y="2"/>
                      <a:pt x="17" y="2"/>
                      <a:pt x="17" y="2"/>
                    </a:cubicBezTo>
                    <a:cubicBezTo>
                      <a:pt x="17" y="16"/>
                      <a:pt x="17" y="16"/>
                      <a:pt x="17" y="16"/>
                    </a:cubicBezTo>
                    <a:cubicBezTo>
                      <a:pt x="18" y="16"/>
                      <a:pt x="18" y="16"/>
                      <a:pt x="18" y="16"/>
                    </a:cubicBezTo>
                    <a:cubicBezTo>
                      <a:pt x="23" y="5"/>
                      <a:pt x="36" y="0"/>
                      <a:pt x="50" y="0"/>
                    </a:cubicBezTo>
                    <a:cubicBezTo>
                      <a:pt x="82" y="0"/>
                      <a:pt x="97" y="25"/>
                      <a:pt x="97" y="54"/>
                    </a:cubicBezTo>
                    <a:cubicBezTo>
                      <a:pt x="97" y="83"/>
                      <a:pt x="82" y="107"/>
                      <a:pt x="51" y="107"/>
                    </a:cubicBezTo>
                    <a:cubicBezTo>
                      <a:pt x="40" y="107"/>
                      <a:pt x="25" y="103"/>
                      <a:pt x="18" y="91"/>
                    </a:cubicBezTo>
                    <a:cubicBezTo>
                      <a:pt x="17" y="91"/>
                      <a:pt x="17" y="91"/>
                      <a:pt x="17" y="91"/>
                    </a:cubicBezTo>
                    <a:cubicBezTo>
                      <a:pt x="17" y="144"/>
                      <a:pt x="17" y="144"/>
                      <a:pt x="17" y="144"/>
                    </a:cubicBezTo>
                    <a:cubicBezTo>
                      <a:pt x="0" y="144"/>
                      <a:pt x="0" y="144"/>
                      <a:pt x="0" y="144"/>
                    </a:cubicBezTo>
                    <a:lnTo>
                      <a:pt x="0" y="2"/>
                    </a:lnTo>
                    <a:close/>
                    <a:moveTo>
                      <a:pt x="48" y="15"/>
                    </a:moveTo>
                    <a:cubicBezTo>
                      <a:pt x="25" y="15"/>
                      <a:pt x="17" y="34"/>
                      <a:pt x="17" y="53"/>
                    </a:cubicBezTo>
                    <a:cubicBezTo>
                      <a:pt x="17" y="74"/>
                      <a:pt x="26" y="92"/>
                      <a:pt x="49" y="92"/>
                    </a:cubicBezTo>
                    <a:cubicBezTo>
                      <a:pt x="72" y="92"/>
                      <a:pt x="80" y="73"/>
                      <a:pt x="80" y="53"/>
                    </a:cubicBezTo>
                    <a:cubicBezTo>
                      <a:pt x="80" y="33"/>
                      <a:pt x="70" y="15"/>
                      <a:pt x="4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108">
                <a:extLst>
                  <a:ext uri="{FF2B5EF4-FFF2-40B4-BE49-F238E27FC236}">
                    <a16:creationId xmlns:a16="http://schemas.microsoft.com/office/drawing/2014/main" id="{E5DE53E9-E292-9465-B699-0EEEE180BF4D}"/>
                  </a:ext>
                </a:extLst>
              </p:cNvPr>
              <p:cNvSpPr>
                <a:spLocks noChangeAspect="1" noEditPoints="1"/>
              </p:cNvSpPr>
              <p:nvPr/>
            </p:nvSpPr>
            <p:spPr bwMode="auto">
              <a:xfrm>
                <a:off x="877" y="1264"/>
                <a:ext cx="48" cy="54"/>
              </a:xfrm>
              <a:custGeom>
                <a:avLst/>
                <a:gdLst>
                  <a:gd name="T0" fmla="*/ 48 w 96"/>
                  <a:gd name="T1" fmla="*/ 52 h 107"/>
                  <a:gd name="T2" fmla="*/ 42 w 96"/>
                  <a:gd name="T3" fmla="*/ 54 h 107"/>
                  <a:gd name="T4" fmla="*/ 35 w 96"/>
                  <a:gd name="T5" fmla="*/ 46 h 107"/>
                  <a:gd name="T6" fmla="*/ 17 w 96"/>
                  <a:gd name="T7" fmla="*/ 54 h 107"/>
                  <a:gd name="T8" fmla="*/ 0 w 96"/>
                  <a:gd name="T9" fmla="*/ 39 h 107"/>
                  <a:gd name="T10" fmla="*/ 17 w 96"/>
                  <a:gd name="T11" fmla="*/ 24 h 107"/>
                  <a:gd name="T12" fmla="*/ 35 w 96"/>
                  <a:gd name="T13" fmla="*/ 16 h 107"/>
                  <a:gd name="T14" fmla="*/ 23 w 96"/>
                  <a:gd name="T15" fmla="*/ 8 h 107"/>
                  <a:gd name="T16" fmla="*/ 10 w 96"/>
                  <a:gd name="T17" fmla="*/ 17 h 107"/>
                  <a:gd name="T18" fmla="*/ 2 w 96"/>
                  <a:gd name="T19" fmla="*/ 17 h 107"/>
                  <a:gd name="T20" fmla="*/ 24 w 96"/>
                  <a:gd name="T21" fmla="*/ 0 h 107"/>
                  <a:gd name="T22" fmla="*/ 43 w 96"/>
                  <a:gd name="T23" fmla="*/ 14 h 107"/>
                  <a:gd name="T24" fmla="*/ 43 w 96"/>
                  <a:gd name="T25" fmla="*/ 41 h 107"/>
                  <a:gd name="T26" fmla="*/ 46 w 96"/>
                  <a:gd name="T27" fmla="*/ 46 h 107"/>
                  <a:gd name="T28" fmla="*/ 48 w 96"/>
                  <a:gd name="T29" fmla="*/ 46 h 107"/>
                  <a:gd name="T30" fmla="*/ 48 w 96"/>
                  <a:gd name="T31" fmla="*/ 52 h 107"/>
                  <a:gd name="T32" fmla="*/ 35 w 96"/>
                  <a:gd name="T33" fmla="*/ 26 h 107"/>
                  <a:gd name="T34" fmla="*/ 19 w 96"/>
                  <a:gd name="T35" fmla="*/ 30 h 107"/>
                  <a:gd name="T36" fmla="*/ 9 w 96"/>
                  <a:gd name="T37" fmla="*/ 39 h 107"/>
                  <a:gd name="T38" fmla="*/ 19 w 96"/>
                  <a:gd name="T39" fmla="*/ 46 h 107"/>
                  <a:gd name="T40" fmla="*/ 35 w 96"/>
                  <a:gd name="T41" fmla="*/ 35 h 107"/>
                  <a:gd name="T42" fmla="*/ 35 w 96"/>
                  <a:gd name="T43" fmla="*/ 26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07">
                    <a:moveTo>
                      <a:pt x="96" y="104"/>
                    </a:moveTo>
                    <a:cubicBezTo>
                      <a:pt x="93" y="106"/>
                      <a:pt x="89" y="107"/>
                      <a:pt x="84" y="107"/>
                    </a:cubicBezTo>
                    <a:cubicBezTo>
                      <a:pt x="75" y="107"/>
                      <a:pt x="70" y="102"/>
                      <a:pt x="70" y="91"/>
                    </a:cubicBezTo>
                    <a:cubicBezTo>
                      <a:pt x="60" y="102"/>
                      <a:pt x="48" y="107"/>
                      <a:pt x="34" y="107"/>
                    </a:cubicBezTo>
                    <a:cubicBezTo>
                      <a:pt x="15" y="107"/>
                      <a:pt x="0" y="99"/>
                      <a:pt x="0" y="78"/>
                    </a:cubicBezTo>
                    <a:cubicBezTo>
                      <a:pt x="0" y="55"/>
                      <a:pt x="17" y="50"/>
                      <a:pt x="34" y="47"/>
                    </a:cubicBezTo>
                    <a:cubicBezTo>
                      <a:pt x="53" y="43"/>
                      <a:pt x="69" y="45"/>
                      <a:pt x="69" y="32"/>
                    </a:cubicBezTo>
                    <a:cubicBezTo>
                      <a:pt x="69" y="17"/>
                      <a:pt x="57" y="15"/>
                      <a:pt x="46" y="15"/>
                    </a:cubicBezTo>
                    <a:cubicBezTo>
                      <a:pt x="32" y="15"/>
                      <a:pt x="21" y="19"/>
                      <a:pt x="20" y="34"/>
                    </a:cubicBezTo>
                    <a:cubicBezTo>
                      <a:pt x="4" y="34"/>
                      <a:pt x="4" y="34"/>
                      <a:pt x="4" y="34"/>
                    </a:cubicBezTo>
                    <a:cubicBezTo>
                      <a:pt x="5" y="9"/>
                      <a:pt x="24" y="0"/>
                      <a:pt x="47" y="0"/>
                    </a:cubicBezTo>
                    <a:cubicBezTo>
                      <a:pt x="65" y="0"/>
                      <a:pt x="85" y="4"/>
                      <a:pt x="85" y="28"/>
                    </a:cubicBezTo>
                    <a:cubicBezTo>
                      <a:pt x="85" y="81"/>
                      <a:pt x="85" y="81"/>
                      <a:pt x="85" y="81"/>
                    </a:cubicBezTo>
                    <a:cubicBezTo>
                      <a:pt x="85" y="89"/>
                      <a:pt x="85" y="92"/>
                      <a:pt x="91" y="92"/>
                    </a:cubicBezTo>
                    <a:cubicBezTo>
                      <a:pt x="92" y="92"/>
                      <a:pt x="94" y="92"/>
                      <a:pt x="96" y="91"/>
                    </a:cubicBezTo>
                    <a:lnTo>
                      <a:pt x="96" y="104"/>
                    </a:lnTo>
                    <a:close/>
                    <a:moveTo>
                      <a:pt x="69" y="52"/>
                    </a:moveTo>
                    <a:cubicBezTo>
                      <a:pt x="62" y="57"/>
                      <a:pt x="49" y="57"/>
                      <a:pt x="38" y="59"/>
                    </a:cubicBezTo>
                    <a:cubicBezTo>
                      <a:pt x="27" y="61"/>
                      <a:pt x="18" y="65"/>
                      <a:pt x="18" y="77"/>
                    </a:cubicBezTo>
                    <a:cubicBezTo>
                      <a:pt x="18" y="88"/>
                      <a:pt x="27" y="92"/>
                      <a:pt x="37" y="92"/>
                    </a:cubicBezTo>
                    <a:cubicBezTo>
                      <a:pt x="60" y="92"/>
                      <a:pt x="69" y="78"/>
                      <a:pt x="69" y="69"/>
                    </a:cubicBezTo>
                    <a:lnTo>
                      <a:pt x="6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109">
                <a:extLst>
                  <a:ext uri="{FF2B5EF4-FFF2-40B4-BE49-F238E27FC236}">
                    <a16:creationId xmlns:a16="http://schemas.microsoft.com/office/drawing/2014/main" id="{BB6EAE00-083B-A6F3-9475-04D1A2BAD7CB}"/>
                  </a:ext>
                </a:extLst>
              </p:cNvPr>
              <p:cNvSpPr>
                <a:spLocks noChangeAspect="1"/>
              </p:cNvSpPr>
              <p:nvPr/>
            </p:nvSpPr>
            <p:spPr bwMode="auto">
              <a:xfrm>
                <a:off x="930" y="1264"/>
                <a:ext cx="27" cy="53"/>
              </a:xfrm>
              <a:custGeom>
                <a:avLst/>
                <a:gdLst>
                  <a:gd name="T0" fmla="*/ 0 w 54"/>
                  <a:gd name="T1" fmla="*/ 2 h 106"/>
                  <a:gd name="T2" fmla="*/ 8 w 54"/>
                  <a:gd name="T3" fmla="*/ 2 h 106"/>
                  <a:gd name="T4" fmla="*/ 8 w 54"/>
                  <a:gd name="T5" fmla="*/ 13 h 106"/>
                  <a:gd name="T6" fmla="*/ 9 w 54"/>
                  <a:gd name="T7" fmla="*/ 13 h 106"/>
                  <a:gd name="T8" fmla="*/ 27 w 54"/>
                  <a:gd name="T9" fmla="*/ 1 h 106"/>
                  <a:gd name="T10" fmla="*/ 27 w 54"/>
                  <a:gd name="T11" fmla="*/ 10 h 106"/>
                  <a:gd name="T12" fmla="*/ 9 w 54"/>
                  <a:gd name="T13" fmla="*/ 30 h 106"/>
                  <a:gd name="T14" fmla="*/ 9 w 54"/>
                  <a:gd name="T15" fmla="*/ 53 h 106"/>
                  <a:gd name="T16" fmla="*/ 0 w 54"/>
                  <a:gd name="T17" fmla="*/ 53 h 106"/>
                  <a:gd name="T18" fmla="*/ 0 w 54"/>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7" y="25"/>
                      <a:pt x="17" y="25"/>
                      <a:pt x="17" y="25"/>
                    </a:cubicBezTo>
                    <a:cubicBezTo>
                      <a:pt x="25" y="8"/>
                      <a:pt x="36" y="0"/>
                      <a:pt x="54" y="1"/>
                    </a:cubicBezTo>
                    <a:cubicBezTo>
                      <a:pt x="54" y="19"/>
                      <a:pt x="54" y="19"/>
                      <a:pt x="54" y="19"/>
                    </a:cubicBezTo>
                    <a:cubicBezTo>
                      <a:pt x="27"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110">
                <a:extLst>
                  <a:ext uri="{FF2B5EF4-FFF2-40B4-BE49-F238E27FC236}">
                    <a16:creationId xmlns:a16="http://schemas.microsoft.com/office/drawing/2014/main" id="{9C860468-2B98-5C28-079C-1E084D8A431B}"/>
                  </a:ext>
                </a:extLst>
              </p:cNvPr>
              <p:cNvSpPr>
                <a:spLocks noChangeAspect="1"/>
              </p:cNvSpPr>
              <p:nvPr/>
            </p:nvSpPr>
            <p:spPr bwMode="auto">
              <a:xfrm>
                <a:off x="961" y="1250"/>
                <a:ext cx="27" cy="67"/>
              </a:xfrm>
              <a:custGeom>
                <a:avLst/>
                <a:gdLst>
                  <a:gd name="T0" fmla="*/ 17 w 54"/>
                  <a:gd name="T1" fmla="*/ 15 h 133"/>
                  <a:gd name="T2" fmla="*/ 27 w 54"/>
                  <a:gd name="T3" fmla="*/ 15 h 133"/>
                  <a:gd name="T4" fmla="*/ 27 w 54"/>
                  <a:gd name="T5" fmla="*/ 23 h 133"/>
                  <a:gd name="T6" fmla="*/ 17 w 54"/>
                  <a:gd name="T7" fmla="*/ 23 h 133"/>
                  <a:gd name="T8" fmla="*/ 17 w 54"/>
                  <a:gd name="T9" fmla="*/ 55 h 133"/>
                  <a:gd name="T10" fmla="*/ 23 w 54"/>
                  <a:gd name="T11" fmla="*/ 59 h 133"/>
                  <a:gd name="T12" fmla="*/ 27 w 54"/>
                  <a:gd name="T13" fmla="*/ 59 h 133"/>
                  <a:gd name="T14" fmla="*/ 27 w 54"/>
                  <a:gd name="T15" fmla="*/ 67 h 133"/>
                  <a:gd name="T16" fmla="*/ 21 w 54"/>
                  <a:gd name="T17" fmla="*/ 67 h 133"/>
                  <a:gd name="T18" fmla="*/ 9 w 54"/>
                  <a:gd name="T19" fmla="*/ 55 h 133"/>
                  <a:gd name="T20" fmla="*/ 9 w 54"/>
                  <a:gd name="T21" fmla="*/ 23 h 133"/>
                  <a:gd name="T22" fmla="*/ 0 w 54"/>
                  <a:gd name="T23" fmla="*/ 23 h 133"/>
                  <a:gd name="T24" fmla="*/ 0 w 54"/>
                  <a:gd name="T25" fmla="*/ 15 h 133"/>
                  <a:gd name="T26" fmla="*/ 9 w 54"/>
                  <a:gd name="T27" fmla="*/ 15 h 133"/>
                  <a:gd name="T28" fmla="*/ 9 w 54"/>
                  <a:gd name="T29" fmla="*/ 0 h 133"/>
                  <a:gd name="T30" fmla="*/ 17 w 54"/>
                  <a:gd name="T31" fmla="*/ 0 h 133"/>
                  <a:gd name="T32" fmla="*/ 17 w 54"/>
                  <a:gd name="T33" fmla="*/ 1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33">
                    <a:moveTo>
                      <a:pt x="34" y="30"/>
                    </a:moveTo>
                    <a:cubicBezTo>
                      <a:pt x="54" y="30"/>
                      <a:pt x="54" y="30"/>
                      <a:pt x="54" y="30"/>
                    </a:cubicBezTo>
                    <a:cubicBezTo>
                      <a:pt x="54" y="45"/>
                      <a:pt x="54" y="45"/>
                      <a:pt x="54" y="45"/>
                    </a:cubicBezTo>
                    <a:cubicBezTo>
                      <a:pt x="34" y="45"/>
                      <a:pt x="34" y="45"/>
                      <a:pt x="34" y="45"/>
                    </a:cubicBezTo>
                    <a:cubicBezTo>
                      <a:pt x="34" y="109"/>
                      <a:pt x="34" y="109"/>
                      <a:pt x="34" y="109"/>
                    </a:cubicBezTo>
                    <a:cubicBezTo>
                      <a:pt x="34" y="116"/>
                      <a:pt x="36" y="118"/>
                      <a:pt x="46" y="118"/>
                    </a:cubicBezTo>
                    <a:cubicBezTo>
                      <a:pt x="54" y="118"/>
                      <a:pt x="54" y="118"/>
                      <a:pt x="54" y="118"/>
                    </a:cubicBezTo>
                    <a:cubicBezTo>
                      <a:pt x="54" y="133"/>
                      <a:pt x="54" y="133"/>
                      <a:pt x="54" y="133"/>
                    </a:cubicBezTo>
                    <a:cubicBezTo>
                      <a:pt x="41" y="133"/>
                      <a:pt x="41" y="133"/>
                      <a:pt x="41" y="133"/>
                    </a:cubicBezTo>
                    <a:cubicBezTo>
                      <a:pt x="24" y="133"/>
                      <a:pt x="17" y="129"/>
                      <a:pt x="17" y="110"/>
                    </a:cubicBezTo>
                    <a:cubicBezTo>
                      <a:pt x="17" y="45"/>
                      <a:pt x="17" y="45"/>
                      <a:pt x="17" y="45"/>
                    </a:cubicBezTo>
                    <a:cubicBezTo>
                      <a:pt x="0" y="45"/>
                      <a:pt x="0" y="45"/>
                      <a:pt x="0" y="45"/>
                    </a:cubicBezTo>
                    <a:cubicBezTo>
                      <a:pt x="0" y="30"/>
                      <a:pt x="0" y="30"/>
                      <a:pt x="0" y="30"/>
                    </a:cubicBezTo>
                    <a:cubicBezTo>
                      <a:pt x="17" y="30"/>
                      <a:pt x="17" y="30"/>
                      <a:pt x="17" y="30"/>
                    </a:cubicBezTo>
                    <a:cubicBezTo>
                      <a:pt x="17" y="0"/>
                      <a:pt x="17" y="0"/>
                      <a:pt x="17" y="0"/>
                    </a:cubicBezTo>
                    <a:cubicBezTo>
                      <a:pt x="34" y="0"/>
                      <a:pt x="34" y="0"/>
                      <a:pt x="34" y="0"/>
                    </a:cubicBezTo>
                    <a:lnTo>
                      <a:pt x="3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111">
                <a:extLst>
                  <a:ext uri="{FF2B5EF4-FFF2-40B4-BE49-F238E27FC236}">
                    <a16:creationId xmlns:a16="http://schemas.microsoft.com/office/drawing/2014/main" id="{4376AAB5-E1E6-5AFF-B540-D2BA49B5E2A2}"/>
                  </a:ext>
                </a:extLst>
              </p:cNvPr>
              <p:cNvSpPr>
                <a:spLocks noChangeAspect="1"/>
              </p:cNvSpPr>
              <p:nvPr/>
            </p:nvSpPr>
            <p:spPr bwMode="auto">
              <a:xfrm>
                <a:off x="994" y="1264"/>
                <a:ext cx="71" cy="53"/>
              </a:xfrm>
              <a:custGeom>
                <a:avLst/>
                <a:gdLst>
                  <a:gd name="T0" fmla="*/ 0 w 143"/>
                  <a:gd name="T1" fmla="*/ 1 h 105"/>
                  <a:gd name="T2" fmla="*/ 8 w 143"/>
                  <a:gd name="T3" fmla="*/ 1 h 105"/>
                  <a:gd name="T4" fmla="*/ 8 w 143"/>
                  <a:gd name="T5" fmla="*/ 9 h 105"/>
                  <a:gd name="T6" fmla="*/ 8 w 143"/>
                  <a:gd name="T7" fmla="*/ 9 h 105"/>
                  <a:gd name="T8" fmla="*/ 24 w 143"/>
                  <a:gd name="T9" fmla="*/ 0 h 105"/>
                  <a:gd name="T10" fmla="*/ 38 w 143"/>
                  <a:gd name="T11" fmla="*/ 9 h 105"/>
                  <a:gd name="T12" fmla="*/ 54 w 143"/>
                  <a:gd name="T13" fmla="*/ 0 h 105"/>
                  <a:gd name="T14" fmla="*/ 71 w 143"/>
                  <a:gd name="T15" fmla="*/ 15 h 105"/>
                  <a:gd name="T16" fmla="*/ 71 w 143"/>
                  <a:gd name="T17" fmla="*/ 53 h 105"/>
                  <a:gd name="T18" fmla="*/ 63 w 143"/>
                  <a:gd name="T19" fmla="*/ 53 h 105"/>
                  <a:gd name="T20" fmla="*/ 63 w 143"/>
                  <a:gd name="T21" fmla="*/ 19 h 105"/>
                  <a:gd name="T22" fmla="*/ 53 w 143"/>
                  <a:gd name="T23" fmla="*/ 8 h 105"/>
                  <a:gd name="T24" fmla="*/ 40 w 143"/>
                  <a:gd name="T25" fmla="*/ 21 h 105"/>
                  <a:gd name="T26" fmla="*/ 40 w 143"/>
                  <a:gd name="T27" fmla="*/ 53 h 105"/>
                  <a:gd name="T28" fmla="*/ 31 w 143"/>
                  <a:gd name="T29" fmla="*/ 53 h 105"/>
                  <a:gd name="T30" fmla="*/ 31 w 143"/>
                  <a:gd name="T31" fmla="*/ 19 h 105"/>
                  <a:gd name="T32" fmla="*/ 22 w 143"/>
                  <a:gd name="T33" fmla="*/ 8 h 105"/>
                  <a:gd name="T34" fmla="*/ 8 w 143"/>
                  <a:gd name="T35" fmla="*/ 21 h 105"/>
                  <a:gd name="T36" fmla="*/ 8 w 143"/>
                  <a:gd name="T37" fmla="*/ 53 h 105"/>
                  <a:gd name="T38" fmla="*/ 0 w 143"/>
                  <a:gd name="T39" fmla="*/ 53 h 105"/>
                  <a:gd name="T40" fmla="*/ 0 w 143"/>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3" h="105">
                    <a:moveTo>
                      <a:pt x="0" y="2"/>
                    </a:moveTo>
                    <a:cubicBezTo>
                      <a:pt x="16" y="2"/>
                      <a:pt x="16" y="2"/>
                      <a:pt x="16" y="2"/>
                    </a:cubicBezTo>
                    <a:cubicBezTo>
                      <a:pt x="16" y="17"/>
                      <a:pt x="16" y="17"/>
                      <a:pt x="16" y="17"/>
                    </a:cubicBezTo>
                    <a:cubicBezTo>
                      <a:pt x="16" y="17"/>
                      <a:pt x="16" y="17"/>
                      <a:pt x="16" y="17"/>
                    </a:cubicBezTo>
                    <a:cubicBezTo>
                      <a:pt x="23" y="6"/>
                      <a:pt x="35" y="0"/>
                      <a:pt x="49" y="0"/>
                    </a:cubicBezTo>
                    <a:cubicBezTo>
                      <a:pt x="61" y="0"/>
                      <a:pt x="73" y="5"/>
                      <a:pt x="77" y="17"/>
                    </a:cubicBezTo>
                    <a:cubicBezTo>
                      <a:pt x="84" y="6"/>
                      <a:pt x="96" y="0"/>
                      <a:pt x="109" y="0"/>
                    </a:cubicBezTo>
                    <a:cubicBezTo>
                      <a:pt x="130" y="0"/>
                      <a:pt x="143" y="8"/>
                      <a:pt x="143" y="30"/>
                    </a:cubicBezTo>
                    <a:cubicBezTo>
                      <a:pt x="143" y="105"/>
                      <a:pt x="143" y="105"/>
                      <a:pt x="143" y="105"/>
                    </a:cubicBezTo>
                    <a:cubicBezTo>
                      <a:pt x="126" y="105"/>
                      <a:pt x="126" y="105"/>
                      <a:pt x="126" y="105"/>
                    </a:cubicBezTo>
                    <a:cubicBezTo>
                      <a:pt x="126" y="38"/>
                      <a:pt x="126" y="38"/>
                      <a:pt x="126" y="38"/>
                    </a:cubicBezTo>
                    <a:cubicBezTo>
                      <a:pt x="126" y="25"/>
                      <a:pt x="123" y="15"/>
                      <a:pt x="107" y="15"/>
                    </a:cubicBezTo>
                    <a:cubicBezTo>
                      <a:pt x="90" y="15"/>
                      <a:pt x="80" y="25"/>
                      <a:pt x="80" y="41"/>
                    </a:cubicBezTo>
                    <a:cubicBezTo>
                      <a:pt x="80" y="105"/>
                      <a:pt x="80" y="105"/>
                      <a:pt x="80" y="105"/>
                    </a:cubicBezTo>
                    <a:cubicBezTo>
                      <a:pt x="63" y="105"/>
                      <a:pt x="63" y="105"/>
                      <a:pt x="63" y="105"/>
                    </a:cubicBezTo>
                    <a:cubicBezTo>
                      <a:pt x="63" y="38"/>
                      <a:pt x="63" y="38"/>
                      <a:pt x="63" y="38"/>
                    </a:cubicBezTo>
                    <a:cubicBezTo>
                      <a:pt x="63" y="24"/>
                      <a:pt x="59" y="15"/>
                      <a:pt x="44" y="15"/>
                    </a:cubicBezTo>
                    <a:cubicBezTo>
                      <a:pt x="24" y="15"/>
                      <a:pt x="17" y="33"/>
                      <a:pt x="17" y="41"/>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112">
                <a:extLst>
                  <a:ext uri="{FF2B5EF4-FFF2-40B4-BE49-F238E27FC236}">
                    <a16:creationId xmlns:a16="http://schemas.microsoft.com/office/drawing/2014/main" id="{9AD8E77C-D595-3B5D-C3D6-1FBD9A0175E4}"/>
                  </a:ext>
                </a:extLst>
              </p:cNvPr>
              <p:cNvSpPr>
                <a:spLocks noChangeAspect="1" noEditPoints="1"/>
              </p:cNvSpPr>
              <p:nvPr/>
            </p:nvSpPr>
            <p:spPr bwMode="auto">
              <a:xfrm>
                <a:off x="1073" y="1264"/>
                <a:ext cx="48" cy="54"/>
              </a:xfrm>
              <a:custGeom>
                <a:avLst/>
                <a:gdLst>
                  <a:gd name="T0" fmla="*/ 47 w 96"/>
                  <a:gd name="T1" fmla="*/ 36 h 107"/>
                  <a:gd name="T2" fmla="*/ 25 w 96"/>
                  <a:gd name="T3" fmla="*/ 54 h 107"/>
                  <a:gd name="T4" fmla="*/ 0 w 96"/>
                  <a:gd name="T5" fmla="*/ 27 h 107"/>
                  <a:gd name="T6" fmla="*/ 24 w 96"/>
                  <a:gd name="T7" fmla="*/ 0 h 107"/>
                  <a:gd name="T8" fmla="*/ 48 w 96"/>
                  <a:gd name="T9" fmla="*/ 30 h 107"/>
                  <a:gd name="T10" fmla="*/ 9 w 96"/>
                  <a:gd name="T11" fmla="*/ 30 h 107"/>
                  <a:gd name="T12" fmla="*/ 25 w 96"/>
                  <a:gd name="T13" fmla="*/ 46 h 107"/>
                  <a:gd name="T14" fmla="*/ 38 w 96"/>
                  <a:gd name="T15" fmla="*/ 36 h 107"/>
                  <a:gd name="T16" fmla="*/ 47 w 96"/>
                  <a:gd name="T17" fmla="*/ 36 h 107"/>
                  <a:gd name="T18" fmla="*/ 39 w 96"/>
                  <a:gd name="T19" fmla="*/ 22 h 107"/>
                  <a:gd name="T20" fmla="*/ 24 w 96"/>
                  <a:gd name="T21" fmla="*/ 8 h 107"/>
                  <a:gd name="T22" fmla="*/ 9 w 96"/>
                  <a:gd name="T23" fmla="*/ 22 h 107"/>
                  <a:gd name="T24" fmla="*/ 39 w 96"/>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107">
                    <a:moveTo>
                      <a:pt x="93" y="72"/>
                    </a:moveTo>
                    <a:cubicBezTo>
                      <a:pt x="89" y="95"/>
                      <a:pt x="72" y="107"/>
                      <a:pt x="49" y="107"/>
                    </a:cubicBezTo>
                    <a:cubicBezTo>
                      <a:pt x="17" y="107"/>
                      <a:pt x="1" y="85"/>
                      <a:pt x="0" y="53"/>
                    </a:cubicBezTo>
                    <a:cubicBezTo>
                      <a:pt x="0" y="23"/>
                      <a:pt x="20" y="0"/>
                      <a:pt x="48" y="0"/>
                    </a:cubicBezTo>
                    <a:cubicBezTo>
                      <a:pt x="85" y="0"/>
                      <a:pt x="96" y="34"/>
                      <a:pt x="95" y="59"/>
                    </a:cubicBezTo>
                    <a:cubicBezTo>
                      <a:pt x="18" y="59"/>
                      <a:pt x="18" y="59"/>
                      <a:pt x="18" y="59"/>
                    </a:cubicBezTo>
                    <a:cubicBezTo>
                      <a:pt x="17" y="76"/>
                      <a:pt x="28" y="92"/>
                      <a:pt x="50" y="92"/>
                    </a:cubicBezTo>
                    <a:cubicBezTo>
                      <a:pt x="64" y="92"/>
                      <a:pt x="74"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113">
                <a:extLst>
                  <a:ext uri="{FF2B5EF4-FFF2-40B4-BE49-F238E27FC236}">
                    <a16:creationId xmlns:a16="http://schemas.microsoft.com/office/drawing/2014/main" id="{F952984B-44C0-021F-3206-7A5ED7F482ED}"/>
                  </a:ext>
                </a:extLst>
              </p:cNvPr>
              <p:cNvSpPr>
                <a:spLocks noChangeAspect="1"/>
              </p:cNvSpPr>
              <p:nvPr/>
            </p:nvSpPr>
            <p:spPr bwMode="auto">
              <a:xfrm>
                <a:off x="1127" y="1264"/>
                <a:ext cx="42" cy="53"/>
              </a:xfrm>
              <a:custGeom>
                <a:avLst/>
                <a:gdLst>
                  <a:gd name="T0" fmla="*/ 0 w 84"/>
                  <a:gd name="T1" fmla="*/ 1 h 105"/>
                  <a:gd name="T2" fmla="*/ 8 w 84"/>
                  <a:gd name="T3" fmla="*/ 1 h 105"/>
                  <a:gd name="T4" fmla="*/ 8 w 84"/>
                  <a:gd name="T5" fmla="*/ 10 h 105"/>
                  <a:gd name="T6" fmla="*/ 8 w 84"/>
                  <a:gd name="T7" fmla="*/ 10 h 105"/>
                  <a:gd name="T8" fmla="*/ 25 w 84"/>
                  <a:gd name="T9" fmla="*/ 0 h 105"/>
                  <a:gd name="T10" fmla="*/ 42 w 84"/>
                  <a:gd name="T11" fmla="*/ 19 h 105"/>
                  <a:gd name="T12" fmla="*/ 42 w 84"/>
                  <a:gd name="T13" fmla="*/ 53 h 105"/>
                  <a:gd name="T14" fmla="*/ 34 w 84"/>
                  <a:gd name="T15" fmla="*/ 53 h 105"/>
                  <a:gd name="T16" fmla="*/ 34 w 84"/>
                  <a:gd name="T17" fmla="*/ 18 h 105"/>
                  <a:gd name="T18" fmla="*/ 24 w 84"/>
                  <a:gd name="T19" fmla="*/ 8 h 105"/>
                  <a:gd name="T20" fmla="*/ 8 w 84"/>
                  <a:gd name="T21" fmla="*/ 24 h 105"/>
                  <a:gd name="T22" fmla="*/ 8 w 84"/>
                  <a:gd name="T23" fmla="*/ 53 h 105"/>
                  <a:gd name="T24" fmla="*/ 0 w 84"/>
                  <a:gd name="T25" fmla="*/ 53 h 105"/>
                  <a:gd name="T26" fmla="*/ 0 w 84"/>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105">
                    <a:moveTo>
                      <a:pt x="0" y="2"/>
                    </a:moveTo>
                    <a:cubicBezTo>
                      <a:pt x="15" y="2"/>
                      <a:pt x="15" y="2"/>
                      <a:pt x="15" y="2"/>
                    </a:cubicBezTo>
                    <a:cubicBezTo>
                      <a:pt x="15" y="19"/>
                      <a:pt x="15" y="19"/>
                      <a:pt x="15" y="19"/>
                    </a:cubicBezTo>
                    <a:cubicBezTo>
                      <a:pt x="16" y="19"/>
                      <a:pt x="16" y="19"/>
                      <a:pt x="16" y="19"/>
                    </a:cubicBezTo>
                    <a:cubicBezTo>
                      <a:pt x="23" y="6"/>
                      <a:pt x="34" y="0"/>
                      <a:pt x="49" y="0"/>
                    </a:cubicBezTo>
                    <a:cubicBezTo>
                      <a:pt x="76" y="0"/>
                      <a:pt x="84" y="15"/>
                      <a:pt x="84" y="37"/>
                    </a:cubicBezTo>
                    <a:cubicBezTo>
                      <a:pt x="84" y="105"/>
                      <a:pt x="84" y="105"/>
                      <a:pt x="84" y="105"/>
                    </a:cubicBezTo>
                    <a:cubicBezTo>
                      <a:pt x="67" y="105"/>
                      <a:pt x="67" y="105"/>
                      <a:pt x="67" y="105"/>
                    </a:cubicBezTo>
                    <a:cubicBezTo>
                      <a:pt x="67" y="35"/>
                      <a:pt x="67" y="35"/>
                      <a:pt x="67" y="35"/>
                    </a:cubicBezTo>
                    <a:cubicBezTo>
                      <a:pt x="67" y="23"/>
                      <a:pt x="60" y="15"/>
                      <a:pt x="47" y="15"/>
                    </a:cubicBezTo>
                    <a:cubicBezTo>
                      <a:pt x="26" y="15"/>
                      <a:pt x="16" y="28"/>
                      <a:pt x="16" y="47"/>
                    </a:cubicBezTo>
                    <a:cubicBezTo>
                      <a:pt x="16" y="105"/>
                      <a:pt x="16" y="105"/>
                      <a:pt x="16"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114">
                <a:extLst>
                  <a:ext uri="{FF2B5EF4-FFF2-40B4-BE49-F238E27FC236}">
                    <a16:creationId xmlns:a16="http://schemas.microsoft.com/office/drawing/2014/main" id="{24FE358F-6A85-1DA8-8C10-D7172F1E1245}"/>
                  </a:ext>
                </a:extLst>
              </p:cNvPr>
              <p:cNvSpPr>
                <a:spLocks noChangeAspect="1"/>
              </p:cNvSpPr>
              <p:nvPr/>
            </p:nvSpPr>
            <p:spPr bwMode="auto">
              <a:xfrm>
                <a:off x="1174" y="1250"/>
                <a:ext cx="27" cy="67"/>
              </a:xfrm>
              <a:custGeom>
                <a:avLst/>
                <a:gdLst>
                  <a:gd name="T0" fmla="*/ 17 w 55"/>
                  <a:gd name="T1" fmla="*/ 15 h 133"/>
                  <a:gd name="T2" fmla="*/ 27 w 55"/>
                  <a:gd name="T3" fmla="*/ 15 h 133"/>
                  <a:gd name="T4" fmla="*/ 27 w 55"/>
                  <a:gd name="T5" fmla="*/ 23 h 133"/>
                  <a:gd name="T6" fmla="*/ 17 w 55"/>
                  <a:gd name="T7" fmla="*/ 23 h 133"/>
                  <a:gd name="T8" fmla="*/ 17 w 55"/>
                  <a:gd name="T9" fmla="*/ 55 h 133"/>
                  <a:gd name="T10" fmla="*/ 23 w 55"/>
                  <a:gd name="T11" fmla="*/ 59 h 133"/>
                  <a:gd name="T12" fmla="*/ 27 w 55"/>
                  <a:gd name="T13" fmla="*/ 59 h 133"/>
                  <a:gd name="T14" fmla="*/ 27 w 55"/>
                  <a:gd name="T15" fmla="*/ 67 h 133"/>
                  <a:gd name="T16" fmla="*/ 21 w 55"/>
                  <a:gd name="T17" fmla="*/ 67 h 133"/>
                  <a:gd name="T18" fmla="*/ 9 w 55"/>
                  <a:gd name="T19" fmla="*/ 55 h 133"/>
                  <a:gd name="T20" fmla="*/ 9 w 55"/>
                  <a:gd name="T21" fmla="*/ 23 h 133"/>
                  <a:gd name="T22" fmla="*/ 0 w 55"/>
                  <a:gd name="T23" fmla="*/ 23 h 133"/>
                  <a:gd name="T24" fmla="*/ 0 w 55"/>
                  <a:gd name="T25" fmla="*/ 15 h 133"/>
                  <a:gd name="T26" fmla="*/ 9 w 55"/>
                  <a:gd name="T27" fmla="*/ 15 h 133"/>
                  <a:gd name="T28" fmla="*/ 9 w 55"/>
                  <a:gd name="T29" fmla="*/ 0 h 133"/>
                  <a:gd name="T30" fmla="*/ 17 w 55"/>
                  <a:gd name="T31" fmla="*/ 0 h 133"/>
                  <a:gd name="T32" fmla="*/ 17 w 55"/>
                  <a:gd name="T33" fmla="*/ 1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35" y="30"/>
                    </a:moveTo>
                    <a:cubicBezTo>
                      <a:pt x="55" y="30"/>
                      <a:pt x="55" y="30"/>
                      <a:pt x="55" y="30"/>
                    </a:cubicBezTo>
                    <a:cubicBezTo>
                      <a:pt x="55" y="45"/>
                      <a:pt x="55" y="45"/>
                      <a:pt x="55" y="45"/>
                    </a:cubicBezTo>
                    <a:cubicBezTo>
                      <a:pt x="35" y="45"/>
                      <a:pt x="35" y="45"/>
                      <a:pt x="35" y="45"/>
                    </a:cubicBezTo>
                    <a:cubicBezTo>
                      <a:pt x="35" y="109"/>
                      <a:pt x="35" y="109"/>
                      <a:pt x="35" y="109"/>
                    </a:cubicBezTo>
                    <a:cubicBezTo>
                      <a:pt x="35" y="116"/>
                      <a:pt x="37" y="118"/>
                      <a:pt x="47" y="118"/>
                    </a:cubicBezTo>
                    <a:cubicBezTo>
                      <a:pt x="55" y="118"/>
                      <a:pt x="55" y="118"/>
                      <a:pt x="55" y="118"/>
                    </a:cubicBezTo>
                    <a:cubicBezTo>
                      <a:pt x="55" y="133"/>
                      <a:pt x="55" y="133"/>
                      <a:pt x="55" y="133"/>
                    </a:cubicBezTo>
                    <a:cubicBezTo>
                      <a:pt x="42" y="133"/>
                      <a:pt x="42" y="133"/>
                      <a:pt x="42" y="133"/>
                    </a:cubicBezTo>
                    <a:cubicBezTo>
                      <a:pt x="25" y="133"/>
                      <a:pt x="18" y="129"/>
                      <a:pt x="18" y="110"/>
                    </a:cubicBezTo>
                    <a:cubicBezTo>
                      <a:pt x="18" y="45"/>
                      <a:pt x="18" y="45"/>
                      <a:pt x="18" y="45"/>
                    </a:cubicBezTo>
                    <a:cubicBezTo>
                      <a:pt x="0" y="45"/>
                      <a:pt x="0" y="45"/>
                      <a:pt x="0" y="45"/>
                    </a:cubicBezTo>
                    <a:cubicBezTo>
                      <a:pt x="0" y="30"/>
                      <a:pt x="0" y="30"/>
                      <a:pt x="0" y="30"/>
                    </a:cubicBezTo>
                    <a:cubicBezTo>
                      <a:pt x="18" y="30"/>
                      <a:pt x="18" y="30"/>
                      <a:pt x="18" y="30"/>
                    </a:cubicBezTo>
                    <a:cubicBezTo>
                      <a:pt x="18" y="0"/>
                      <a:pt x="18" y="0"/>
                      <a:pt x="18" y="0"/>
                    </a:cubicBezTo>
                    <a:cubicBezTo>
                      <a:pt x="35" y="0"/>
                      <a:pt x="35" y="0"/>
                      <a:pt x="35" y="0"/>
                    </a:cubicBezTo>
                    <a:lnTo>
                      <a:pt x="3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115">
                <a:extLst>
                  <a:ext uri="{FF2B5EF4-FFF2-40B4-BE49-F238E27FC236}">
                    <a16:creationId xmlns:a16="http://schemas.microsoft.com/office/drawing/2014/main" id="{B81E2B4D-75EC-8816-A696-B19EA9988124}"/>
                  </a:ext>
                </a:extLst>
              </p:cNvPr>
              <p:cNvSpPr>
                <a:spLocks noChangeAspect="1"/>
              </p:cNvSpPr>
              <p:nvPr/>
            </p:nvSpPr>
            <p:spPr bwMode="auto">
              <a:xfrm>
                <a:off x="700" y="1349"/>
                <a:ext cx="28" cy="71"/>
              </a:xfrm>
              <a:custGeom>
                <a:avLst/>
                <a:gdLst>
                  <a:gd name="T0" fmla="*/ 9 w 56"/>
                  <a:gd name="T1" fmla="*/ 27 h 143"/>
                  <a:gd name="T2" fmla="*/ 0 w 56"/>
                  <a:gd name="T3" fmla="*/ 27 h 143"/>
                  <a:gd name="T4" fmla="*/ 0 w 56"/>
                  <a:gd name="T5" fmla="*/ 20 h 143"/>
                  <a:gd name="T6" fmla="*/ 9 w 56"/>
                  <a:gd name="T7" fmla="*/ 20 h 143"/>
                  <a:gd name="T8" fmla="*/ 9 w 56"/>
                  <a:gd name="T9" fmla="*/ 12 h 143"/>
                  <a:gd name="T10" fmla="*/ 23 w 56"/>
                  <a:gd name="T11" fmla="*/ 0 h 143"/>
                  <a:gd name="T12" fmla="*/ 28 w 56"/>
                  <a:gd name="T13" fmla="*/ 0 h 143"/>
                  <a:gd name="T14" fmla="*/ 28 w 56"/>
                  <a:gd name="T15" fmla="*/ 8 h 143"/>
                  <a:gd name="T16" fmla="*/ 24 w 56"/>
                  <a:gd name="T17" fmla="*/ 7 h 143"/>
                  <a:gd name="T18" fmla="*/ 17 w 56"/>
                  <a:gd name="T19" fmla="*/ 13 h 143"/>
                  <a:gd name="T20" fmla="*/ 17 w 56"/>
                  <a:gd name="T21" fmla="*/ 20 h 143"/>
                  <a:gd name="T22" fmla="*/ 27 w 56"/>
                  <a:gd name="T23" fmla="*/ 20 h 143"/>
                  <a:gd name="T24" fmla="*/ 27 w 56"/>
                  <a:gd name="T25" fmla="*/ 27 h 143"/>
                  <a:gd name="T26" fmla="*/ 17 w 56"/>
                  <a:gd name="T27" fmla="*/ 27 h 143"/>
                  <a:gd name="T28" fmla="*/ 17 w 56"/>
                  <a:gd name="T29" fmla="*/ 71 h 143"/>
                  <a:gd name="T30" fmla="*/ 9 w 56"/>
                  <a:gd name="T31" fmla="*/ 71 h 143"/>
                  <a:gd name="T32" fmla="*/ 9 w 56"/>
                  <a:gd name="T33" fmla="*/ 2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43">
                    <a:moveTo>
                      <a:pt x="17" y="55"/>
                    </a:moveTo>
                    <a:cubicBezTo>
                      <a:pt x="0" y="55"/>
                      <a:pt x="0" y="55"/>
                      <a:pt x="0" y="55"/>
                    </a:cubicBezTo>
                    <a:cubicBezTo>
                      <a:pt x="0" y="40"/>
                      <a:pt x="0" y="40"/>
                      <a:pt x="0" y="40"/>
                    </a:cubicBezTo>
                    <a:cubicBezTo>
                      <a:pt x="17" y="40"/>
                      <a:pt x="17" y="40"/>
                      <a:pt x="17" y="40"/>
                    </a:cubicBezTo>
                    <a:cubicBezTo>
                      <a:pt x="17" y="25"/>
                      <a:pt x="17" y="25"/>
                      <a:pt x="17" y="25"/>
                    </a:cubicBezTo>
                    <a:cubicBezTo>
                      <a:pt x="17" y="8"/>
                      <a:pt x="27" y="0"/>
                      <a:pt x="45" y="0"/>
                    </a:cubicBezTo>
                    <a:cubicBezTo>
                      <a:pt x="48" y="0"/>
                      <a:pt x="53" y="0"/>
                      <a:pt x="56" y="1"/>
                    </a:cubicBezTo>
                    <a:cubicBezTo>
                      <a:pt x="56" y="16"/>
                      <a:pt x="56" y="16"/>
                      <a:pt x="56" y="16"/>
                    </a:cubicBezTo>
                    <a:cubicBezTo>
                      <a:pt x="53" y="15"/>
                      <a:pt x="49" y="15"/>
                      <a:pt x="47" y="15"/>
                    </a:cubicBezTo>
                    <a:cubicBezTo>
                      <a:pt x="38" y="15"/>
                      <a:pt x="34" y="17"/>
                      <a:pt x="34" y="26"/>
                    </a:cubicBezTo>
                    <a:cubicBezTo>
                      <a:pt x="34" y="40"/>
                      <a:pt x="34" y="40"/>
                      <a:pt x="34" y="40"/>
                    </a:cubicBezTo>
                    <a:cubicBezTo>
                      <a:pt x="53" y="40"/>
                      <a:pt x="53" y="40"/>
                      <a:pt x="53" y="40"/>
                    </a:cubicBezTo>
                    <a:cubicBezTo>
                      <a:pt x="53" y="55"/>
                      <a:pt x="53" y="55"/>
                      <a:pt x="53" y="55"/>
                    </a:cubicBezTo>
                    <a:cubicBezTo>
                      <a:pt x="34" y="55"/>
                      <a:pt x="34" y="55"/>
                      <a:pt x="34" y="55"/>
                    </a:cubicBezTo>
                    <a:cubicBezTo>
                      <a:pt x="34" y="143"/>
                      <a:pt x="34" y="143"/>
                      <a:pt x="34" y="143"/>
                    </a:cubicBezTo>
                    <a:cubicBezTo>
                      <a:pt x="17" y="143"/>
                      <a:pt x="17" y="143"/>
                      <a:pt x="17" y="143"/>
                    </a:cubicBezTo>
                    <a:lnTo>
                      <a:pt x="17"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116">
                <a:extLst>
                  <a:ext uri="{FF2B5EF4-FFF2-40B4-BE49-F238E27FC236}">
                    <a16:creationId xmlns:a16="http://schemas.microsoft.com/office/drawing/2014/main" id="{709A8EFC-7869-8317-B25E-BB4AED28570E}"/>
                  </a:ext>
                </a:extLst>
              </p:cNvPr>
              <p:cNvSpPr>
                <a:spLocks noChangeAspect="1" noEditPoints="1"/>
              </p:cNvSpPr>
              <p:nvPr/>
            </p:nvSpPr>
            <p:spPr bwMode="auto">
              <a:xfrm>
                <a:off x="728" y="1368"/>
                <a:ext cx="50" cy="53"/>
              </a:xfrm>
              <a:custGeom>
                <a:avLst/>
                <a:gdLst>
                  <a:gd name="T0" fmla="*/ 25 w 100"/>
                  <a:gd name="T1" fmla="*/ 0 h 107"/>
                  <a:gd name="T2" fmla="*/ 50 w 100"/>
                  <a:gd name="T3" fmla="*/ 27 h 107"/>
                  <a:gd name="T4" fmla="*/ 25 w 100"/>
                  <a:gd name="T5" fmla="*/ 53 h 107"/>
                  <a:gd name="T6" fmla="*/ 0 w 100"/>
                  <a:gd name="T7" fmla="*/ 27 h 107"/>
                  <a:gd name="T8" fmla="*/ 25 w 100"/>
                  <a:gd name="T9" fmla="*/ 0 h 107"/>
                  <a:gd name="T10" fmla="*/ 25 w 100"/>
                  <a:gd name="T11" fmla="*/ 46 h 107"/>
                  <a:gd name="T12" fmla="*/ 41 w 100"/>
                  <a:gd name="T13" fmla="*/ 27 h 107"/>
                  <a:gd name="T14" fmla="*/ 25 w 100"/>
                  <a:gd name="T15" fmla="*/ 7 h 107"/>
                  <a:gd name="T16" fmla="*/ 9 w 100"/>
                  <a:gd name="T17" fmla="*/ 27 h 107"/>
                  <a:gd name="T18" fmla="*/ 25 w 100"/>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3" y="0"/>
                      <a:pt x="100" y="24"/>
                      <a:pt x="100" y="54"/>
                    </a:cubicBezTo>
                    <a:cubicBezTo>
                      <a:pt x="100" y="84"/>
                      <a:pt x="83"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3" y="15"/>
                      <a:pt x="18" y="29"/>
                      <a:pt x="18" y="54"/>
                    </a:cubicBezTo>
                    <a:cubicBezTo>
                      <a:pt x="18" y="78"/>
                      <a:pt x="33"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117">
                <a:extLst>
                  <a:ext uri="{FF2B5EF4-FFF2-40B4-BE49-F238E27FC236}">
                    <a16:creationId xmlns:a16="http://schemas.microsoft.com/office/drawing/2014/main" id="{E60225A5-C5F3-CF17-9F46-1F96714F2B58}"/>
                  </a:ext>
                </a:extLst>
              </p:cNvPr>
              <p:cNvSpPr>
                <a:spLocks noChangeAspect="1"/>
              </p:cNvSpPr>
              <p:nvPr/>
            </p:nvSpPr>
            <p:spPr bwMode="auto">
              <a:xfrm>
                <a:off x="786" y="1367"/>
                <a:ext cx="26" cy="53"/>
              </a:xfrm>
              <a:custGeom>
                <a:avLst/>
                <a:gdLst>
                  <a:gd name="T0" fmla="*/ 0 w 54"/>
                  <a:gd name="T1" fmla="*/ 2 h 106"/>
                  <a:gd name="T2" fmla="*/ 8 w 54"/>
                  <a:gd name="T3" fmla="*/ 2 h 106"/>
                  <a:gd name="T4" fmla="*/ 8 w 54"/>
                  <a:gd name="T5" fmla="*/ 13 h 106"/>
                  <a:gd name="T6" fmla="*/ 8 w 54"/>
                  <a:gd name="T7" fmla="*/ 13 h 106"/>
                  <a:gd name="T8" fmla="*/ 26 w 54"/>
                  <a:gd name="T9" fmla="*/ 1 h 106"/>
                  <a:gd name="T10" fmla="*/ 26 w 54"/>
                  <a:gd name="T11" fmla="*/ 10 h 106"/>
                  <a:gd name="T12" fmla="*/ 8 w 54"/>
                  <a:gd name="T13" fmla="*/ 30 h 106"/>
                  <a:gd name="T14" fmla="*/ 8 w 54"/>
                  <a:gd name="T15" fmla="*/ 53 h 106"/>
                  <a:gd name="T16" fmla="*/ 0 w 54"/>
                  <a:gd name="T17" fmla="*/ 53 h 106"/>
                  <a:gd name="T18" fmla="*/ 0 w 54"/>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6">
                    <a:moveTo>
                      <a:pt x="0" y="3"/>
                    </a:moveTo>
                    <a:cubicBezTo>
                      <a:pt x="16" y="3"/>
                      <a:pt x="16" y="3"/>
                      <a:pt x="16" y="3"/>
                    </a:cubicBezTo>
                    <a:cubicBezTo>
                      <a:pt x="16" y="25"/>
                      <a:pt x="16" y="25"/>
                      <a:pt x="16" y="25"/>
                    </a:cubicBezTo>
                    <a:cubicBezTo>
                      <a:pt x="16" y="25"/>
                      <a:pt x="16" y="25"/>
                      <a:pt x="16" y="25"/>
                    </a:cubicBezTo>
                    <a:cubicBezTo>
                      <a:pt x="24" y="8"/>
                      <a:pt x="35" y="0"/>
                      <a:pt x="54" y="1"/>
                    </a:cubicBezTo>
                    <a:cubicBezTo>
                      <a:pt x="54" y="19"/>
                      <a:pt x="54" y="19"/>
                      <a:pt x="54" y="19"/>
                    </a:cubicBezTo>
                    <a:cubicBezTo>
                      <a:pt x="26" y="19"/>
                      <a:pt x="17" y="34"/>
                      <a:pt x="17" y="60"/>
                    </a:cubicBezTo>
                    <a:cubicBezTo>
                      <a:pt x="17" y="106"/>
                      <a:pt x="17" y="106"/>
                      <a:pt x="17"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118">
                <a:extLst>
                  <a:ext uri="{FF2B5EF4-FFF2-40B4-BE49-F238E27FC236}">
                    <a16:creationId xmlns:a16="http://schemas.microsoft.com/office/drawing/2014/main" id="{8FDBF83B-CAE9-B26C-A94A-B14123C52DF5}"/>
                  </a:ext>
                </a:extLst>
              </p:cNvPr>
              <p:cNvSpPr>
                <a:spLocks noChangeAspect="1"/>
              </p:cNvSpPr>
              <p:nvPr/>
            </p:nvSpPr>
            <p:spPr bwMode="auto">
              <a:xfrm>
                <a:off x="839" y="1349"/>
                <a:ext cx="89" cy="71"/>
              </a:xfrm>
              <a:custGeom>
                <a:avLst/>
                <a:gdLst>
                  <a:gd name="T0" fmla="*/ 70 w 423"/>
                  <a:gd name="T1" fmla="*/ 71 h 336"/>
                  <a:gd name="T2" fmla="*/ 60 w 423"/>
                  <a:gd name="T3" fmla="*/ 71 h 336"/>
                  <a:gd name="T4" fmla="*/ 44 w 423"/>
                  <a:gd name="T5" fmla="*/ 12 h 336"/>
                  <a:gd name="T6" fmla="*/ 44 w 423"/>
                  <a:gd name="T7" fmla="*/ 12 h 336"/>
                  <a:gd name="T8" fmla="*/ 28 w 423"/>
                  <a:gd name="T9" fmla="*/ 71 h 336"/>
                  <a:gd name="T10" fmla="*/ 18 w 423"/>
                  <a:gd name="T11" fmla="*/ 71 h 336"/>
                  <a:gd name="T12" fmla="*/ 0 w 423"/>
                  <a:gd name="T13" fmla="*/ 0 h 336"/>
                  <a:gd name="T14" fmla="*/ 9 w 423"/>
                  <a:gd name="T15" fmla="*/ 0 h 336"/>
                  <a:gd name="T16" fmla="*/ 23 w 423"/>
                  <a:gd name="T17" fmla="*/ 59 h 336"/>
                  <a:gd name="T18" fmla="*/ 23 w 423"/>
                  <a:gd name="T19" fmla="*/ 59 h 336"/>
                  <a:gd name="T20" fmla="*/ 39 w 423"/>
                  <a:gd name="T21" fmla="*/ 0 h 336"/>
                  <a:gd name="T22" fmla="*/ 49 w 423"/>
                  <a:gd name="T23" fmla="*/ 0 h 336"/>
                  <a:gd name="T24" fmla="*/ 65 w 423"/>
                  <a:gd name="T25" fmla="*/ 59 h 336"/>
                  <a:gd name="T26" fmla="*/ 65 w 423"/>
                  <a:gd name="T27" fmla="*/ 59 h 336"/>
                  <a:gd name="T28" fmla="*/ 80 w 423"/>
                  <a:gd name="T29" fmla="*/ 0 h 336"/>
                  <a:gd name="T30" fmla="*/ 89 w 423"/>
                  <a:gd name="T31" fmla="*/ 0 h 336"/>
                  <a:gd name="T32" fmla="*/ 70 w 423"/>
                  <a:gd name="T33" fmla="*/ 71 h 3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336">
                    <a:moveTo>
                      <a:pt x="334" y="336"/>
                    </a:moveTo>
                    <a:lnTo>
                      <a:pt x="286" y="336"/>
                    </a:lnTo>
                    <a:lnTo>
                      <a:pt x="211" y="55"/>
                    </a:lnTo>
                    <a:lnTo>
                      <a:pt x="133" y="336"/>
                    </a:lnTo>
                    <a:lnTo>
                      <a:pt x="85" y="336"/>
                    </a:lnTo>
                    <a:lnTo>
                      <a:pt x="0" y="0"/>
                    </a:lnTo>
                    <a:lnTo>
                      <a:pt x="45" y="0"/>
                    </a:lnTo>
                    <a:lnTo>
                      <a:pt x="111" y="279"/>
                    </a:lnTo>
                    <a:lnTo>
                      <a:pt x="187" y="0"/>
                    </a:lnTo>
                    <a:lnTo>
                      <a:pt x="234" y="0"/>
                    </a:lnTo>
                    <a:lnTo>
                      <a:pt x="310" y="279"/>
                    </a:lnTo>
                    <a:lnTo>
                      <a:pt x="378" y="0"/>
                    </a:lnTo>
                    <a:lnTo>
                      <a:pt x="423" y="0"/>
                    </a:lnTo>
                    <a:lnTo>
                      <a:pt x="334"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119">
                <a:extLst>
                  <a:ext uri="{FF2B5EF4-FFF2-40B4-BE49-F238E27FC236}">
                    <a16:creationId xmlns:a16="http://schemas.microsoft.com/office/drawing/2014/main" id="{8D34C9EA-0C49-A6AC-1C15-B88A9B2C504B}"/>
                  </a:ext>
                </a:extLst>
              </p:cNvPr>
              <p:cNvSpPr>
                <a:spLocks noChangeAspect="1" noEditPoints="1"/>
              </p:cNvSpPr>
              <p:nvPr/>
            </p:nvSpPr>
            <p:spPr bwMode="auto">
              <a:xfrm>
                <a:off x="927" y="1368"/>
                <a:ext cx="50" cy="53"/>
              </a:xfrm>
              <a:custGeom>
                <a:avLst/>
                <a:gdLst>
                  <a:gd name="T0" fmla="*/ 25 w 100"/>
                  <a:gd name="T1" fmla="*/ 0 h 107"/>
                  <a:gd name="T2" fmla="*/ 50 w 100"/>
                  <a:gd name="T3" fmla="*/ 27 h 107"/>
                  <a:gd name="T4" fmla="*/ 25 w 100"/>
                  <a:gd name="T5" fmla="*/ 53 h 107"/>
                  <a:gd name="T6" fmla="*/ 0 w 100"/>
                  <a:gd name="T7" fmla="*/ 27 h 107"/>
                  <a:gd name="T8" fmla="*/ 25 w 100"/>
                  <a:gd name="T9" fmla="*/ 0 h 107"/>
                  <a:gd name="T10" fmla="*/ 25 w 100"/>
                  <a:gd name="T11" fmla="*/ 46 h 107"/>
                  <a:gd name="T12" fmla="*/ 41 w 100"/>
                  <a:gd name="T13" fmla="*/ 27 h 107"/>
                  <a:gd name="T14" fmla="*/ 25 w 100"/>
                  <a:gd name="T15" fmla="*/ 7 h 107"/>
                  <a:gd name="T16" fmla="*/ 9 w 100"/>
                  <a:gd name="T17" fmla="*/ 27 h 107"/>
                  <a:gd name="T18" fmla="*/ 25 w 100"/>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07">
                    <a:moveTo>
                      <a:pt x="50" y="0"/>
                    </a:moveTo>
                    <a:cubicBezTo>
                      <a:pt x="82" y="0"/>
                      <a:pt x="100" y="24"/>
                      <a:pt x="100" y="54"/>
                    </a:cubicBezTo>
                    <a:cubicBezTo>
                      <a:pt x="100" y="84"/>
                      <a:pt x="82" y="107"/>
                      <a:pt x="50" y="107"/>
                    </a:cubicBezTo>
                    <a:cubicBezTo>
                      <a:pt x="18" y="107"/>
                      <a:pt x="0" y="84"/>
                      <a:pt x="0" y="54"/>
                    </a:cubicBezTo>
                    <a:cubicBezTo>
                      <a:pt x="0" y="24"/>
                      <a:pt x="18" y="0"/>
                      <a:pt x="50" y="0"/>
                    </a:cubicBezTo>
                    <a:close/>
                    <a:moveTo>
                      <a:pt x="50" y="92"/>
                    </a:moveTo>
                    <a:cubicBezTo>
                      <a:pt x="68" y="92"/>
                      <a:pt x="82" y="78"/>
                      <a:pt x="82" y="54"/>
                    </a:cubicBezTo>
                    <a:cubicBezTo>
                      <a:pt x="82" y="29"/>
                      <a:pt x="68" y="15"/>
                      <a:pt x="50" y="15"/>
                    </a:cubicBezTo>
                    <a:cubicBezTo>
                      <a:pt x="32" y="15"/>
                      <a:pt x="18" y="29"/>
                      <a:pt x="18" y="54"/>
                    </a:cubicBezTo>
                    <a:cubicBezTo>
                      <a:pt x="18" y="78"/>
                      <a:pt x="32" y="92"/>
                      <a:pt x="50"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120">
                <a:extLst>
                  <a:ext uri="{FF2B5EF4-FFF2-40B4-BE49-F238E27FC236}">
                    <a16:creationId xmlns:a16="http://schemas.microsoft.com/office/drawing/2014/main" id="{4145E92D-0DFF-A662-E522-879BE036155B}"/>
                  </a:ext>
                </a:extLst>
              </p:cNvPr>
              <p:cNvSpPr>
                <a:spLocks noChangeAspect="1"/>
              </p:cNvSpPr>
              <p:nvPr/>
            </p:nvSpPr>
            <p:spPr bwMode="auto">
              <a:xfrm>
                <a:off x="984" y="1367"/>
                <a:ext cx="27" cy="53"/>
              </a:xfrm>
              <a:custGeom>
                <a:avLst/>
                <a:gdLst>
                  <a:gd name="T0" fmla="*/ 0 w 53"/>
                  <a:gd name="T1" fmla="*/ 2 h 106"/>
                  <a:gd name="T2" fmla="*/ 8 w 53"/>
                  <a:gd name="T3" fmla="*/ 2 h 106"/>
                  <a:gd name="T4" fmla="*/ 8 w 53"/>
                  <a:gd name="T5" fmla="*/ 13 h 106"/>
                  <a:gd name="T6" fmla="*/ 8 w 53"/>
                  <a:gd name="T7" fmla="*/ 13 h 106"/>
                  <a:gd name="T8" fmla="*/ 27 w 53"/>
                  <a:gd name="T9" fmla="*/ 1 h 106"/>
                  <a:gd name="T10" fmla="*/ 27 w 53"/>
                  <a:gd name="T11" fmla="*/ 10 h 106"/>
                  <a:gd name="T12" fmla="*/ 8 w 53"/>
                  <a:gd name="T13" fmla="*/ 30 h 106"/>
                  <a:gd name="T14" fmla="*/ 8 w 53"/>
                  <a:gd name="T15" fmla="*/ 53 h 106"/>
                  <a:gd name="T16" fmla="*/ 0 w 53"/>
                  <a:gd name="T17" fmla="*/ 53 h 106"/>
                  <a:gd name="T18" fmla="*/ 0 w 53"/>
                  <a:gd name="T19" fmla="*/ 2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106">
                    <a:moveTo>
                      <a:pt x="0" y="3"/>
                    </a:moveTo>
                    <a:cubicBezTo>
                      <a:pt x="15" y="3"/>
                      <a:pt x="15" y="3"/>
                      <a:pt x="15" y="3"/>
                    </a:cubicBezTo>
                    <a:cubicBezTo>
                      <a:pt x="15" y="25"/>
                      <a:pt x="15" y="25"/>
                      <a:pt x="15" y="25"/>
                    </a:cubicBezTo>
                    <a:cubicBezTo>
                      <a:pt x="16" y="25"/>
                      <a:pt x="16" y="25"/>
                      <a:pt x="16" y="25"/>
                    </a:cubicBezTo>
                    <a:cubicBezTo>
                      <a:pt x="24" y="8"/>
                      <a:pt x="35" y="0"/>
                      <a:pt x="53" y="1"/>
                    </a:cubicBezTo>
                    <a:cubicBezTo>
                      <a:pt x="53" y="19"/>
                      <a:pt x="53" y="19"/>
                      <a:pt x="53" y="19"/>
                    </a:cubicBezTo>
                    <a:cubicBezTo>
                      <a:pt x="26" y="19"/>
                      <a:pt x="16" y="34"/>
                      <a:pt x="16" y="60"/>
                    </a:cubicBezTo>
                    <a:cubicBezTo>
                      <a:pt x="16" y="106"/>
                      <a:pt x="16" y="106"/>
                      <a:pt x="16" y="106"/>
                    </a:cubicBezTo>
                    <a:cubicBezTo>
                      <a:pt x="0" y="106"/>
                      <a:pt x="0" y="106"/>
                      <a:pt x="0" y="106"/>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121">
                <a:extLst>
                  <a:ext uri="{FF2B5EF4-FFF2-40B4-BE49-F238E27FC236}">
                    <a16:creationId xmlns:a16="http://schemas.microsoft.com/office/drawing/2014/main" id="{84223FB3-915E-2214-67A6-1EE36B9B9695}"/>
                  </a:ext>
                </a:extLst>
              </p:cNvPr>
              <p:cNvSpPr>
                <a:spLocks noChangeAspect="1"/>
              </p:cNvSpPr>
              <p:nvPr/>
            </p:nvSpPr>
            <p:spPr bwMode="auto">
              <a:xfrm>
                <a:off x="1016" y="1349"/>
                <a:ext cx="44" cy="71"/>
              </a:xfrm>
              <a:custGeom>
                <a:avLst/>
                <a:gdLst>
                  <a:gd name="T0" fmla="*/ 0 w 210"/>
                  <a:gd name="T1" fmla="*/ 0 h 336"/>
                  <a:gd name="T2" fmla="*/ 8 w 210"/>
                  <a:gd name="T3" fmla="*/ 0 h 336"/>
                  <a:gd name="T4" fmla="*/ 8 w 210"/>
                  <a:gd name="T5" fmla="*/ 42 h 336"/>
                  <a:gd name="T6" fmla="*/ 32 w 210"/>
                  <a:gd name="T7" fmla="*/ 19 h 336"/>
                  <a:gd name="T8" fmla="*/ 43 w 210"/>
                  <a:gd name="T9" fmla="*/ 19 h 336"/>
                  <a:gd name="T10" fmla="*/ 23 w 210"/>
                  <a:gd name="T11" fmla="*/ 38 h 336"/>
                  <a:gd name="T12" fmla="*/ 44 w 210"/>
                  <a:gd name="T13" fmla="*/ 71 h 336"/>
                  <a:gd name="T14" fmla="*/ 34 w 210"/>
                  <a:gd name="T15" fmla="*/ 71 h 336"/>
                  <a:gd name="T16" fmla="*/ 16 w 210"/>
                  <a:gd name="T17" fmla="*/ 44 h 336"/>
                  <a:gd name="T18" fmla="*/ 8 w 210"/>
                  <a:gd name="T19" fmla="*/ 52 h 336"/>
                  <a:gd name="T20" fmla="*/ 8 w 210"/>
                  <a:gd name="T21" fmla="*/ 71 h 336"/>
                  <a:gd name="T22" fmla="*/ 0 w 210"/>
                  <a:gd name="T23" fmla="*/ 71 h 336"/>
                  <a:gd name="T24" fmla="*/ 0 w 210"/>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336">
                    <a:moveTo>
                      <a:pt x="0" y="0"/>
                    </a:moveTo>
                    <a:lnTo>
                      <a:pt x="40" y="0"/>
                    </a:lnTo>
                    <a:lnTo>
                      <a:pt x="40" y="199"/>
                    </a:lnTo>
                    <a:lnTo>
                      <a:pt x="151" y="92"/>
                    </a:lnTo>
                    <a:lnTo>
                      <a:pt x="203" y="92"/>
                    </a:lnTo>
                    <a:lnTo>
                      <a:pt x="109" y="182"/>
                    </a:lnTo>
                    <a:lnTo>
                      <a:pt x="210" y="336"/>
                    </a:lnTo>
                    <a:lnTo>
                      <a:pt x="161" y="336"/>
                    </a:lnTo>
                    <a:lnTo>
                      <a:pt x="78" y="208"/>
                    </a:lnTo>
                    <a:lnTo>
                      <a:pt x="40" y="244"/>
                    </a:lnTo>
                    <a:lnTo>
                      <a:pt x="40" y="336"/>
                    </a:lnTo>
                    <a:lnTo>
                      <a:pt x="0" y="3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122">
                <a:extLst>
                  <a:ext uri="{FF2B5EF4-FFF2-40B4-BE49-F238E27FC236}">
                    <a16:creationId xmlns:a16="http://schemas.microsoft.com/office/drawing/2014/main" id="{7719050E-7D02-50F8-3CC1-4B7B1424D1EE}"/>
                  </a:ext>
                </a:extLst>
              </p:cNvPr>
              <p:cNvSpPr>
                <a:spLocks noChangeAspect="1" noEditPoints="1"/>
              </p:cNvSpPr>
              <p:nvPr/>
            </p:nvSpPr>
            <p:spPr bwMode="auto">
              <a:xfrm>
                <a:off x="1089" y="1349"/>
                <a:ext cx="60" cy="72"/>
              </a:xfrm>
              <a:custGeom>
                <a:avLst/>
                <a:gdLst>
                  <a:gd name="T0" fmla="*/ 42 w 121"/>
                  <a:gd name="T1" fmla="*/ 62 h 144"/>
                  <a:gd name="T2" fmla="*/ 22 w 121"/>
                  <a:gd name="T3" fmla="*/ 72 h 144"/>
                  <a:gd name="T4" fmla="*/ 0 w 121"/>
                  <a:gd name="T5" fmla="*/ 53 h 144"/>
                  <a:gd name="T6" fmla="*/ 16 w 121"/>
                  <a:gd name="T7" fmla="*/ 32 h 144"/>
                  <a:gd name="T8" fmla="*/ 8 w 121"/>
                  <a:gd name="T9" fmla="*/ 15 h 144"/>
                  <a:gd name="T10" fmla="*/ 24 w 121"/>
                  <a:gd name="T11" fmla="*/ 0 h 144"/>
                  <a:gd name="T12" fmla="*/ 41 w 121"/>
                  <a:gd name="T13" fmla="*/ 15 h 144"/>
                  <a:gd name="T14" fmla="*/ 28 w 121"/>
                  <a:gd name="T15" fmla="*/ 33 h 144"/>
                  <a:gd name="T16" fmla="*/ 41 w 121"/>
                  <a:gd name="T17" fmla="*/ 49 h 144"/>
                  <a:gd name="T18" fmla="*/ 43 w 121"/>
                  <a:gd name="T19" fmla="*/ 38 h 144"/>
                  <a:gd name="T20" fmla="*/ 51 w 121"/>
                  <a:gd name="T21" fmla="*/ 38 h 144"/>
                  <a:gd name="T22" fmla="*/ 47 w 121"/>
                  <a:gd name="T23" fmla="*/ 55 h 144"/>
                  <a:gd name="T24" fmla="*/ 60 w 121"/>
                  <a:gd name="T25" fmla="*/ 71 h 144"/>
                  <a:gd name="T26" fmla="*/ 49 w 121"/>
                  <a:gd name="T27" fmla="*/ 71 h 144"/>
                  <a:gd name="T28" fmla="*/ 42 w 121"/>
                  <a:gd name="T29" fmla="*/ 62 h 144"/>
                  <a:gd name="T30" fmla="*/ 21 w 121"/>
                  <a:gd name="T31" fmla="*/ 37 h 144"/>
                  <a:gd name="T32" fmla="*/ 9 w 121"/>
                  <a:gd name="T33" fmla="*/ 53 h 144"/>
                  <a:gd name="T34" fmla="*/ 22 w 121"/>
                  <a:gd name="T35" fmla="*/ 65 h 144"/>
                  <a:gd name="T36" fmla="*/ 37 w 121"/>
                  <a:gd name="T37" fmla="*/ 56 h 144"/>
                  <a:gd name="T38" fmla="*/ 21 w 121"/>
                  <a:gd name="T39" fmla="*/ 37 h 144"/>
                  <a:gd name="T40" fmla="*/ 33 w 121"/>
                  <a:gd name="T41" fmla="*/ 15 h 144"/>
                  <a:gd name="T42" fmla="*/ 25 w 121"/>
                  <a:gd name="T43" fmla="*/ 8 h 144"/>
                  <a:gd name="T44" fmla="*/ 17 w 121"/>
                  <a:gd name="T45" fmla="*/ 15 h 144"/>
                  <a:gd name="T46" fmla="*/ 24 w 121"/>
                  <a:gd name="T47" fmla="*/ 28 h 144"/>
                  <a:gd name="T48" fmla="*/ 33 w 121"/>
                  <a:gd name="T49" fmla="*/ 15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44">
                    <a:moveTo>
                      <a:pt x="84" y="124"/>
                    </a:moveTo>
                    <a:cubicBezTo>
                      <a:pt x="76" y="137"/>
                      <a:pt x="59" y="144"/>
                      <a:pt x="44" y="144"/>
                    </a:cubicBezTo>
                    <a:cubicBezTo>
                      <a:pt x="6" y="144"/>
                      <a:pt x="0" y="117"/>
                      <a:pt x="0" y="105"/>
                    </a:cubicBezTo>
                    <a:cubicBezTo>
                      <a:pt x="0" y="83"/>
                      <a:pt x="15" y="72"/>
                      <a:pt x="33" y="63"/>
                    </a:cubicBezTo>
                    <a:cubicBezTo>
                      <a:pt x="25" y="51"/>
                      <a:pt x="17" y="44"/>
                      <a:pt x="17" y="29"/>
                    </a:cubicBezTo>
                    <a:cubicBezTo>
                      <a:pt x="17" y="14"/>
                      <a:pt x="29" y="0"/>
                      <a:pt x="49" y="0"/>
                    </a:cubicBezTo>
                    <a:cubicBezTo>
                      <a:pt x="67" y="0"/>
                      <a:pt x="83" y="10"/>
                      <a:pt x="83" y="29"/>
                    </a:cubicBezTo>
                    <a:cubicBezTo>
                      <a:pt x="83" y="46"/>
                      <a:pt x="71" y="58"/>
                      <a:pt x="57" y="66"/>
                    </a:cubicBezTo>
                    <a:cubicBezTo>
                      <a:pt x="82" y="97"/>
                      <a:pt x="82" y="97"/>
                      <a:pt x="82" y="97"/>
                    </a:cubicBezTo>
                    <a:cubicBezTo>
                      <a:pt x="85" y="90"/>
                      <a:pt x="87" y="83"/>
                      <a:pt x="87" y="75"/>
                    </a:cubicBezTo>
                    <a:cubicBezTo>
                      <a:pt x="103" y="75"/>
                      <a:pt x="103" y="75"/>
                      <a:pt x="103" y="75"/>
                    </a:cubicBezTo>
                    <a:cubicBezTo>
                      <a:pt x="102" y="92"/>
                      <a:pt x="99" y="97"/>
                      <a:pt x="94" y="110"/>
                    </a:cubicBezTo>
                    <a:cubicBezTo>
                      <a:pt x="121" y="142"/>
                      <a:pt x="121" y="142"/>
                      <a:pt x="121" y="142"/>
                    </a:cubicBezTo>
                    <a:cubicBezTo>
                      <a:pt x="99" y="142"/>
                      <a:pt x="99" y="142"/>
                      <a:pt x="99" y="142"/>
                    </a:cubicBezTo>
                    <a:lnTo>
                      <a:pt x="84" y="124"/>
                    </a:lnTo>
                    <a:close/>
                    <a:moveTo>
                      <a:pt x="42" y="73"/>
                    </a:moveTo>
                    <a:cubicBezTo>
                      <a:pt x="29" y="81"/>
                      <a:pt x="18" y="88"/>
                      <a:pt x="18" y="105"/>
                    </a:cubicBezTo>
                    <a:cubicBezTo>
                      <a:pt x="18" y="120"/>
                      <a:pt x="31" y="129"/>
                      <a:pt x="45" y="129"/>
                    </a:cubicBezTo>
                    <a:cubicBezTo>
                      <a:pt x="58" y="129"/>
                      <a:pt x="68" y="123"/>
                      <a:pt x="75" y="112"/>
                    </a:cubicBezTo>
                    <a:lnTo>
                      <a:pt x="42" y="73"/>
                    </a:lnTo>
                    <a:close/>
                    <a:moveTo>
                      <a:pt x="67" y="30"/>
                    </a:moveTo>
                    <a:cubicBezTo>
                      <a:pt x="67" y="22"/>
                      <a:pt x="60" y="15"/>
                      <a:pt x="50" y="15"/>
                    </a:cubicBezTo>
                    <a:cubicBezTo>
                      <a:pt x="42" y="15"/>
                      <a:pt x="34" y="20"/>
                      <a:pt x="34" y="30"/>
                    </a:cubicBezTo>
                    <a:cubicBezTo>
                      <a:pt x="34" y="39"/>
                      <a:pt x="42" y="47"/>
                      <a:pt x="48" y="55"/>
                    </a:cubicBezTo>
                    <a:cubicBezTo>
                      <a:pt x="56" y="50"/>
                      <a:pt x="67" y="42"/>
                      <a:pt x="67"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123">
                <a:extLst>
                  <a:ext uri="{FF2B5EF4-FFF2-40B4-BE49-F238E27FC236}">
                    <a16:creationId xmlns:a16="http://schemas.microsoft.com/office/drawing/2014/main" id="{C193FF56-CBEF-FF87-376D-E8F5B2D9C0D1}"/>
                  </a:ext>
                </a:extLst>
              </p:cNvPr>
              <p:cNvSpPr>
                <a:spLocks noChangeAspect="1" noEditPoints="1"/>
              </p:cNvSpPr>
              <p:nvPr/>
            </p:nvSpPr>
            <p:spPr bwMode="auto">
              <a:xfrm>
                <a:off x="707" y="1453"/>
                <a:ext cx="52" cy="71"/>
              </a:xfrm>
              <a:custGeom>
                <a:avLst/>
                <a:gdLst>
                  <a:gd name="T0" fmla="*/ 0 w 105"/>
                  <a:gd name="T1" fmla="*/ 0 h 142"/>
                  <a:gd name="T2" fmla="*/ 31 w 105"/>
                  <a:gd name="T3" fmla="*/ 0 h 142"/>
                  <a:gd name="T4" fmla="*/ 52 w 105"/>
                  <a:gd name="T5" fmla="*/ 21 h 142"/>
                  <a:gd name="T6" fmla="*/ 31 w 105"/>
                  <a:gd name="T7" fmla="*/ 42 h 142"/>
                  <a:gd name="T8" fmla="*/ 9 w 105"/>
                  <a:gd name="T9" fmla="*/ 42 h 142"/>
                  <a:gd name="T10" fmla="*/ 9 w 105"/>
                  <a:gd name="T11" fmla="*/ 71 h 142"/>
                  <a:gd name="T12" fmla="*/ 0 w 105"/>
                  <a:gd name="T13" fmla="*/ 71 h 142"/>
                  <a:gd name="T14" fmla="*/ 0 w 105"/>
                  <a:gd name="T15" fmla="*/ 0 h 142"/>
                  <a:gd name="T16" fmla="*/ 9 w 105"/>
                  <a:gd name="T17" fmla="*/ 34 h 142"/>
                  <a:gd name="T18" fmla="*/ 27 w 105"/>
                  <a:gd name="T19" fmla="*/ 34 h 142"/>
                  <a:gd name="T20" fmla="*/ 43 w 105"/>
                  <a:gd name="T21" fmla="*/ 21 h 142"/>
                  <a:gd name="T22" fmla="*/ 27 w 105"/>
                  <a:gd name="T23" fmla="*/ 8 h 142"/>
                  <a:gd name="T24" fmla="*/ 9 w 105"/>
                  <a:gd name="T25" fmla="*/ 8 h 142"/>
                  <a:gd name="T26" fmla="*/ 9 w 105"/>
                  <a:gd name="T27" fmla="*/ 34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42">
                    <a:moveTo>
                      <a:pt x="0" y="0"/>
                    </a:moveTo>
                    <a:cubicBezTo>
                      <a:pt x="62" y="0"/>
                      <a:pt x="62" y="0"/>
                      <a:pt x="62" y="0"/>
                    </a:cubicBezTo>
                    <a:cubicBezTo>
                      <a:pt x="90" y="0"/>
                      <a:pt x="105" y="16"/>
                      <a:pt x="105" y="42"/>
                    </a:cubicBezTo>
                    <a:cubicBezTo>
                      <a:pt x="105" y="68"/>
                      <a:pt x="90" y="84"/>
                      <a:pt x="62" y="84"/>
                    </a:cubicBezTo>
                    <a:cubicBezTo>
                      <a:pt x="18" y="84"/>
                      <a:pt x="18" y="84"/>
                      <a:pt x="18" y="84"/>
                    </a:cubicBezTo>
                    <a:cubicBezTo>
                      <a:pt x="18" y="142"/>
                      <a:pt x="18" y="142"/>
                      <a:pt x="18" y="142"/>
                    </a:cubicBezTo>
                    <a:cubicBezTo>
                      <a:pt x="0" y="142"/>
                      <a:pt x="0" y="142"/>
                      <a:pt x="0" y="142"/>
                    </a:cubicBezTo>
                    <a:lnTo>
                      <a:pt x="0" y="0"/>
                    </a:lnTo>
                    <a:close/>
                    <a:moveTo>
                      <a:pt x="18" y="68"/>
                    </a:moveTo>
                    <a:cubicBezTo>
                      <a:pt x="55" y="68"/>
                      <a:pt x="55" y="68"/>
                      <a:pt x="55" y="68"/>
                    </a:cubicBezTo>
                    <a:cubicBezTo>
                      <a:pt x="76" y="68"/>
                      <a:pt x="86" y="59"/>
                      <a:pt x="86" y="42"/>
                    </a:cubicBezTo>
                    <a:cubicBezTo>
                      <a:pt x="86" y="25"/>
                      <a:pt x="76" y="16"/>
                      <a:pt x="55" y="16"/>
                    </a:cubicBezTo>
                    <a:cubicBezTo>
                      <a:pt x="18" y="16"/>
                      <a:pt x="18" y="16"/>
                      <a:pt x="18" y="16"/>
                    </a:cubicBezTo>
                    <a:lnTo>
                      <a:pt x="1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124">
                <a:extLst>
                  <a:ext uri="{FF2B5EF4-FFF2-40B4-BE49-F238E27FC236}">
                    <a16:creationId xmlns:a16="http://schemas.microsoft.com/office/drawing/2014/main" id="{B4061080-314E-D946-7B74-BFF08322B291}"/>
                  </a:ext>
                </a:extLst>
              </p:cNvPr>
              <p:cNvSpPr>
                <a:spLocks noChangeAspect="1" noEditPoints="1"/>
              </p:cNvSpPr>
              <p:nvPr/>
            </p:nvSpPr>
            <p:spPr bwMode="auto">
              <a:xfrm>
                <a:off x="762" y="1472"/>
                <a:ext cx="47" cy="53"/>
              </a:xfrm>
              <a:custGeom>
                <a:avLst/>
                <a:gdLst>
                  <a:gd name="T0" fmla="*/ 46 w 95"/>
                  <a:gd name="T1" fmla="*/ 36 h 107"/>
                  <a:gd name="T2" fmla="*/ 24 w 95"/>
                  <a:gd name="T3" fmla="*/ 53 h 107"/>
                  <a:gd name="T4" fmla="*/ 0 w 95"/>
                  <a:gd name="T5" fmla="*/ 26 h 107"/>
                  <a:gd name="T6" fmla="*/ 24 w 95"/>
                  <a:gd name="T7" fmla="*/ 0 h 107"/>
                  <a:gd name="T8" fmla="*/ 47 w 95"/>
                  <a:gd name="T9" fmla="*/ 29 h 107"/>
                  <a:gd name="T10" fmla="*/ 9 w 95"/>
                  <a:gd name="T11" fmla="*/ 29 h 107"/>
                  <a:gd name="T12" fmla="*/ 25 w 95"/>
                  <a:gd name="T13" fmla="*/ 46 h 107"/>
                  <a:gd name="T14" fmla="*/ 38 w 95"/>
                  <a:gd name="T15" fmla="*/ 36 h 107"/>
                  <a:gd name="T16" fmla="*/ 46 w 95"/>
                  <a:gd name="T17" fmla="*/ 36 h 107"/>
                  <a:gd name="T18" fmla="*/ 38 w 95"/>
                  <a:gd name="T19" fmla="*/ 22 h 107"/>
                  <a:gd name="T20" fmla="*/ 23 w 95"/>
                  <a:gd name="T21" fmla="*/ 7 h 107"/>
                  <a:gd name="T22" fmla="*/ 9 w 95"/>
                  <a:gd name="T23" fmla="*/ 22 h 107"/>
                  <a:gd name="T24" fmla="*/ 38 w 95"/>
                  <a:gd name="T25" fmla="*/ 2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 h="107">
                    <a:moveTo>
                      <a:pt x="93" y="72"/>
                    </a:moveTo>
                    <a:cubicBezTo>
                      <a:pt x="88" y="95"/>
                      <a:pt x="72" y="107"/>
                      <a:pt x="49" y="107"/>
                    </a:cubicBezTo>
                    <a:cubicBezTo>
                      <a:pt x="16" y="107"/>
                      <a:pt x="1" y="85"/>
                      <a:pt x="0" y="53"/>
                    </a:cubicBezTo>
                    <a:cubicBezTo>
                      <a:pt x="0" y="23"/>
                      <a:pt x="20" y="0"/>
                      <a:pt x="48" y="0"/>
                    </a:cubicBezTo>
                    <a:cubicBezTo>
                      <a:pt x="84" y="0"/>
                      <a:pt x="95" y="34"/>
                      <a:pt x="94" y="59"/>
                    </a:cubicBezTo>
                    <a:cubicBezTo>
                      <a:pt x="18" y="59"/>
                      <a:pt x="18" y="59"/>
                      <a:pt x="18" y="59"/>
                    </a:cubicBezTo>
                    <a:cubicBezTo>
                      <a:pt x="17" y="76"/>
                      <a:pt x="27" y="92"/>
                      <a:pt x="50" y="92"/>
                    </a:cubicBezTo>
                    <a:cubicBezTo>
                      <a:pt x="64" y="92"/>
                      <a:pt x="73" y="85"/>
                      <a:pt x="76" y="72"/>
                    </a:cubicBezTo>
                    <a:lnTo>
                      <a:pt x="93" y="72"/>
                    </a:lnTo>
                    <a:close/>
                    <a:moveTo>
                      <a:pt x="77" y="44"/>
                    </a:moveTo>
                    <a:cubicBezTo>
                      <a:pt x="76" y="28"/>
                      <a:pt x="64" y="15"/>
                      <a:pt x="47" y="15"/>
                    </a:cubicBezTo>
                    <a:cubicBezTo>
                      <a:pt x="30" y="15"/>
                      <a:pt x="19" y="28"/>
                      <a:pt x="18" y="44"/>
                    </a:cubicBezTo>
                    <a:lnTo>
                      <a:pt x="7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Freeform 125">
                <a:extLst>
                  <a:ext uri="{FF2B5EF4-FFF2-40B4-BE49-F238E27FC236}">
                    <a16:creationId xmlns:a16="http://schemas.microsoft.com/office/drawing/2014/main" id="{C64DEA48-F371-287D-BE32-F74004113AA3}"/>
                  </a:ext>
                </a:extLst>
              </p:cNvPr>
              <p:cNvSpPr>
                <a:spLocks noChangeAspect="1"/>
              </p:cNvSpPr>
              <p:nvPr/>
            </p:nvSpPr>
            <p:spPr bwMode="auto">
              <a:xfrm>
                <a:off x="816" y="1472"/>
                <a:ext cx="42" cy="52"/>
              </a:xfrm>
              <a:custGeom>
                <a:avLst/>
                <a:gdLst>
                  <a:gd name="T0" fmla="*/ 0 w 85"/>
                  <a:gd name="T1" fmla="*/ 1 h 105"/>
                  <a:gd name="T2" fmla="*/ 8 w 85"/>
                  <a:gd name="T3" fmla="*/ 1 h 105"/>
                  <a:gd name="T4" fmla="*/ 8 w 85"/>
                  <a:gd name="T5" fmla="*/ 9 h 105"/>
                  <a:gd name="T6" fmla="*/ 8 w 85"/>
                  <a:gd name="T7" fmla="*/ 9 h 105"/>
                  <a:gd name="T8" fmla="*/ 25 w 85"/>
                  <a:gd name="T9" fmla="*/ 0 h 105"/>
                  <a:gd name="T10" fmla="*/ 42 w 85"/>
                  <a:gd name="T11" fmla="*/ 18 h 105"/>
                  <a:gd name="T12" fmla="*/ 42 w 85"/>
                  <a:gd name="T13" fmla="*/ 52 h 105"/>
                  <a:gd name="T14" fmla="*/ 34 w 85"/>
                  <a:gd name="T15" fmla="*/ 52 h 105"/>
                  <a:gd name="T16" fmla="*/ 34 w 85"/>
                  <a:gd name="T17" fmla="*/ 17 h 105"/>
                  <a:gd name="T18" fmla="*/ 23 w 85"/>
                  <a:gd name="T19" fmla="*/ 7 h 105"/>
                  <a:gd name="T20" fmla="*/ 8 w 85"/>
                  <a:gd name="T21" fmla="*/ 23 h 105"/>
                  <a:gd name="T22" fmla="*/ 8 w 85"/>
                  <a:gd name="T23" fmla="*/ 52 h 105"/>
                  <a:gd name="T24" fmla="*/ 0 w 85"/>
                  <a:gd name="T25" fmla="*/ 52 h 105"/>
                  <a:gd name="T26" fmla="*/ 0 w 85"/>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7" y="19"/>
                      <a:pt x="17" y="19"/>
                      <a:pt x="17" y="19"/>
                    </a:cubicBezTo>
                    <a:cubicBezTo>
                      <a:pt x="24"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Freeform 126">
                <a:extLst>
                  <a:ext uri="{FF2B5EF4-FFF2-40B4-BE49-F238E27FC236}">
                    <a16:creationId xmlns:a16="http://schemas.microsoft.com/office/drawing/2014/main" id="{27ABE239-AF5D-A7DD-0E21-94A6A7479EFB}"/>
                  </a:ext>
                </a:extLst>
              </p:cNvPr>
              <p:cNvSpPr>
                <a:spLocks noChangeAspect="1"/>
              </p:cNvSpPr>
              <p:nvPr/>
            </p:nvSpPr>
            <p:spPr bwMode="auto">
              <a:xfrm>
                <a:off x="865" y="1472"/>
                <a:ext cx="44" cy="53"/>
              </a:xfrm>
              <a:custGeom>
                <a:avLst/>
                <a:gdLst>
                  <a:gd name="T0" fmla="*/ 9 w 87"/>
                  <a:gd name="T1" fmla="*/ 36 h 107"/>
                  <a:gd name="T2" fmla="*/ 23 w 87"/>
                  <a:gd name="T3" fmla="*/ 46 h 107"/>
                  <a:gd name="T4" fmla="*/ 35 w 87"/>
                  <a:gd name="T5" fmla="*/ 38 h 107"/>
                  <a:gd name="T6" fmla="*/ 18 w 87"/>
                  <a:gd name="T7" fmla="*/ 29 h 107"/>
                  <a:gd name="T8" fmla="*/ 2 w 87"/>
                  <a:gd name="T9" fmla="*/ 14 h 107"/>
                  <a:gd name="T10" fmla="*/ 21 w 87"/>
                  <a:gd name="T11" fmla="*/ 0 h 107"/>
                  <a:gd name="T12" fmla="*/ 42 w 87"/>
                  <a:gd name="T13" fmla="*/ 16 h 107"/>
                  <a:gd name="T14" fmla="*/ 33 w 87"/>
                  <a:gd name="T15" fmla="*/ 16 h 107"/>
                  <a:gd name="T16" fmla="*/ 21 w 87"/>
                  <a:gd name="T17" fmla="*/ 7 h 107"/>
                  <a:gd name="T18" fmla="*/ 10 w 87"/>
                  <a:gd name="T19" fmla="*/ 14 h 107"/>
                  <a:gd name="T20" fmla="*/ 27 w 87"/>
                  <a:gd name="T21" fmla="*/ 23 h 107"/>
                  <a:gd name="T22" fmla="*/ 44 w 87"/>
                  <a:gd name="T23" fmla="*/ 37 h 107"/>
                  <a:gd name="T24" fmla="*/ 22 w 87"/>
                  <a:gd name="T25" fmla="*/ 53 h 107"/>
                  <a:gd name="T26" fmla="*/ 0 w 87"/>
                  <a:gd name="T27" fmla="*/ 36 h 107"/>
                  <a:gd name="T28" fmla="*/ 9 w 87"/>
                  <a:gd name="T29" fmla="*/ 3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3" y="49"/>
                      <a:pt x="3" y="29"/>
                    </a:cubicBezTo>
                    <a:cubicBezTo>
                      <a:pt x="3"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1" y="49"/>
                      <a:pt x="87" y="55"/>
                      <a:pt x="87" y="75"/>
                    </a:cubicBezTo>
                    <a:cubicBezTo>
                      <a:pt x="87" y="99"/>
                      <a:pt x="65"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Freeform 127">
                <a:extLst>
                  <a:ext uri="{FF2B5EF4-FFF2-40B4-BE49-F238E27FC236}">
                    <a16:creationId xmlns:a16="http://schemas.microsoft.com/office/drawing/2014/main" id="{0288FFF4-9F1E-E16F-E1EB-321A089E8AE5}"/>
                  </a:ext>
                </a:extLst>
              </p:cNvPr>
              <p:cNvSpPr>
                <a:spLocks noChangeAspect="1" noEditPoints="1"/>
              </p:cNvSpPr>
              <p:nvPr/>
            </p:nvSpPr>
            <p:spPr bwMode="auto">
              <a:xfrm>
                <a:off x="916" y="1453"/>
                <a:ext cx="9" cy="71"/>
              </a:xfrm>
              <a:custGeom>
                <a:avLst/>
                <a:gdLst>
                  <a:gd name="T0" fmla="*/ 9 w 40"/>
                  <a:gd name="T1" fmla="*/ 10 h 335"/>
                  <a:gd name="T2" fmla="*/ 0 w 40"/>
                  <a:gd name="T3" fmla="*/ 10 h 335"/>
                  <a:gd name="T4" fmla="*/ 0 w 40"/>
                  <a:gd name="T5" fmla="*/ 0 h 335"/>
                  <a:gd name="T6" fmla="*/ 9 w 40"/>
                  <a:gd name="T7" fmla="*/ 0 h 335"/>
                  <a:gd name="T8" fmla="*/ 9 w 40"/>
                  <a:gd name="T9" fmla="*/ 10 h 335"/>
                  <a:gd name="T10" fmla="*/ 0 w 40"/>
                  <a:gd name="T11" fmla="*/ 19 h 335"/>
                  <a:gd name="T12" fmla="*/ 9 w 40"/>
                  <a:gd name="T13" fmla="*/ 19 h 335"/>
                  <a:gd name="T14" fmla="*/ 9 w 40"/>
                  <a:gd name="T15" fmla="*/ 71 h 335"/>
                  <a:gd name="T16" fmla="*/ 0 w 40"/>
                  <a:gd name="T17" fmla="*/ 71 h 335"/>
                  <a:gd name="T18" fmla="*/ 0 w 40"/>
                  <a:gd name="T19" fmla="*/ 19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35">
                    <a:moveTo>
                      <a:pt x="40" y="49"/>
                    </a:moveTo>
                    <a:lnTo>
                      <a:pt x="0" y="49"/>
                    </a:lnTo>
                    <a:lnTo>
                      <a:pt x="0" y="0"/>
                    </a:lnTo>
                    <a:lnTo>
                      <a:pt x="40" y="0"/>
                    </a:lnTo>
                    <a:lnTo>
                      <a:pt x="40" y="49"/>
                    </a:lnTo>
                    <a:close/>
                    <a:moveTo>
                      <a:pt x="0" y="92"/>
                    </a:moveTo>
                    <a:lnTo>
                      <a:pt x="40" y="92"/>
                    </a:lnTo>
                    <a:lnTo>
                      <a:pt x="40" y="335"/>
                    </a:lnTo>
                    <a:lnTo>
                      <a:pt x="0" y="335"/>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0" name="Freeform 128">
                <a:extLst>
                  <a:ext uri="{FF2B5EF4-FFF2-40B4-BE49-F238E27FC236}">
                    <a16:creationId xmlns:a16="http://schemas.microsoft.com/office/drawing/2014/main" id="{41208E78-243B-22DD-712E-ACA02E970A29}"/>
                  </a:ext>
                </a:extLst>
              </p:cNvPr>
              <p:cNvSpPr>
                <a:spLocks noChangeAspect="1" noEditPoints="1"/>
              </p:cNvSpPr>
              <p:nvPr/>
            </p:nvSpPr>
            <p:spPr bwMode="auto">
              <a:xfrm>
                <a:off x="933" y="1472"/>
                <a:ext cx="49" cy="53"/>
              </a:xfrm>
              <a:custGeom>
                <a:avLst/>
                <a:gdLst>
                  <a:gd name="T0" fmla="*/ 24 w 99"/>
                  <a:gd name="T1" fmla="*/ 0 h 107"/>
                  <a:gd name="T2" fmla="*/ 49 w 99"/>
                  <a:gd name="T3" fmla="*/ 27 h 107"/>
                  <a:gd name="T4" fmla="*/ 24 w 99"/>
                  <a:gd name="T5" fmla="*/ 53 h 107"/>
                  <a:gd name="T6" fmla="*/ 0 w 99"/>
                  <a:gd name="T7" fmla="*/ 27 h 107"/>
                  <a:gd name="T8" fmla="*/ 24 w 99"/>
                  <a:gd name="T9" fmla="*/ 0 h 107"/>
                  <a:gd name="T10" fmla="*/ 24 w 99"/>
                  <a:gd name="T11" fmla="*/ 46 h 107"/>
                  <a:gd name="T12" fmla="*/ 40 w 99"/>
                  <a:gd name="T13" fmla="*/ 27 h 107"/>
                  <a:gd name="T14" fmla="*/ 24 w 99"/>
                  <a:gd name="T15" fmla="*/ 7 h 107"/>
                  <a:gd name="T16" fmla="*/ 8 w 99"/>
                  <a:gd name="T17" fmla="*/ 27 h 107"/>
                  <a:gd name="T18" fmla="*/ 24 w 99"/>
                  <a:gd name="T19" fmla="*/ 46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107">
                    <a:moveTo>
                      <a:pt x="49" y="0"/>
                    </a:moveTo>
                    <a:cubicBezTo>
                      <a:pt x="82" y="0"/>
                      <a:pt x="99" y="24"/>
                      <a:pt x="99" y="54"/>
                    </a:cubicBezTo>
                    <a:cubicBezTo>
                      <a:pt x="99" y="84"/>
                      <a:pt x="82" y="107"/>
                      <a:pt x="49" y="107"/>
                    </a:cubicBezTo>
                    <a:cubicBezTo>
                      <a:pt x="17" y="107"/>
                      <a:pt x="0" y="84"/>
                      <a:pt x="0" y="54"/>
                    </a:cubicBezTo>
                    <a:cubicBezTo>
                      <a:pt x="0" y="24"/>
                      <a:pt x="17" y="0"/>
                      <a:pt x="49" y="0"/>
                    </a:cubicBezTo>
                    <a:close/>
                    <a:moveTo>
                      <a:pt x="49" y="92"/>
                    </a:moveTo>
                    <a:cubicBezTo>
                      <a:pt x="67" y="92"/>
                      <a:pt x="81" y="78"/>
                      <a:pt x="81" y="54"/>
                    </a:cubicBezTo>
                    <a:cubicBezTo>
                      <a:pt x="81" y="29"/>
                      <a:pt x="67" y="15"/>
                      <a:pt x="49" y="15"/>
                    </a:cubicBezTo>
                    <a:cubicBezTo>
                      <a:pt x="32" y="15"/>
                      <a:pt x="17" y="29"/>
                      <a:pt x="17" y="54"/>
                    </a:cubicBezTo>
                    <a:cubicBezTo>
                      <a:pt x="17" y="78"/>
                      <a:pt x="32" y="92"/>
                      <a:pt x="4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1" name="Freeform 129">
                <a:extLst>
                  <a:ext uri="{FF2B5EF4-FFF2-40B4-BE49-F238E27FC236}">
                    <a16:creationId xmlns:a16="http://schemas.microsoft.com/office/drawing/2014/main" id="{D7142578-4782-A371-0151-BCB40053A1F5}"/>
                  </a:ext>
                </a:extLst>
              </p:cNvPr>
              <p:cNvSpPr>
                <a:spLocks noChangeAspect="1"/>
              </p:cNvSpPr>
              <p:nvPr/>
            </p:nvSpPr>
            <p:spPr bwMode="auto">
              <a:xfrm>
                <a:off x="989" y="1472"/>
                <a:ext cx="43" cy="52"/>
              </a:xfrm>
              <a:custGeom>
                <a:avLst/>
                <a:gdLst>
                  <a:gd name="T0" fmla="*/ 0 w 85"/>
                  <a:gd name="T1" fmla="*/ 1 h 105"/>
                  <a:gd name="T2" fmla="*/ 8 w 85"/>
                  <a:gd name="T3" fmla="*/ 1 h 105"/>
                  <a:gd name="T4" fmla="*/ 8 w 85"/>
                  <a:gd name="T5" fmla="*/ 9 h 105"/>
                  <a:gd name="T6" fmla="*/ 8 w 85"/>
                  <a:gd name="T7" fmla="*/ 9 h 105"/>
                  <a:gd name="T8" fmla="*/ 25 w 85"/>
                  <a:gd name="T9" fmla="*/ 0 h 105"/>
                  <a:gd name="T10" fmla="*/ 43 w 85"/>
                  <a:gd name="T11" fmla="*/ 18 h 105"/>
                  <a:gd name="T12" fmla="*/ 43 w 85"/>
                  <a:gd name="T13" fmla="*/ 52 h 105"/>
                  <a:gd name="T14" fmla="*/ 34 w 85"/>
                  <a:gd name="T15" fmla="*/ 52 h 105"/>
                  <a:gd name="T16" fmla="*/ 34 w 85"/>
                  <a:gd name="T17" fmla="*/ 17 h 105"/>
                  <a:gd name="T18" fmla="*/ 24 w 85"/>
                  <a:gd name="T19" fmla="*/ 7 h 105"/>
                  <a:gd name="T20" fmla="*/ 9 w 85"/>
                  <a:gd name="T21" fmla="*/ 23 h 105"/>
                  <a:gd name="T22" fmla="*/ 9 w 85"/>
                  <a:gd name="T23" fmla="*/ 52 h 105"/>
                  <a:gd name="T24" fmla="*/ 0 w 85"/>
                  <a:gd name="T25" fmla="*/ 52 h 105"/>
                  <a:gd name="T26" fmla="*/ 0 w 85"/>
                  <a:gd name="T27" fmla="*/ 1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0" y="2"/>
                    </a:moveTo>
                    <a:cubicBezTo>
                      <a:pt x="16" y="2"/>
                      <a:pt x="16" y="2"/>
                      <a:pt x="16" y="2"/>
                    </a:cubicBezTo>
                    <a:cubicBezTo>
                      <a:pt x="16" y="19"/>
                      <a:pt x="16" y="19"/>
                      <a:pt x="16" y="19"/>
                    </a:cubicBezTo>
                    <a:cubicBezTo>
                      <a:pt x="16" y="19"/>
                      <a:pt x="16" y="19"/>
                      <a:pt x="16" y="19"/>
                    </a:cubicBezTo>
                    <a:cubicBezTo>
                      <a:pt x="23" y="6"/>
                      <a:pt x="35" y="0"/>
                      <a:pt x="50" y="0"/>
                    </a:cubicBezTo>
                    <a:cubicBezTo>
                      <a:pt x="77" y="0"/>
                      <a:pt x="85" y="15"/>
                      <a:pt x="85" y="37"/>
                    </a:cubicBezTo>
                    <a:cubicBezTo>
                      <a:pt x="85" y="105"/>
                      <a:pt x="85" y="105"/>
                      <a:pt x="85" y="105"/>
                    </a:cubicBezTo>
                    <a:cubicBezTo>
                      <a:pt x="68" y="105"/>
                      <a:pt x="68" y="105"/>
                      <a:pt x="68" y="105"/>
                    </a:cubicBezTo>
                    <a:cubicBezTo>
                      <a:pt x="68" y="35"/>
                      <a:pt x="68" y="35"/>
                      <a:pt x="68" y="35"/>
                    </a:cubicBezTo>
                    <a:cubicBezTo>
                      <a:pt x="68" y="23"/>
                      <a:pt x="60" y="15"/>
                      <a:pt x="47" y="15"/>
                    </a:cubicBezTo>
                    <a:cubicBezTo>
                      <a:pt x="27" y="15"/>
                      <a:pt x="17" y="28"/>
                      <a:pt x="17" y="47"/>
                    </a:cubicBezTo>
                    <a:cubicBezTo>
                      <a:pt x="17" y="105"/>
                      <a:pt x="17" y="105"/>
                      <a:pt x="17" y="105"/>
                    </a:cubicBezTo>
                    <a:cubicBezTo>
                      <a:pt x="0" y="105"/>
                      <a:pt x="0" y="105"/>
                      <a:pt x="0" y="105"/>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2" name="Freeform 130">
                <a:extLst>
                  <a:ext uri="{FF2B5EF4-FFF2-40B4-BE49-F238E27FC236}">
                    <a16:creationId xmlns:a16="http://schemas.microsoft.com/office/drawing/2014/main" id="{11B52DBF-C933-6095-586C-A9CBAEA8913C}"/>
                  </a:ext>
                </a:extLst>
              </p:cNvPr>
              <p:cNvSpPr>
                <a:spLocks noChangeAspect="1"/>
              </p:cNvSpPr>
              <p:nvPr/>
            </p:nvSpPr>
            <p:spPr bwMode="auto">
              <a:xfrm>
                <a:off x="1039" y="1472"/>
                <a:ext cx="43" cy="53"/>
              </a:xfrm>
              <a:custGeom>
                <a:avLst/>
                <a:gdLst>
                  <a:gd name="T0" fmla="*/ 8 w 87"/>
                  <a:gd name="T1" fmla="*/ 36 h 107"/>
                  <a:gd name="T2" fmla="*/ 22 w 87"/>
                  <a:gd name="T3" fmla="*/ 46 h 107"/>
                  <a:gd name="T4" fmla="*/ 34 w 87"/>
                  <a:gd name="T5" fmla="*/ 38 h 107"/>
                  <a:gd name="T6" fmla="*/ 18 w 87"/>
                  <a:gd name="T7" fmla="*/ 29 h 107"/>
                  <a:gd name="T8" fmla="*/ 1 w 87"/>
                  <a:gd name="T9" fmla="*/ 14 h 107"/>
                  <a:gd name="T10" fmla="*/ 20 w 87"/>
                  <a:gd name="T11" fmla="*/ 0 h 107"/>
                  <a:gd name="T12" fmla="*/ 41 w 87"/>
                  <a:gd name="T13" fmla="*/ 16 h 107"/>
                  <a:gd name="T14" fmla="*/ 33 w 87"/>
                  <a:gd name="T15" fmla="*/ 16 h 107"/>
                  <a:gd name="T16" fmla="*/ 21 w 87"/>
                  <a:gd name="T17" fmla="*/ 7 h 107"/>
                  <a:gd name="T18" fmla="*/ 10 w 87"/>
                  <a:gd name="T19" fmla="*/ 14 h 107"/>
                  <a:gd name="T20" fmla="*/ 27 w 87"/>
                  <a:gd name="T21" fmla="*/ 23 h 107"/>
                  <a:gd name="T22" fmla="*/ 43 w 87"/>
                  <a:gd name="T23" fmla="*/ 37 h 107"/>
                  <a:gd name="T24" fmla="*/ 22 w 87"/>
                  <a:gd name="T25" fmla="*/ 53 h 107"/>
                  <a:gd name="T26" fmla="*/ 0 w 87"/>
                  <a:gd name="T27" fmla="*/ 36 h 107"/>
                  <a:gd name="T28" fmla="*/ 8 w 87"/>
                  <a:gd name="T29" fmla="*/ 3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107">
                    <a:moveTo>
                      <a:pt x="17" y="72"/>
                    </a:moveTo>
                    <a:cubicBezTo>
                      <a:pt x="18" y="87"/>
                      <a:pt x="31" y="92"/>
                      <a:pt x="45" y="92"/>
                    </a:cubicBezTo>
                    <a:cubicBezTo>
                      <a:pt x="55" y="92"/>
                      <a:pt x="69" y="90"/>
                      <a:pt x="69" y="77"/>
                    </a:cubicBezTo>
                    <a:cubicBezTo>
                      <a:pt x="69" y="64"/>
                      <a:pt x="53" y="62"/>
                      <a:pt x="36" y="58"/>
                    </a:cubicBezTo>
                    <a:cubicBezTo>
                      <a:pt x="19" y="54"/>
                      <a:pt x="2" y="49"/>
                      <a:pt x="2" y="29"/>
                    </a:cubicBezTo>
                    <a:cubicBezTo>
                      <a:pt x="2" y="8"/>
                      <a:pt x="23" y="0"/>
                      <a:pt x="41" y="0"/>
                    </a:cubicBezTo>
                    <a:cubicBezTo>
                      <a:pt x="63" y="0"/>
                      <a:pt x="81" y="7"/>
                      <a:pt x="83" y="32"/>
                    </a:cubicBezTo>
                    <a:cubicBezTo>
                      <a:pt x="66" y="32"/>
                      <a:pt x="66" y="32"/>
                      <a:pt x="66" y="32"/>
                    </a:cubicBezTo>
                    <a:cubicBezTo>
                      <a:pt x="65" y="19"/>
                      <a:pt x="53" y="15"/>
                      <a:pt x="42" y="15"/>
                    </a:cubicBezTo>
                    <a:cubicBezTo>
                      <a:pt x="32" y="15"/>
                      <a:pt x="20" y="18"/>
                      <a:pt x="20" y="28"/>
                    </a:cubicBezTo>
                    <a:cubicBezTo>
                      <a:pt x="20" y="40"/>
                      <a:pt x="38" y="42"/>
                      <a:pt x="54" y="46"/>
                    </a:cubicBezTo>
                    <a:cubicBezTo>
                      <a:pt x="70" y="49"/>
                      <a:pt x="87" y="55"/>
                      <a:pt x="87" y="75"/>
                    </a:cubicBezTo>
                    <a:cubicBezTo>
                      <a:pt x="87" y="99"/>
                      <a:pt x="64" y="107"/>
                      <a:pt x="44" y="107"/>
                    </a:cubicBezTo>
                    <a:cubicBezTo>
                      <a:pt x="21" y="107"/>
                      <a:pt x="1" y="98"/>
                      <a:pt x="0" y="72"/>
                    </a:cubicBez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3" name="Freeform 131">
                <a:extLst>
                  <a:ext uri="{FF2B5EF4-FFF2-40B4-BE49-F238E27FC236}">
                    <a16:creationId xmlns:a16="http://schemas.microsoft.com/office/drawing/2014/main" id="{EE66798A-EC35-2014-7C75-879E56323F55}"/>
                  </a:ext>
                </a:extLst>
              </p:cNvPr>
              <p:cNvSpPr>
                <a:spLocks noChangeAspect="1"/>
              </p:cNvSpPr>
              <p:nvPr/>
            </p:nvSpPr>
            <p:spPr bwMode="auto">
              <a:xfrm>
                <a:off x="771" y="1094"/>
                <a:ext cx="4" cy="7"/>
              </a:xfrm>
              <a:custGeom>
                <a:avLst/>
                <a:gdLst>
                  <a:gd name="T0" fmla="*/ 2 w 7"/>
                  <a:gd name="T1" fmla="*/ 0 h 14"/>
                  <a:gd name="T2" fmla="*/ 0 w 7"/>
                  <a:gd name="T3" fmla="*/ 4 h 14"/>
                  <a:gd name="T4" fmla="*/ 2 w 7"/>
                  <a:gd name="T5" fmla="*/ 7 h 14"/>
                  <a:gd name="T6" fmla="*/ 4 w 7"/>
                  <a:gd name="T7" fmla="*/ 4 h 14"/>
                  <a:gd name="T8" fmla="*/ 2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3" y="0"/>
                    </a:moveTo>
                    <a:cubicBezTo>
                      <a:pt x="1" y="3"/>
                      <a:pt x="0" y="5"/>
                      <a:pt x="0" y="7"/>
                    </a:cubicBezTo>
                    <a:cubicBezTo>
                      <a:pt x="0" y="10"/>
                      <a:pt x="3" y="11"/>
                      <a:pt x="4" y="14"/>
                    </a:cubicBezTo>
                    <a:cubicBezTo>
                      <a:pt x="5" y="11"/>
                      <a:pt x="7" y="9"/>
                      <a:pt x="7" y="7"/>
                    </a:cubicBezTo>
                    <a:cubicBezTo>
                      <a:pt x="7" y="4"/>
                      <a:pt x="4" y="1"/>
                      <a:pt x="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Freeform 132">
                <a:extLst>
                  <a:ext uri="{FF2B5EF4-FFF2-40B4-BE49-F238E27FC236}">
                    <a16:creationId xmlns:a16="http://schemas.microsoft.com/office/drawing/2014/main" id="{90648810-E293-1D9D-26C1-B500D4BEB962}"/>
                  </a:ext>
                </a:extLst>
              </p:cNvPr>
              <p:cNvSpPr>
                <a:spLocks noChangeAspect="1"/>
              </p:cNvSpPr>
              <p:nvPr/>
            </p:nvSpPr>
            <p:spPr bwMode="auto">
              <a:xfrm>
                <a:off x="791" y="1094"/>
                <a:ext cx="3" cy="7"/>
              </a:xfrm>
              <a:custGeom>
                <a:avLst/>
                <a:gdLst>
                  <a:gd name="T0" fmla="*/ 2 w 7"/>
                  <a:gd name="T1" fmla="*/ 0 h 14"/>
                  <a:gd name="T2" fmla="*/ 3 w 7"/>
                  <a:gd name="T3" fmla="*/ 4 h 14"/>
                  <a:gd name="T4" fmla="*/ 1 w 7"/>
                  <a:gd name="T5" fmla="*/ 7 h 14"/>
                  <a:gd name="T6" fmla="*/ 0 w 7"/>
                  <a:gd name="T7" fmla="*/ 4 h 14"/>
                  <a:gd name="T8" fmla="*/ 2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4" y="0"/>
                    </a:moveTo>
                    <a:cubicBezTo>
                      <a:pt x="6" y="3"/>
                      <a:pt x="7" y="5"/>
                      <a:pt x="7" y="7"/>
                    </a:cubicBezTo>
                    <a:cubicBezTo>
                      <a:pt x="7" y="10"/>
                      <a:pt x="5" y="11"/>
                      <a:pt x="3" y="14"/>
                    </a:cubicBezTo>
                    <a:cubicBezTo>
                      <a:pt x="2" y="11"/>
                      <a:pt x="0" y="9"/>
                      <a:pt x="1" y="7"/>
                    </a:cubicBezTo>
                    <a:cubicBezTo>
                      <a:pt x="1" y="4"/>
                      <a:pt x="4" y="1"/>
                      <a:pt x="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5" name="Oval 133">
                <a:extLst>
                  <a:ext uri="{FF2B5EF4-FFF2-40B4-BE49-F238E27FC236}">
                    <a16:creationId xmlns:a16="http://schemas.microsoft.com/office/drawing/2014/main" id="{3BB7996E-6A28-7D7E-AD6C-47F9D68508DA}"/>
                  </a:ext>
                </a:extLst>
              </p:cNvPr>
              <p:cNvSpPr>
                <a:spLocks noChangeAspect="1" noChangeArrowheads="1"/>
              </p:cNvSpPr>
              <p:nvPr/>
            </p:nvSpPr>
            <p:spPr bwMode="auto">
              <a:xfrm>
                <a:off x="759" y="1090"/>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6" name="Oval 134">
                <a:extLst>
                  <a:ext uri="{FF2B5EF4-FFF2-40B4-BE49-F238E27FC236}">
                    <a16:creationId xmlns:a16="http://schemas.microsoft.com/office/drawing/2014/main" id="{C75C55B3-50DA-5BC0-8179-3F332EAB470F}"/>
                  </a:ext>
                </a:extLst>
              </p:cNvPr>
              <p:cNvSpPr>
                <a:spLocks noChangeAspect="1" noChangeArrowheads="1"/>
              </p:cNvSpPr>
              <p:nvPr/>
            </p:nvSpPr>
            <p:spPr bwMode="auto">
              <a:xfrm>
                <a:off x="759" y="109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7" name="Oval 135">
                <a:extLst>
                  <a:ext uri="{FF2B5EF4-FFF2-40B4-BE49-F238E27FC236}">
                    <a16:creationId xmlns:a16="http://schemas.microsoft.com/office/drawing/2014/main" id="{ECA1B777-42BA-C385-A8F0-5A502F34578A}"/>
                  </a:ext>
                </a:extLst>
              </p:cNvPr>
              <p:cNvSpPr>
                <a:spLocks noChangeAspect="1" noChangeArrowheads="1"/>
              </p:cNvSpPr>
              <p:nvPr/>
            </p:nvSpPr>
            <p:spPr bwMode="auto">
              <a:xfrm>
                <a:off x="760" y="1097"/>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8" name="Oval 136">
                <a:extLst>
                  <a:ext uri="{FF2B5EF4-FFF2-40B4-BE49-F238E27FC236}">
                    <a16:creationId xmlns:a16="http://schemas.microsoft.com/office/drawing/2014/main" id="{04F72151-045B-522B-483C-AA794368EBAD}"/>
                  </a:ext>
                </a:extLst>
              </p:cNvPr>
              <p:cNvSpPr>
                <a:spLocks noChangeAspect="1" noChangeArrowheads="1"/>
              </p:cNvSpPr>
              <p:nvPr/>
            </p:nvSpPr>
            <p:spPr bwMode="auto">
              <a:xfrm>
                <a:off x="767" y="108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9" name="Oval 137">
                <a:extLst>
                  <a:ext uri="{FF2B5EF4-FFF2-40B4-BE49-F238E27FC236}">
                    <a16:creationId xmlns:a16="http://schemas.microsoft.com/office/drawing/2014/main" id="{B38D9E61-8623-3D9E-C02A-46668FC6528C}"/>
                  </a:ext>
                </a:extLst>
              </p:cNvPr>
              <p:cNvSpPr>
                <a:spLocks noChangeAspect="1" noChangeArrowheads="1"/>
              </p:cNvSpPr>
              <p:nvPr/>
            </p:nvSpPr>
            <p:spPr bwMode="auto">
              <a:xfrm>
                <a:off x="764" y="108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0" name="Oval 138">
                <a:extLst>
                  <a:ext uri="{FF2B5EF4-FFF2-40B4-BE49-F238E27FC236}">
                    <a16:creationId xmlns:a16="http://schemas.microsoft.com/office/drawing/2014/main" id="{AB43BB2F-9662-A29A-6CB2-775333EAA6C2}"/>
                  </a:ext>
                </a:extLst>
              </p:cNvPr>
              <p:cNvSpPr>
                <a:spLocks noChangeAspect="1" noChangeArrowheads="1"/>
              </p:cNvSpPr>
              <p:nvPr/>
            </p:nvSpPr>
            <p:spPr bwMode="auto">
              <a:xfrm>
                <a:off x="761" y="1087"/>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1" name="Oval 139">
                <a:extLst>
                  <a:ext uri="{FF2B5EF4-FFF2-40B4-BE49-F238E27FC236}">
                    <a16:creationId xmlns:a16="http://schemas.microsoft.com/office/drawing/2014/main" id="{28D171A9-1C8C-C4E9-4EFB-831EEBE5A235}"/>
                  </a:ext>
                </a:extLst>
              </p:cNvPr>
              <p:cNvSpPr>
                <a:spLocks noChangeAspect="1" noChangeArrowheads="1"/>
              </p:cNvSpPr>
              <p:nvPr/>
            </p:nvSpPr>
            <p:spPr bwMode="auto">
              <a:xfrm>
                <a:off x="771" y="1084"/>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2" name="Oval 140">
                <a:extLst>
                  <a:ext uri="{FF2B5EF4-FFF2-40B4-BE49-F238E27FC236}">
                    <a16:creationId xmlns:a16="http://schemas.microsoft.com/office/drawing/2014/main" id="{A58CFAE3-B6BD-D1B1-A2B1-DECA29DFFCE8}"/>
                  </a:ext>
                </a:extLst>
              </p:cNvPr>
              <p:cNvSpPr>
                <a:spLocks noChangeAspect="1" noChangeArrowheads="1"/>
              </p:cNvSpPr>
              <p:nvPr/>
            </p:nvSpPr>
            <p:spPr bwMode="auto">
              <a:xfrm>
                <a:off x="774" y="1085"/>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3" name="Oval 141">
                <a:extLst>
                  <a:ext uri="{FF2B5EF4-FFF2-40B4-BE49-F238E27FC236}">
                    <a16:creationId xmlns:a16="http://schemas.microsoft.com/office/drawing/2014/main" id="{322C069C-D463-A485-7FE8-CA2A1B4D5F19}"/>
                  </a:ext>
                </a:extLst>
              </p:cNvPr>
              <p:cNvSpPr>
                <a:spLocks noChangeAspect="1" noChangeArrowheads="1"/>
              </p:cNvSpPr>
              <p:nvPr/>
            </p:nvSpPr>
            <p:spPr bwMode="auto">
              <a:xfrm>
                <a:off x="778" y="1086"/>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4" name="Oval 142">
                <a:extLst>
                  <a:ext uri="{FF2B5EF4-FFF2-40B4-BE49-F238E27FC236}">
                    <a16:creationId xmlns:a16="http://schemas.microsoft.com/office/drawing/2014/main" id="{866E3F1F-1CA7-F8C4-511D-05A9FB2E67B5}"/>
                  </a:ext>
                </a:extLst>
              </p:cNvPr>
              <p:cNvSpPr>
                <a:spLocks noChangeAspect="1" noChangeArrowheads="1"/>
              </p:cNvSpPr>
              <p:nvPr/>
            </p:nvSpPr>
            <p:spPr bwMode="auto">
              <a:xfrm>
                <a:off x="804" y="1090"/>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5" name="Oval 143">
                <a:extLst>
                  <a:ext uri="{FF2B5EF4-FFF2-40B4-BE49-F238E27FC236}">
                    <a16:creationId xmlns:a16="http://schemas.microsoft.com/office/drawing/2014/main" id="{2A4E6D66-89D7-322C-F327-4A9E12737A69}"/>
                  </a:ext>
                </a:extLst>
              </p:cNvPr>
              <p:cNvSpPr>
                <a:spLocks noChangeAspect="1" noChangeArrowheads="1"/>
              </p:cNvSpPr>
              <p:nvPr/>
            </p:nvSpPr>
            <p:spPr bwMode="auto">
              <a:xfrm>
                <a:off x="804" y="109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6" name="Oval 144">
                <a:extLst>
                  <a:ext uri="{FF2B5EF4-FFF2-40B4-BE49-F238E27FC236}">
                    <a16:creationId xmlns:a16="http://schemas.microsoft.com/office/drawing/2014/main" id="{176218F8-914B-C78E-8F58-B12E972405E1}"/>
                  </a:ext>
                </a:extLst>
              </p:cNvPr>
              <p:cNvSpPr>
                <a:spLocks noChangeAspect="1" noChangeArrowheads="1"/>
              </p:cNvSpPr>
              <p:nvPr/>
            </p:nvSpPr>
            <p:spPr bwMode="auto">
              <a:xfrm>
                <a:off x="804" y="1097"/>
                <a:ext cx="2"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7" name="Oval 145">
                <a:extLst>
                  <a:ext uri="{FF2B5EF4-FFF2-40B4-BE49-F238E27FC236}">
                    <a16:creationId xmlns:a16="http://schemas.microsoft.com/office/drawing/2014/main" id="{B17A39F2-DC96-9472-80BD-7D3B2D9D2C44}"/>
                  </a:ext>
                </a:extLst>
              </p:cNvPr>
              <p:cNvSpPr>
                <a:spLocks noChangeAspect="1" noChangeArrowheads="1"/>
              </p:cNvSpPr>
              <p:nvPr/>
            </p:nvSpPr>
            <p:spPr bwMode="auto">
              <a:xfrm>
                <a:off x="796" y="1083"/>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8" name="Oval 146">
                <a:extLst>
                  <a:ext uri="{FF2B5EF4-FFF2-40B4-BE49-F238E27FC236}">
                    <a16:creationId xmlns:a16="http://schemas.microsoft.com/office/drawing/2014/main" id="{4893D285-4D8A-7BCD-3818-95969E589C4B}"/>
                  </a:ext>
                </a:extLst>
              </p:cNvPr>
              <p:cNvSpPr>
                <a:spLocks noChangeAspect="1" noChangeArrowheads="1"/>
              </p:cNvSpPr>
              <p:nvPr/>
            </p:nvSpPr>
            <p:spPr bwMode="auto">
              <a:xfrm>
                <a:off x="800" y="108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9" name="Oval 147">
                <a:extLst>
                  <a:ext uri="{FF2B5EF4-FFF2-40B4-BE49-F238E27FC236}">
                    <a16:creationId xmlns:a16="http://schemas.microsoft.com/office/drawing/2014/main" id="{DBCB1CC6-477B-C206-BB79-F8F576DE5881}"/>
                  </a:ext>
                </a:extLst>
              </p:cNvPr>
              <p:cNvSpPr>
                <a:spLocks noChangeAspect="1" noChangeArrowheads="1"/>
              </p:cNvSpPr>
              <p:nvPr/>
            </p:nvSpPr>
            <p:spPr bwMode="auto">
              <a:xfrm>
                <a:off x="802" y="1087"/>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0" name="Oval 148">
                <a:extLst>
                  <a:ext uri="{FF2B5EF4-FFF2-40B4-BE49-F238E27FC236}">
                    <a16:creationId xmlns:a16="http://schemas.microsoft.com/office/drawing/2014/main" id="{4BE98002-D1FA-C7C0-2EE2-27935A8D2370}"/>
                  </a:ext>
                </a:extLst>
              </p:cNvPr>
              <p:cNvSpPr>
                <a:spLocks noChangeAspect="1" noChangeArrowheads="1"/>
              </p:cNvSpPr>
              <p:nvPr/>
            </p:nvSpPr>
            <p:spPr bwMode="auto">
              <a:xfrm>
                <a:off x="793" y="1084"/>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1" name="Oval 149">
                <a:extLst>
                  <a:ext uri="{FF2B5EF4-FFF2-40B4-BE49-F238E27FC236}">
                    <a16:creationId xmlns:a16="http://schemas.microsoft.com/office/drawing/2014/main" id="{18525554-5E39-6013-EF0F-775FD5E429BA}"/>
                  </a:ext>
                </a:extLst>
              </p:cNvPr>
              <p:cNvSpPr>
                <a:spLocks noChangeAspect="1" noChangeArrowheads="1"/>
              </p:cNvSpPr>
              <p:nvPr/>
            </p:nvSpPr>
            <p:spPr bwMode="auto">
              <a:xfrm>
                <a:off x="789" y="1085"/>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2" name="Oval 150">
                <a:extLst>
                  <a:ext uri="{FF2B5EF4-FFF2-40B4-BE49-F238E27FC236}">
                    <a16:creationId xmlns:a16="http://schemas.microsoft.com/office/drawing/2014/main" id="{55D5D243-425D-E99B-10D6-D7D14D717615}"/>
                  </a:ext>
                </a:extLst>
              </p:cNvPr>
              <p:cNvSpPr>
                <a:spLocks noChangeAspect="1" noChangeArrowheads="1"/>
              </p:cNvSpPr>
              <p:nvPr/>
            </p:nvSpPr>
            <p:spPr bwMode="auto">
              <a:xfrm>
                <a:off x="786" y="1086"/>
                <a:ext cx="3"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3" name="Freeform 151">
                <a:extLst>
                  <a:ext uri="{FF2B5EF4-FFF2-40B4-BE49-F238E27FC236}">
                    <a16:creationId xmlns:a16="http://schemas.microsoft.com/office/drawing/2014/main" id="{CD05C10A-4BE5-5651-1B97-11C50C680733}"/>
                  </a:ext>
                </a:extLst>
              </p:cNvPr>
              <p:cNvSpPr>
                <a:spLocks noChangeAspect="1"/>
              </p:cNvSpPr>
              <p:nvPr/>
            </p:nvSpPr>
            <p:spPr bwMode="auto">
              <a:xfrm>
                <a:off x="781" y="1089"/>
                <a:ext cx="1" cy="6"/>
              </a:xfrm>
              <a:custGeom>
                <a:avLst/>
                <a:gdLst>
                  <a:gd name="T0" fmla="*/ 0 w 3"/>
                  <a:gd name="T1" fmla="*/ 6 h 13"/>
                  <a:gd name="T2" fmla="*/ 1 w 3"/>
                  <a:gd name="T3" fmla="*/ 6 h 13"/>
                  <a:gd name="T4" fmla="*/ 1 w 3"/>
                  <a:gd name="T5" fmla="*/ 0 h 13"/>
                  <a:gd name="T6" fmla="*/ 0 w 3"/>
                  <a:gd name="T7" fmla="*/ 0 h 13"/>
                  <a:gd name="T8" fmla="*/ 0 w 3"/>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3"/>
                    </a:moveTo>
                    <a:cubicBezTo>
                      <a:pt x="3" y="13"/>
                      <a:pt x="3" y="13"/>
                      <a:pt x="3" y="13"/>
                    </a:cubicBezTo>
                    <a:cubicBezTo>
                      <a:pt x="3" y="1"/>
                      <a:pt x="3" y="1"/>
                      <a:pt x="3" y="1"/>
                    </a:cubicBezTo>
                    <a:cubicBezTo>
                      <a:pt x="2" y="1"/>
                      <a:pt x="1" y="0"/>
                      <a:pt x="0" y="0"/>
                    </a:cubicBez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4" name="Freeform 152">
                <a:extLst>
                  <a:ext uri="{FF2B5EF4-FFF2-40B4-BE49-F238E27FC236}">
                    <a16:creationId xmlns:a16="http://schemas.microsoft.com/office/drawing/2014/main" id="{1F1F7817-62DA-8104-5D1B-B941F6556E72}"/>
                  </a:ext>
                </a:extLst>
              </p:cNvPr>
              <p:cNvSpPr>
                <a:spLocks noChangeAspect="1"/>
              </p:cNvSpPr>
              <p:nvPr/>
            </p:nvSpPr>
            <p:spPr bwMode="auto">
              <a:xfrm>
                <a:off x="784" y="1089"/>
                <a:ext cx="1" cy="6"/>
              </a:xfrm>
              <a:custGeom>
                <a:avLst/>
                <a:gdLst>
                  <a:gd name="T0" fmla="*/ 1 w 3"/>
                  <a:gd name="T1" fmla="*/ 0 h 13"/>
                  <a:gd name="T2" fmla="*/ 0 w 3"/>
                  <a:gd name="T3" fmla="*/ 0 h 13"/>
                  <a:gd name="T4" fmla="*/ 0 w 3"/>
                  <a:gd name="T5" fmla="*/ 6 h 13"/>
                  <a:gd name="T6" fmla="*/ 1 w 3"/>
                  <a:gd name="T7" fmla="*/ 6 h 13"/>
                  <a:gd name="T8" fmla="*/ 1 w 3"/>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0"/>
                    </a:moveTo>
                    <a:cubicBezTo>
                      <a:pt x="2" y="0"/>
                      <a:pt x="1" y="1"/>
                      <a:pt x="0" y="1"/>
                    </a:cubicBezTo>
                    <a:cubicBezTo>
                      <a:pt x="0" y="13"/>
                      <a:pt x="0" y="13"/>
                      <a:pt x="0" y="13"/>
                    </a:cubicBezTo>
                    <a:cubicBezTo>
                      <a:pt x="3" y="13"/>
                      <a:pt x="3" y="13"/>
                      <a:pt x="3" y="13"/>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5" name="Freeform 153">
                <a:extLst>
                  <a:ext uri="{FF2B5EF4-FFF2-40B4-BE49-F238E27FC236}">
                    <a16:creationId xmlns:a16="http://schemas.microsoft.com/office/drawing/2014/main" id="{E6CF3735-7774-B180-4C1B-5959773DAC4D}"/>
                  </a:ext>
                </a:extLst>
              </p:cNvPr>
              <p:cNvSpPr>
                <a:spLocks noChangeAspect="1"/>
              </p:cNvSpPr>
              <p:nvPr/>
            </p:nvSpPr>
            <p:spPr bwMode="auto">
              <a:xfrm>
                <a:off x="779" y="1078"/>
                <a:ext cx="3" cy="4"/>
              </a:xfrm>
              <a:custGeom>
                <a:avLst/>
                <a:gdLst>
                  <a:gd name="T0" fmla="*/ 3 w 7"/>
                  <a:gd name="T1" fmla="*/ 4 h 8"/>
                  <a:gd name="T2" fmla="*/ 3 w 7"/>
                  <a:gd name="T3" fmla="*/ 0 h 8"/>
                  <a:gd name="T4" fmla="*/ 0 w 7"/>
                  <a:gd name="T5" fmla="*/ 4 h 8"/>
                  <a:gd name="T6" fmla="*/ 3 w 7"/>
                  <a:gd name="T7" fmla="*/ 4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8"/>
                    </a:moveTo>
                    <a:cubicBezTo>
                      <a:pt x="7" y="0"/>
                      <a:pt x="7" y="0"/>
                      <a:pt x="7" y="0"/>
                    </a:cubicBezTo>
                    <a:cubicBezTo>
                      <a:pt x="3" y="1"/>
                      <a:pt x="1" y="4"/>
                      <a:pt x="0" y="8"/>
                    </a:cubicBez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6" name="Freeform 154">
                <a:extLst>
                  <a:ext uri="{FF2B5EF4-FFF2-40B4-BE49-F238E27FC236}">
                    <a16:creationId xmlns:a16="http://schemas.microsoft.com/office/drawing/2014/main" id="{96FC4627-3C5D-E88B-FFC4-A1E0B33E983A}"/>
                  </a:ext>
                </a:extLst>
              </p:cNvPr>
              <p:cNvSpPr>
                <a:spLocks noChangeAspect="1"/>
              </p:cNvSpPr>
              <p:nvPr/>
            </p:nvSpPr>
            <p:spPr bwMode="auto">
              <a:xfrm>
                <a:off x="784" y="1078"/>
                <a:ext cx="3" cy="4"/>
              </a:xfrm>
              <a:custGeom>
                <a:avLst/>
                <a:gdLst>
                  <a:gd name="T0" fmla="*/ 0 w 6"/>
                  <a:gd name="T1" fmla="*/ 4 h 8"/>
                  <a:gd name="T2" fmla="*/ 3 w 6"/>
                  <a:gd name="T3" fmla="*/ 4 h 8"/>
                  <a:gd name="T4" fmla="*/ 0 w 6"/>
                  <a:gd name="T5" fmla="*/ 0 h 8"/>
                  <a:gd name="T6" fmla="*/ 0 w 6"/>
                  <a:gd name="T7" fmla="*/ 4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0" y="8"/>
                    </a:moveTo>
                    <a:cubicBezTo>
                      <a:pt x="6" y="8"/>
                      <a:pt x="6" y="8"/>
                      <a:pt x="6" y="8"/>
                    </a:cubicBezTo>
                    <a:cubicBezTo>
                      <a:pt x="6" y="4"/>
                      <a:pt x="3" y="1"/>
                      <a:pt x="0" y="0"/>
                    </a:cubicBez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7" name="Freeform 155">
                <a:extLst>
                  <a:ext uri="{FF2B5EF4-FFF2-40B4-BE49-F238E27FC236}">
                    <a16:creationId xmlns:a16="http://schemas.microsoft.com/office/drawing/2014/main" id="{B0F406A8-6EBC-3CE2-2217-3F22D72D831B}"/>
                  </a:ext>
                </a:extLst>
              </p:cNvPr>
              <p:cNvSpPr>
                <a:spLocks noChangeAspect="1"/>
              </p:cNvSpPr>
              <p:nvPr/>
            </p:nvSpPr>
            <p:spPr bwMode="auto">
              <a:xfrm>
                <a:off x="779" y="1084"/>
                <a:ext cx="8" cy="3"/>
              </a:xfrm>
              <a:custGeom>
                <a:avLst/>
                <a:gdLst>
                  <a:gd name="T0" fmla="*/ 0 w 17"/>
                  <a:gd name="T1" fmla="*/ 0 h 7"/>
                  <a:gd name="T2" fmla="*/ 4 w 17"/>
                  <a:gd name="T3" fmla="*/ 3 h 7"/>
                  <a:gd name="T4" fmla="*/ 8 w 17"/>
                  <a:gd name="T5" fmla="*/ 0 h 7"/>
                  <a:gd name="T6" fmla="*/ 0 w 17"/>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7">
                    <a:moveTo>
                      <a:pt x="0" y="0"/>
                    </a:moveTo>
                    <a:cubicBezTo>
                      <a:pt x="1" y="4"/>
                      <a:pt x="4" y="7"/>
                      <a:pt x="9" y="7"/>
                    </a:cubicBezTo>
                    <a:cubicBezTo>
                      <a:pt x="13" y="7"/>
                      <a:pt x="16" y="4"/>
                      <a:pt x="1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8" name="Freeform 156">
                <a:extLst>
                  <a:ext uri="{FF2B5EF4-FFF2-40B4-BE49-F238E27FC236}">
                    <a16:creationId xmlns:a16="http://schemas.microsoft.com/office/drawing/2014/main" id="{332F18D8-4ABE-5E6D-6437-E8011DC082C3}"/>
                  </a:ext>
                </a:extLst>
              </p:cNvPr>
              <p:cNvSpPr>
                <a:spLocks noChangeAspect="1"/>
              </p:cNvSpPr>
              <p:nvPr/>
            </p:nvSpPr>
            <p:spPr bwMode="auto">
              <a:xfrm>
                <a:off x="779" y="1071"/>
                <a:ext cx="7" cy="7"/>
              </a:xfrm>
              <a:custGeom>
                <a:avLst/>
                <a:gdLst>
                  <a:gd name="T0" fmla="*/ 6 w 15"/>
                  <a:gd name="T1" fmla="*/ 7 h 14"/>
                  <a:gd name="T2" fmla="*/ 4 w 15"/>
                  <a:gd name="T3" fmla="*/ 4 h 14"/>
                  <a:gd name="T4" fmla="*/ 7 w 15"/>
                  <a:gd name="T5" fmla="*/ 6 h 14"/>
                  <a:gd name="T6" fmla="*/ 7 w 15"/>
                  <a:gd name="T7" fmla="*/ 2 h 14"/>
                  <a:gd name="T8" fmla="*/ 4 w 15"/>
                  <a:gd name="T9" fmla="*/ 4 h 14"/>
                  <a:gd name="T10" fmla="*/ 6 w 15"/>
                  <a:gd name="T11" fmla="*/ 0 h 14"/>
                  <a:gd name="T12" fmla="*/ 1 w 15"/>
                  <a:gd name="T13" fmla="*/ 0 h 14"/>
                  <a:gd name="T14" fmla="*/ 3 w 15"/>
                  <a:gd name="T15" fmla="*/ 4 h 14"/>
                  <a:gd name="T16" fmla="*/ 0 w 15"/>
                  <a:gd name="T17" fmla="*/ 2 h 14"/>
                  <a:gd name="T18" fmla="*/ 0 w 15"/>
                  <a:gd name="T19" fmla="*/ 6 h 14"/>
                  <a:gd name="T20" fmla="*/ 3 w 15"/>
                  <a:gd name="T21" fmla="*/ 4 h 14"/>
                  <a:gd name="T22" fmla="*/ 1 w 15"/>
                  <a:gd name="T23" fmla="*/ 7 h 14"/>
                  <a:gd name="T24" fmla="*/ 6 w 15"/>
                  <a:gd name="T25" fmla="*/ 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13" y="14"/>
                    </a:moveTo>
                    <a:cubicBezTo>
                      <a:pt x="11" y="13"/>
                      <a:pt x="9" y="11"/>
                      <a:pt x="9" y="8"/>
                    </a:cubicBezTo>
                    <a:cubicBezTo>
                      <a:pt x="11" y="9"/>
                      <a:pt x="14" y="10"/>
                      <a:pt x="15" y="12"/>
                    </a:cubicBezTo>
                    <a:cubicBezTo>
                      <a:pt x="15" y="3"/>
                      <a:pt x="15" y="3"/>
                      <a:pt x="15" y="3"/>
                    </a:cubicBezTo>
                    <a:cubicBezTo>
                      <a:pt x="14" y="5"/>
                      <a:pt x="11" y="6"/>
                      <a:pt x="9" y="7"/>
                    </a:cubicBezTo>
                    <a:cubicBezTo>
                      <a:pt x="9" y="4"/>
                      <a:pt x="10" y="2"/>
                      <a:pt x="12" y="0"/>
                    </a:cubicBezTo>
                    <a:cubicBezTo>
                      <a:pt x="3" y="0"/>
                      <a:pt x="3" y="0"/>
                      <a:pt x="3" y="0"/>
                    </a:cubicBezTo>
                    <a:cubicBezTo>
                      <a:pt x="5" y="2"/>
                      <a:pt x="6" y="4"/>
                      <a:pt x="7" y="7"/>
                    </a:cubicBezTo>
                    <a:cubicBezTo>
                      <a:pt x="4" y="6"/>
                      <a:pt x="2" y="5"/>
                      <a:pt x="0" y="3"/>
                    </a:cubicBezTo>
                    <a:cubicBezTo>
                      <a:pt x="0" y="12"/>
                      <a:pt x="0" y="12"/>
                      <a:pt x="0" y="12"/>
                    </a:cubicBezTo>
                    <a:cubicBezTo>
                      <a:pt x="2" y="10"/>
                      <a:pt x="4" y="9"/>
                      <a:pt x="7" y="8"/>
                    </a:cubicBezTo>
                    <a:cubicBezTo>
                      <a:pt x="6" y="11"/>
                      <a:pt x="5" y="13"/>
                      <a:pt x="3" y="14"/>
                    </a:cubicBezTo>
                    <a:lnTo>
                      <a:pt x="1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9" name="Freeform 157">
                <a:extLst>
                  <a:ext uri="{FF2B5EF4-FFF2-40B4-BE49-F238E27FC236}">
                    <a16:creationId xmlns:a16="http://schemas.microsoft.com/office/drawing/2014/main" id="{7C22B163-58CD-4C90-C7A0-C64F4154810F}"/>
                  </a:ext>
                </a:extLst>
              </p:cNvPr>
              <p:cNvSpPr>
                <a:spLocks noChangeAspect="1" noEditPoints="1"/>
              </p:cNvSpPr>
              <p:nvPr/>
            </p:nvSpPr>
            <p:spPr bwMode="auto">
              <a:xfrm>
                <a:off x="754" y="1150"/>
                <a:ext cx="44" cy="30"/>
              </a:xfrm>
              <a:custGeom>
                <a:avLst/>
                <a:gdLst>
                  <a:gd name="T0" fmla="*/ 29 w 89"/>
                  <a:gd name="T1" fmla="*/ 27 h 60"/>
                  <a:gd name="T2" fmla="*/ 33 w 89"/>
                  <a:gd name="T3" fmla="*/ 27 h 60"/>
                  <a:gd name="T4" fmla="*/ 23 w 89"/>
                  <a:gd name="T5" fmla="*/ 26 h 60"/>
                  <a:gd name="T6" fmla="*/ 23 w 89"/>
                  <a:gd name="T7" fmla="*/ 22 h 60"/>
                  <a:gd name="T8" fmla="*/ 23 w 89"/>
                  <a:gd name="T9" fmla="*/ 26 h 60"/>
                  <a:gd name="T10" fmla="*/ 20 w 89"/>
                  <a:gd name="T11" fmla="*/ 17 h 60"/>
                  <a:gd name="T12" fmla="*/ 16 w 89"/>
                  <a:gd name="T13" fmla="*/ 18 h 60"/>
                  <a:gd name="T14" fmla="*/ 16 w 89"/>
                  <a:gd name="T15" fmla="*/ 19 h 60"/>
                  <a:gd name="T16" fmla="*/ 16 w 89"/>
                  <a:gd name="T17" fmla="*/ 21 h 60"/>
                  <a:gd name="T18" fmla="*/ 14 w 89"/>
                  <a:gd name="T19" fmla="*/ 21 h 60"/>
                  <a:gd name="T20" fmla="*/ 14 w 89"/>
                  <a:gd name="T21" fmla="*/ 21 h 60"/>
                  <a:gd name="T22" fmla="*/ 13 w 89"/>
                  <a:gd name="T23" fmla="*/ 23 h 60"/>
                  <a:gd name="T24" fmla="*/ 14 w 89"/>
                  <a:gd name="T25" fmla="*/ 25 h 60"/>
                  <a:gd name="T26" fmla="*/ 16 w 89"/>
                  <a:gd name="T27" fmla="*/ 26 h 60"/>
                  <a:gd name="T28" fmla="*/ 11 w 89"/>
                  <a:gd name="T29" fmla="*/ 23 h 60"/>
                  <a:gd name="T30" fmla="*/ 13 w 89"/>
                  <a:gd name="T31" fmla="*/ 19 h 60"/>
                  <a:gd name="T32" fmla="*/ 12 w 89"/>
                  <a:gd name="T33" fmla="*/ 18 h 60"/>
                  <a:gd name="T34" fmla="*/ 14 w 89"/>
                  <a:gd name="T35" fmla="*/ 18 h 60"/>
                  <a:gd name="T36" fmla="*/ 18 w 89"/>
                  <a:gd name="T37" fmla="*/ 15 h 60"/>
                  <a:gd name="T38" fmla="*/ 21 w 89"/>
                  <a:gd name="T39" fmla="*/ 18 h 60"/>
                  <a:gd name="T40" fmla="*/ 36 w 89"/>
                  <a:gd name="T41" fmla="*/ 24 h 60"/>
                  <a:gd name="T42" fmla="*/ 22 w 89"/>
                  <a:gd name="T43" fmla="*/ 19 h 60"/>
                  <a:gd name="T44" fmla="*/ 18 w 89"/>
                  <a:gd name="T45" fmla="*/ 15 h 60"/>
                  <a:gd name="T46" fmla="*/ 14 w 89"/>
                  <a:gd name="T47" fmla="*/ 13 h 60"/>
                  <a:gd name="T48" fmla="*/ 9 w 89"/>
                  <a:gd name="T49" fmla="*/ 0 h 60"/>
                  <a:gd name="T50" fmla="*/ 4 w 89"/>
                  <a:gd name="T51" fmla="*/ 3 h 60"/>
                  <a:gd name="T52" fmla="*/ 1 w 89"/>
                  <a:gd name="T53" fmla="*/ 9 h 60"/>
                  <a:gd name="T54" fmla="*/ 10 w 89"/>
                  <a:gd name="T55" fmla="*/ 22 h 60"/>
                  <a:gd name="T56" fmla="*/ 13 w 89"/>
                  <a:gd name="T57" fmla="*/ 26 h 60"/>
                  <a:gd name="T58" fmla="*/ 24 w 89"/>
                  <a:gd name="T59" fmla="*/ 29 h 60"/>
                  <a:gd name="T60" fmla="*/ 41 w 89"/>
                  <a:gd name="T61" fmla="*/ 28 h 60"/>
                  <a:gd name="T62" fmla="*/ 44 w 89"/>
                  <a:gd name="T63" fmla="*/ 25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60">
                    <a:moveTo>
                      <a:pt x="63" y="57"/>
                    </a:moveTo>
                    <a:cubicBezTo>
                      <a:pt x="61" y="57"/>
                      <a:pt x="59" y="55"/>
                      <a:pt x="59" y="53"/>
                    </a:cubicBezTo>
                    <a:cubicBezTo>
                      <a:pt x="59" y="51"/>
                      <a:pt x="61" y="50"/>
                      <a:pt x="63" y="50"/>
                    </a:cubicBezTo>
                    <a:cubicBezTo>
                      <a:pt x="65" y="50"/>
                      <a:pt x="66" y="51"/>
                      <a:pt x="66" y="53"/>
                    </a:cubicBezTo>
                    <a:cubicBezTo>
                      <a:pt x="66" y="55"/>
                      <a:pt x="65" y="57"/>
                      <a:pt x="63" y="57"/>
                    </a:cubicBezTo>
                    <a:moveTo>
                      <a:pt x="46" y="51"/>
                    </a:moveTo>
                    <a:cubicBezTo>
                      <a:pt x="44" y="51"/>
                      <a:pt x="42" y="50"/>
                      <a:pt x="42" y="48"/>
                    </a:cubicBezTo>
                    <a:cubicBezTo>
                      <a:pt x="42" y="46"/>
                      <a:pt x="44" y="44"/>
                      <a:pt x="46" y="44"/>
                    </a:cubicBezTo>
                    <a:cubicBezTo>
                      <a:pt x="48" y="44"/>
                      <a:pt x="50" y="46"/>
                      <a:pt x="50" y="48"/>
                    </a:cubicBezTo>
                    <a:cubicBezTo>
                      <a:pt x="50" y="50"/>
                      <a:pt x="48" y="51"/>
                      <a:pt x="46" y="51"/>
                    </a:cubicBezTo>
                    <a:moveTo>
                      <a:pt x="41" y="35"/>
                    </a:moveTo>
                    <a:cubicBezTo>
                      <a:pt x="40" y="34"/>
                      <a:pt x="40" y="34"/>
                      <a:pt x="40" y="34"/>
                    </a:cubicBezTo>
                    <a:cubicBezTo>
                      <a:pt x="38" y="33"/>
                      <a:pt x="36" y="33"/>
                      <a:pt x="35" y="34"/>
                    </a:cubicBezTo>
                    <a:cubicBezTo>
                      <a:pt x="34" y="35"/>
                      <a:pt x="33" y="35"/>
                      <a:pt x="33" y="36"/>
                    </a:cubicBezTo>
                    <a:cubicBezTo>
                      <a:pt x="32" y="37"/>
                      <a:pt x="32" y="37"/>
                      <a:pt x="32" y="37"/>
                    </a:cubicBezTo>
                    <a:cubicBezTo>
                      <a:pt x="33" y="38"/>
                      <a:pt x="33" y="38"/>
                      <a:pt x="33" y="38"/>
                    </a:cubicBezTo>
                    <a:cubicBezTo>
                      <a:pt x="34" y="39"/>
                      <a:pt x="35" y="41"/>
                      <a:pt x="34" y="42"/>
                    </a:cubicBezTo>
                    <a:cubicBezTo>
                      <a:pt x="34" y="42"/>
                      <a:pt x="34" y="42"/>
                      <a:pt x="33" y="42"/>
                    </a:cubicBezTo>
                    <a:cubicBezTo>
                      <a:pt x="32" y="43"/>
                      <a:pt x="31" y="42"/>
                      <a:pt x="30" y="42"/>
                    </a:cubicBezTo>
                    <a:cubicBezTo>
                      <a:pt x="29" y="41"/>
                      <a:pt x="29" y="41"/>
                      <a:pt x="29" y="41"/>
                    </a:cubicBezTo>
                    <a:cubicBezTo>
                      <a:pt x="29" y="42"/>
                      <a:pt x="29" y="42"/>
                      <a:pt x="29" y="42"/>
                    </a:cubicBezTo>
                    <a:cubicBezTo>
                      <a:pt x="29" y="42"/>
                      <a:pt x="28" y="42"/>
                      <a:pt x="28" y="42"/>
                    </a:cubicBezTo>
                    <a:cubicBezTo>
                      <a:pt x="28" y="43"/>
                      <a:pt x="28" y="43"/>
                      <a:pt x="28" y="43"/>
                    </a:cubicBezTo>
                    <a:cubicBezTo>
                      <a:pt x="27" y="44"/>
                      <a:pt x="27" y="45"/>
                      <a:pt x="27" y="46"/>
                    </a:cubicBezTo>
                    <a:cubicBezTo>
                      <a:pt x="27" y="47"/>
                      <a:pt x="27" y="47"/>
                      <a:pt x="27" y="47"/>
                    </a:cubicBezTo>
                    <a:cubicBezTo>
                      <a:pt x="27" y="48"/>
                      <a:pt x="28" y="48"/>
                      <a:pt x="29" y="49"/>
                    </a:cubicBezTo>
                    <a:cubicBezTo>
                      <a:pt x="29" y="49"/>
                      <a:pt x="29" y="49"/>
                      <a:pt x="29" y="49"/>
                    </a:cubicBezTo>
                    <a:cubicBezTo>
                      <a:pt x="30" y="50"/>
                      <a:pt x="31" y="50"/>
                      <a:pt x="32" y="51"/>
                    </a:cubicBezTo>
                    <a:cubicBezTo>
                      <a:pt x="30" y="52"/>
                      <a:pt x="29" y="52"/>
                      <a:pt x="27" y="51"/>
                    </a:cubicBezTo>
                    <a:cubicBezTo>
                      <a:pt x="25" y="50"/>
                      <a:pt x="23" y="47"/>
                      <a:pt x="23" y="46"/>
                    </a:cubicBezTo>
                    <a:cubicBezTo>
                      <a:pt x="23" y="44"/>
                      <a:pt x="24" y="41"/>
                      <a:pt x="26" y="38"/>
                    </a:cubicBezTo>
                    <a:cubicBezTo>
                      <a:pt x="26" y="38"/>
                      <a:pt x="26" y="38"/>
                      <a:pt x="26" y="38"/>
                    </a:cubicBezTo>
                    <a:cubicBezTo>
                      <a:pt x="26" y="37"/>
                      <a:pt x="26" y="37"/>
                      <a:pt x="26" y="37"/>
                    </a:cubicBezTo>
                    <a:cubicBezTo>
                      <a:pt x="25" y="36"/>
                      <a:pt x="25" y="36"/>
                      <a:pt x="24" y="35"/>
                    </a:cubicBezTo>
                    <a:cubicBezTo>
                      <a:pt x="25" y="35"/>
                      <a:pt x="26" y="35"/>
                      <a:pt x="27" y="35"/>
                    </a:cubicBezTo>
                    <a:cubicBezTo>
                      <a:pt x="28" y="36"/>
                      <a:pt x="28" y="36"/>
                      <a:pt x="28" y="36"/>
                    </a:cubicBezTo>
                    <a:cubicBezTo>
                      <a:pt x="28" y="35"/>
                      <a:pt x="28" y="35"/>
                      <a:pt x="28" y="35"/>
                    </a:cubicBezTo>
                    <a:cubicBezTo>
                      <a:pt x="29" y="34"/>
                      <a:pt x="33" y="30"/>
                      <a:pt x="36" y="30"/>
                    </a:cubicBezTo>
                    <a:cubicBezTo>
                      <a:pt x="38" y="30"/>
                      <a:pt x="39" y="31"/>
                      <a:pt x="40" y="32"/>
                    </a:cubicBezTo>
                    <a:cubicBezTo>
                      <a:pt x="41" y="33"/>
                      <a:pt x="42" y="35"/>
                      <a:pt x="42" y="36"/>
                    </a:cubicBezTo>
                    <a:cubicBezTo>
                      <a:pt x="42" y="35"/>
                      <a:pt x="41" y="35"/>
                      <a:pt x="41" y="35"/>
                    </a:cubicBezTo>
                    <a:moveTo>
                      <a:pt x="73" y="48"/>
                    </a:moveTo>
                    <a:cubicBezTo>
                      <a:pt x="64" y="46"/>
                      <a:pt x="53" y="42"/>
                      <a:pt x="44" y="37"/>
                    </a:cubicBezTo>
                    <a:cubicBezTo>
                      <a:pt x="44" y="37"/>
                      <a:pt x="44" y="37"/>
                      <a:pt x="44" y="37"/>
                    </a:cubicBezTo>
                    <a:cubicBezTo>
                      <a:pt x="44" y="35"/>
                      <a:pt x="43" y="33"/>
                      <a:pt x="42" y="31"/>
                    </a:cubicBezTo>
                    <a:cubicBezTo>
                      <a:pt x="40" y="30"/>
                      <a:pt x="38" y="29"/>
                      <a:pt x="36" y="29"/>
                    </a:cubicBezTo>
                    <a:cubicBezTo>
                      <a:pt x="35" y="29"/>
                      <a:pt x="34" y="29"/>
                      <a:pt x="33" y="29"/>
                    </a:cubicBezTo>
                    <a:cubicBezTo>
                      <a:pt x="32" y="28"/>
                      <a:pt x="31" y="27"/>
                      <a:pt x="29" y="25"/>
                    </a:cubicBezTo>
                    <a:cubicBezTo>
                      <a:pt x="26" y="21"/>
                      <a:pt x="23" y="16"/>
                      <a:pt x="21" y="10"/>
                    </a:cubicBezTo>
                    <a:cubicBezTo>
                      <a:pt x="20" y="7"/>
                      <a:pt x="19" y="3"/>
                      <a:pt x="18" y="0"/>
                    </a:cubicBezTo>
                    <a:cubicBezTo>
                      <a:pt x="18" y="3"/>
                      <a:pt x="15" y="7"/>
                      <a:pt x="9" y="7"/>
                    </a:cubicBezTo>
                    <a:cubicBezTo>
                      <a:pt x="9" y="6"/>
                      <a:pt x="9" y="5"/>
                      <a:pt x="9" y="5"/>
                    </a:cubicBezTo>
                    <a:cubicBezTo>
                      <a:pt x="7" y="6"/>
                      <a:pt x="5" y="8"/>
                      <a:pt x="0" y="6"/>
                    </a:cubicBezTo>
                    <a:cubicBezTo>
                      <a:pt x="1" y="10"/>
                      <a:pt x="2" y="14"/>
                      <a:pt x="3" y="18"/>
                    </a:cubicBezTo>
                    <a:cubicBezTo>
                      <a:pt x="6" y="26"/>
                      <a:pt x="10" y="33"/>
                      <a:pt x="16" y="39"/>
                    </a:cubicBezTo>
                    <a:cubicBezTo>
                      <a:pt x="18" y="41"/>
                      <a:pt x="19" y="43"/>
                      <a:pt x="21" y="44"/>
                    </a:cubicBezTo>
                    <a:cubicBezTo>
                      <a:pt x="21" y="45"/>
                      <a:pt x="21" y="45"/>
                      <a:pt x="21" y="46"/>
                    </a:cubicBezTo>
                    <a:cubicBezTo>
                      <a:pt x="21" y="48"/>
                      <a:pt x="23" y="51"/>
                      <a:pt x="26" y="52"/>
                    </a:cubicBezTo>
                    <a:cubicBezTo>
                      <a:pt x="29" y="54"/>
                      <a:pt x="31" y="53"/>
                      <a:pt x="33" y="52"/>
                    </a:cubicBezTo>
                    <a:cubicBezTo>
                      <a:pt x="38" y="54"/>
                      <a:pt x="43" y="56"/>
                      <a:pt x="49" y="58"/>
                    </a:cubicBezTo>
                    <a:cubicBezTo>
                      <a:pt x="56" y="59"/>
                      <a:pt x="62" y="60"/>
                      <a:pt x="67" y="60"/>
                    </a:cubicBezTo>
                    <a:cubicBezTo>
                      <a:pt x="71" y="60"/>
                      <a:pt x="77" y="58"/>
                      <a:pt x="83" y="55"/>
                    </a:cubicBezTo>
                    <a:cubicBezTo>
                      <a:pt x="85" y="53"/>
                      <a:pt x="87" y="52"/>
                      <a:pt x="89" y="50"/>
                    </a:cubicBezTo>
                    <a:cubicBezTo>
                      <a:pt x="89" y="50"/>
                      <a:pt x="89" y="50"/>
                      <a:pt x="89" y="50"/>
                    </a:cubicBezTo>
                    <a:cubicBezTo>
                      <a:pt x="85" y="50"/>
                      <a:pt x="78" y="49"/>
                      <a:pt x="73" y="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0" name="Freeform 158">
                <a:extLst>
                  <a:ext uri="{FF2B5EF4-FFF2-40B4-BE49-F238E27FC236}">
                    <a16:creationId xmlns:a16="http://schemas.microsoft.com/office/drawing/2014/main" id="{42059AA2-67AE-BC26-AE30-AEAC9F03ABA0}"/>
                  </a:ext>
                </a:extLst>
              </p:cNvPr>
              <p:cNvSpPr>
                <a:spLocks noChangeAspect="1" noEditPoints="1"/>
              </p:cNvSpPr>
              <p:nvPr/>
            </p:nvSpPr>
            <p:spPr bwMode="auto">
              <a:xfrm>
                <a:off x="775" y="1181"/>
                <a:ext cx="15" cy="18"/>
              </a:xfrm>
              <a:custGeom>
                <a:avLst/>
                <a:gdLst>
                  <a:gd name="T0" fmla="*/ 14 w 31"/>
                  <a:gd name="T1" fmla="*/ 11 h 38"/>
                  <a:gd name="T2" fmla="*/ 13 w 31"/>
                  <a:gd name="T3" fmla="*/ 10 h 38"/>
                  <a:gd name="T4" fmla="*/ 10 w 31"/>
                  <a:gd name="T5" fmla="*/ 14 h 38"/>
                  <a:gd name="T6" fmla="*/ 8 w 31"/>
                  <a:gd name="T7" fmla="*/ 13 h 38"/>
                  <a:gd name="T8" fmla="*/ 9 w 31"/>
                  <a:gd name="T9" fmla="*/ 12 h 38"/>
                  <a:gd name="T10" fmla="*/ 8 w 31"/>
                  <a:gd name="T11" fmla="*/ 11 h 38"/>
                  <a:gd name="T12" fmla="*/ 7 w 31"/>
                  <a:gd name="T13" fmla="*/ 12 h 38"/>
                  <a:gd name="T14" fmla="*/ 7 w 31"/>
                  <a:gd name="T15" fmla="*/ 13 h 38"/>
                  <a:gd name="T16" fmla="*/ 6 w 31"/>
                  <a:gd name="T17" fmla="*/ 14 h 38"/>
                  <a:gd name="T18" fmla="*/ 3 w 31"/>
                  <a:gd name="T19" fmla="*/ 10 h 38"/>
                  <a:gd name="T20" fmla="*/ 1 w 31"/>
                  <a:gd name="T21" fmla="*/ 11 h 38"/>
                  <a:gd name="T22" fmla="*/ 1 w 31"/>
                  <a:gd name="T23" fmla="*/ 9 h 38"/>
                  <a:gd name="T24" fmla="*/ 3 w 31"/>
                  <a:gd name="T25" fmla="*/ 7 h 38"/>
                  <a:gd name="T26" fmla="*/ 6 w 31"/>
                  <a:gd name="T27" fmla="*/ 10 h 38"/>
                  <a:gd name="T28" fmla="*/ 7 w 31"/>
                  <a:gd name="T29" fmla="*/ 9 h 38"/>
                  <a:gd name="T30" fmla="*/ 5 w 31"/>
                  <a:gd name="T31" fmla="*/ 6 h 38"/>
                  <a:gd name="T32" fmla="*/ 8 w 31"/>
                  <a:gd name="T33" fmla="*/ 3 h 38"/>
                  <a:gd name="T34" fmla="*/ 10 w 31"/>
                  <a:gd name="T35" fmla="*/ 6 h 38"/>
                  <a:gd name="T36" fmla="*/ 9 w 31"/>
                  <a:gd name="T37" fmla="*/ 9 h 38"/>
                  <a:gd name="T38" fmla="*/ 9 w 31"/>
                  <a:gd name="T39" fmla="*/ 10 h 38"/>
                  <a:gd name="T40" fmla="*/ 12 w 31"/>
                  <a:gd name="T41" fmla="*/ 7 h 38"/>
                  <a:gd name="T42" fmla="*/ 14 w 31"/>
                  <a:gd name="T43" fmla="*/ 9 h 38"/>
                  <a:gd name="T44" fmla="*/ 14 w 31"/>
                  <a:gd name="T45" fmla="*/ 11 h 38"/>
                  <a:gd name="T46" fmla="*/ 8 w 31"/>
                  <a:gd name="T47" fmla="*/ 17 h 38"/>
                  <a:gd name="T48" fmla="*/ 6 w 31"/>
                  <a:gd name="T49" fmla="*/ 16 h 38"/>
                  <a:gd name="T50" fmla="*/ 8 w 31"/>
                  <a:gd name="T51" fmla="*/ 15 h 38"/>
                  <a:gd name="T52" fmla="*/ 9 w 31"/>
                  <a:gd name="T53" fmla="*/ 16 h 38"/>
                  <a:gd name="T54" fmla="*/ 8 w 31"/>
                  <a:gd name="T55" fmla="*/ 17 h 38"/>
                  <a:gd name="T56" fmla="*/ 12 w 31"/>
                  <a:gd name="T57" fmla="*/ 6 h 38"/>
                  <a:gd name="T58" fmla="*/ 12 w 31"/>
                  <a:gd name="T59" fmla="*/ 6 h 38"/>
                  <a:gd name="T60" fmla="*/ 12 w 31"/>
                  <a:gd name="T61" fmla="*/ 1 h 38"/>
                  <a:gd name="T62" fmla="*/ 4 w 31"/>
                  <a:gd name="T63" fmla="*/ 0 h 38"/>
                  <a:gd name="T64" fmla="*/ 4 w 31"/>
                  <a:gd name="T65" fmla="*/ 6 h 38"/>
                  <a:gd name="T66" fmla="*/ 3 w 31"/>
                  <a:gd name="T67" fmla="*/ 6 h 38"/>
                  <a:gd name="T68" fmla="*/ 0 w 31"/>
                  <a:gd name="T69" fmla="*/ 9 h 38"/>
                  <a:gd name="T70" fmla="*/ 1 w 31"/>
                  <a:gd name="T71" fmla="*/ 12 h 38"/>
                  <a:gd name="T72" fmla="*/ 2 w 31"/>
                  <a:gd name="T73" fmla="*/ 11 h 38"/>
                  <a:gd name="T74" fmla="*/ 6 w 31"/>
                  <a:gd name="T75" fmla="*/ 15 h 38"/>
                  <a:gd name="T76" fmla="*/ 6 w 31"/>
                  <a:gd name="T77" fmla="*/ 16 h 38"/>
                  <a:gd name="T78" fmla="*/ 8 w 31"/>
                  <a:gd name="T79" fmla="*/ 18 h 38"/>
                  <a:gd name="T80" fmla="*/ 10 w 31"/>
                  <a:gd name="T81" fmla="*/ 16 h 38"/>
                  <a:gd name="T82" fmla="*/ 10 w 31"/>
                  <a:gd name="T83" fmla="*/ 15 h 38"/>
                  <a:gd name="T84" fmla="*/ 13 w 31"/>
                  <a:gd name="T85" fmla="*/ 11 h 38"/>
                  <a:gd name="T86" fmla="*/ 14 w 31"/>
                  <a:gd name="T87" fmla="*/ 12 h 38"/>
                  <a:gd name="T88" fmla="*/ 15 w 31"/>
                  <a:gd name="T89" fmla="*/ 9 h 38"/>
                  <a:gd name="T90" fmla="*/ 12 w 31"/>
                  <a:gd name="T91" fmla="*/ 6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 h="38">
                    <a:moveTo>
                      <a:pt x="28" y="23"/>
                    </a:moveTo>
                    <a:cubicBezTo>
                      <a:pt x="28" y="22"/>
                      <a:pt x="27" y="21"/>
                      <a:pt x="26" y="21"/>
                    </a:cubicBezTo>
                    <a:cubicBezTo>
                      <a:pt x="22" y="21"/>
                      <a:pt x="24" y="30"/>
                      <a:pt x="20" y="30"/>
                    </a:cubicBezTo>
                    <a:cubicBezTo>
                      <a:pt x="18" y="30"/>
                      <a:pt x="17" y="29"/>
                      <a:pt x="17" y="28"/>
                    </a:cubicBezTo>
                    <a:cubicBezTo>
                      <a:pt x="17" y="26"/>
                      <a:pt x="18" y="26"/>
                      <a:pt x="18" y="25"/>
                    </a:cubicBezTo>
                    <a:cubicBezTo>
                      <a:pt x="18" y="24"/>
                      <a:pt x="17" y="24"/>
                      <a:pt x="16" y="24"/>
                    </a:cubicBezTo>
                    <a:cubicBezTo>
                      <a:pt x="15" y="24"/>
                      <a:pt x="14" y="24"/>
                      <a:pt x="14" y="25"/>
                    </a:cubicBezTo>
                    <a:cubicBezTo>
                      <a:pt x="14" y="26"/>
                      <a:pt x="15" y="26"/>
                      <a:pt x="15" y="28"/>
                    </a:cubicBezTo>
                    <a:cubicBezTo>
                      <a:pt x="15" y="29"/>
                      <a:pt x="14" y="30"/>
                      <a:pt x="12" y="30"/>
                    </a:cubicBezTo>
                    <a:cubicBezTo>
                      <a:pt x="8" y="30"/>
                      <a:pt x="9" y="21"/>
                      <a:pt x="6" y="21"/>
                    </a:cubicBezTo>
                    <a:cubicBezTo>
                      <a:pt x="5" y="21"/>
                      <a:pt x="4" y="22"/>
                      <a:pt x="3" y="23"/>
                    </a:cubicBezTo>
                    <a:cubicBezTo>
                      <a:pt x="2" y="21"/>
                      <a:pt x="2" y="20"/>
                      <a:pt x="2" y="19"/>
                    </a:cubicBezTo>
                    <a:cubicBezTo>
                      <a:pt x="2" y="17"/>
                      <a:pt x="3" y="15"/>
                      <a:pt x="6" y="15"/>
                    </a:cubicBezTo>
                    <a:cubicBezTo>
                      <a:pt x="11" y="15"/>
                      <a:pt x="10" y="21"/>
                      <a:pt x="12" y="21"/>
                    </a:cubicBezTo>
                    <a:cubicBezTo>
                      <a:pt x="13" y="21"/>
                      <a:pt x="14" y="21"/>
                      <a:pt x="14" y="20"/>
                    </a:cubicBezTo>
                    <a:cubicBezTo>
                      <a:pt x="14" y="18"/>
                      <a:pt x="11" y="16"/>
                      <a:pt x="11" y="13"/>
                    </a:cubicBezTo>
                    <a:cubicBezTo>
                      <a:pt x="11" y="11"/>
                      <a:pt x="13" y="9"/>
                      <a:pt x="16" y="6"/>
                    </a:cubicBezTo>
                    <a:cubicBezTo>
                      <a:pt x="18" y="9"/>
                      <a:pt x="21" y="11"/>
                      <a:pt x="21" y="13"/>
                    </a:cubicBezTo>
                    <a:cubicBezTo>
                      <a:pt x="21" y="16"/>
                      <a:pt x="18" y="18"/>
                      <a:pt x="18" y="20"/>
                    </a:cubicBezTo>
                    <a:cubicBezTo>
                      <a:pt x="18" y="21"/>
                      <a:pt x="18" y="21"/>
                      <a:pt x="19" y="21"/>
                    </a:cubicBezTo>
                    <a:cubicBezTo>
                      <a:pt x="22" y="21"/>
                      <a:pt x="21" y="15"/>
                      <a:pt x="25" y="15"/>
                    </a:cubicBezTo>
                    <a:cubicBezTo>
                      <a:pt x="28" y="15"/>
                      <a:pt x="29" y="17"/>
                      <a:pt x="29" y="19"/>
                    </a:cubicBezTo>
                    <a:cubicBezTo>
                      <a:pt x="29" y="20"/>
                      <a:pt x="29" y="21"/>
                      <a:pt x="28" y="23"/>
                    </a:cubicBezTo>
                    <a:moveTo>
                      <a:pt x="16" y="36"/>
                    </a:moveTo>
                    <a:cubicBezTo>
                      <a:pt x="14" y="36"/>
                      <a:pt x="13" y="35"/>
                      <a:pt x="13" y="34"/>
                    </a:cubicBezTo>
                    <a:cubicBezTo>
                      <a:pt x="13" y="32"/>
                      <a:pt x="14" y="31"/>
                      <a:pt x="16" y="31"/>
                    </a:cubicBezTo>
                    <a:cubicBezTo>
                      <a:pt x="17" y="31"/>
                      <a:pt x="18" y="32"/>
                      <a:pt x="18" y="34"/>
                    </a:cubicBezTo>
                    <a:cubicBezTo>
                      <a:pt x="18" y="35"/>
                      <a:pt x="17" y="36"/>
                      <a:pt x="16" y="36"/>
                    </a:cubicBezTo>
                    <a:moveTo>
                      <a:pt x="25" y="13"/>
                    </a:moveTo>
                    <a:cubicBezTo>
                      <a:pt x="25" y="13"/>
                      <a:pt x="24" y="13"/>
                      <a:pt x="24" y="13"/>
                    </a:cubicBezTo>
                    <a:cubicBezTo>
                      <a:pt x="24" y="3"/>
                      <a:pt x="24" y="3"/>
                      <a:pt x="24" y="3"/>
                    </a:cubicBezTo>
                    <a:cubicBezTo>
                      <a:pt x="19" y="3"/>
                      <a:pt x="14" y="2"/>
                      <a:pt x="8" y="0"/>
                    </a:cubicBezTo>
                    <a:cubicBezTo>
                      <a:pt x="8" y="13"/>
                      <a:pt x="8" y="13"/>
                      <a:pt x="8" y="13"/>
                    </a:cubicBezTo>
                    <a:cubicBezTo>
                      <a:pt x="8" y="13"/>
                      <a:pt x="7" y="13"/>
                      <a:pt x="6" y="13"/>
                    </a:cubicBezTo>
                    <a:cubicBezTo>
                      <a:pt x="3" y="13"/>
                      <a:pt x="0" y="16"/>
                      <a:pt x="0" y="19"/>
                    </a:cubicBezTo>
                    <a:cubicBezTo>
                      <a:pt x="0" y="22"/>
                      <a:pt x="2" y="24"/>
                      <a:pt x="3" y="26"/>
                    </a:cubicBezTo>
                    <a:cubicBezTo>
                      <a:pt x="4" y="24"/>
                      <a:pt x="5" y="23"/>
                      <a:pt x="5" y="23"/>
                    </a:cubicBezTo>
                    <a:cubicBezTo>
                      <a:pt x="7" y="23"/>
                      <a:pt x="6" y="32"/>
                      <a:pt x="12" y="32"/>
                    </a:cubicBezTo>
                    <a:cubicBezTo>
                      <a:pt x="12" y="33"/>
                      <a:pt x="12" y="33"/>
                      <a:pt x="12" y="34"/>
                    </a:cubicBezTo>
                    <a:cubicBezTo>
                      <a:pt x="12" y="36"/>
                      <a:pt x="13" y="38"/>
                      <a:pt x="16" y="38"/>
                    </a:cubicBezTo>
                    <a:cubicBezTo>
                      <a:pt x="18" y="38"/>
                      <a:pt x="20" y="36"/>
                      <a:pt x="20" y="34"/>
                    </a:cubicBezTo>
                    <a:cubicBezTo>
                      <a:pt x="20" y="33"/>
                      <a:pt x="20" y="33"/>
                      <a:pt x="20" y="32"/>
                    </a:cubicBezTo>
                    <a:cubicBezTo>
                      <a:pt x="25" y="32"/>
                      <a:pt x="24" y="23"/>
                      <a:pt x="26" y="23"/>
                    </a:cubicBezTo>
                    <a:cubicBezTo>
                      <a:pt x="27" y="23"/>
                      <a:pt x="28" y="24"/>
                      <a:pt x="28" y="26"/>
                    </a:cubicBezTo>
                    <a:cubicBezTo>
                      <a:pt x="30" y="24"/>
                      <a:pt x="31" y="22"/>
                      <a:pt x="31" y="19"/>
                    </a:cubicBezTo>
                    <a:cubicBezTo>
                      <a:pt x="31" y="16"/>
                      <a:pt x="29" y="13"/>
                      <a:pt x="25" y="1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1" name="Freeform 159">
                <a:extLst>
                  <a:ext uri="{FF2B5EF4-FFF2-40B4-BE49-F238E27FC236}">
                    <a16:creationId xmlns:a16="http://schemas.microsoft.com/office/drawing/2014/main" id="{EA767392-AEA6-2E66-35D5-982CE8F2DE82}"/>
                  </a:ext>
                </a:extLst>
              </p:cNvPr>
              <p:cNvSpPr>
                <a:spLocks noChangeAspect="1"/>
              </p:cNvSpPr>
              <p:nvPr/>
            </p:nvSpPr>
            <p:spPr bwMode="auto">
              <a:xfrm>
                <a:off x="716" y="1177"/>
                <a:ext cx="133" cy="36"/>
              </a:xfrm>
              <a:custGeom>
                <a:avLst/>
                <a:gdLst>
                  <a:gd name="T0" fmla="*/ 133 w 267"/>
                  <a:gd name="T1" fmla="*/ 17 h 72"/>
                  <a:gd name="T2" fmla="*/ 133 w 267"/>
                  <a:gd name="T3" fmla="*/ 17 h 72"/>
                  <a:gd name="T4" fmla="*/ 111 w 267"/>
                  <a:gd name="T5" fmla="*/ 8 h 72"/>
                  <a:gd name="T6" fmla="*/ 94 w 267"/>
                  <a:gd name="T7" fmla="*/ 0 h 72"/>
                  <a:gd name="T8" fmla="*/ 89 w 267"/>
                  <a:gd name="T9" fmla="*/ 2 h 72"/>
                  <a:gd name="T10" fmla="*/ 85 w 267"/>
                  <a:gd name="T11" fmla="*/ 6 h 72"/>
                  <a:gd name="T12" fmla="*/ 83 w 267"/>
                  <a:gd name="T13" fmla="*/ 11 h 72"/>
                  <a:gd name="T14" fmla="*/ 81 w 267"/>
                  <a:gd name="T15" fmla="*/ 14 h 72"/>
                  <a:gd name="T16" fmla="*/ 83 w 267"/>
                  <a:gd name="T17" fmla="*/ 17 h 72"/>
                  <a:gd name="T18" fmla="*/ 86 w 267"/>
                  <a:gd name="T19" fmla="*/ 19 h 72"/>
                  <a:gd name="T20" fmla="*/ 87 w 267"/>
                  <a:gd name="T21" fmla="*/ 20 h 72"/>
                  <a:gd name="T22" fmla="*/ 89 w 267"/>
                  <a:gd name="T23" fmla="*/ 21 h 72"/>
                  <a:gd name="T24" fmla="*/ 80 w 267"/>
                  <a:gd name="T25" fmla="*/ 24 h 72"/>
                  <a:gd name="T26" fmla="*/ 67 w 267"/>
                  <a:gd name="T27" fmla="*/ 25 h 72"/>
                  <a:gd name="T28" fmla="*/ 53 w 267"/>
                  <a:gd name="T29" fmla="*/ 24 h 72"/>
                  <a:gd name="T30" fmla="*/ 44 w 267"/>
                  <a:gd name="T31" fmla="*/ 21 h 72"/>
                  <a:gd name="T32" fmla="*/ 46 w 267"/>
                  <a:gd name="T33" fmla="*/ 19 h 72"/>
                  <a:gd name="T34" fmla="*/ 47 w 267"/>
                  <a:gd name="T35" fmla="*/ 19 h 72"/>
                  <a:gd name="T36" fmla="*/ 51 w 267"/>
                  <a:gd name="T37" fmla="*/ 17 h 72"/>
                  <a:gd name="T38" fmla="*/ 52 w 267"/>
                  <a:gd name="T39" fmla="*/ 14 h 72"/>
                  <a:gd name="T40" fmla="*/ 50 w 267"/>
                  <a:gd name="T41" fmla="*/ 11 h 72"/>
                  <a:gd name="T42" fmla="*/ 48 w 267"/>
                  <a:gd name="T43" fmla="*/ 6 h 72"/>
                  <a:gd name="T44" fmla="*/ 44 w 267"/>
                  <a:gd name="T45" fmla="*/ 2 h 72"/>
                  <a:gd name="T46" fmla="*/ 39 w 267"/>
                  <a:gd name="T47" fmla="*/ 0 h 72"/>
                  <a:gd name="T48" fmla="*/ 22 w 267"/>
                  <a:gd name="T49" fmla="*/ 8 h 72"/>
                  <a:gd name="T50" fmla="*/ 1 w 267"/>
                  <a:gd name="T51" fmla="*/ 17 h 72"/>
                  <a:gd name="T52" fmla="*/ 0 w 267"/>
                  <a:gd name="T53" fmla="*/ 17 h 72"/>
                  <a:gd name="T54" fmla="*/ 0 w 267"/>
                  <a:gd name="T55" fmla="*/ 18 h 72"/>
                  <a:gd name="T56" fmla="*/ 5 w 267"/>
                  <a:gd name="T57" fmla="*/ 21 h 72"/>
                  <a:gd name="T58" fmla="*/ 12 w 267"/>
                  <a:gd name="T59" fmla="*/ 25 h 72"/>
                  <a:gd name="T60" fmla="*/ 19 w 267"/>
                  <a:gd name="T61" fmla="*/ 22 h 72"/>
                  <a:gd name="T62" fmla="*/ 27 w 267"/>
                  <a:gd name="T63" fmla="*/ 18 h 72"/>
                  <a:gd name="T64" fmla="*/ 42 w 267"/>
                  <a:gd name="T65" fmla="*/ 10 h 72"/>
                  <a:gd name="T66" fmla="*/ 40 w 267"/>
                  <a:gd name="T67" fmla="*/ 12 h 72"/>
                  <a:gd name="T68" fmla="*/ 38 w 267"/>
                  <a:gd name="T69" fmla="*/ 16 h 72"/>
                  <a:gd name="T70" fmla="*/ 39 w 267"/>
                  <a:gd name="T71" fmla="*/ 21 h 72"/>
                  <a:gd name="T72" fmla="*/ 40 w 267"/>
                  <a:gd name="T73" fmla="*/ 23 h 72"/>
                  <a:gd name="T74" fmla="*/ 41 w 267"/>
                  <a:gd name="T75" fmla="*/ 26 h 72"/>
                  <a:gd name="T76" fmla="*/ 41 w 267"/>
                  <a:gd name="T77" fmla="*/ 28 h 72"/>
                  <a:gd name="T78" fmla="*/ 46 w 267"/>
                  <a:gd name="T79" fmla="*/ 33 h 72"/>
                  <a:gd name="T80" fmla="*/ 67 w 267"/>
                  <a:gd name="T81" fmla="*/ 36 h 72"/>
                  <a:gd name="T82" fmla="*/ 87 w 267"/>
                  <a:gd name="T83" fmla="*/ 33 h 72"/>
                  <a:gd name="T84" fmla="*/ 92 w 267"/>
                  <a:gd name="T85" fmla="*/ 28 h 72"/>
                  <a:gd name="T86" fmla="*/ 92 w 267"/>
                  <a:gd name="T87" fmla="*/ 26 h 72"/>
                  <a:gd name="T88" fmla="*/ 93 w 267"/>
                  <a:gd name="T89" fmla="*/ 23 h 72"/>
                  <a:gd name="T90" fmla="*/ 95 w 267"/>
                  <a:gd name="T91" fmla="*/ 21 h 72"/>
                  <a:gd name="T92" fmla="*/ 96 w 267"/>
                  <a:gd name="T93" fmla="*/ 17 h 72"/>
                  <a:gd name="T94" fmla="*/ 93 w 267"/>
                  <a:gd name="T95" fmla="*/ 12 h 72"/>
                  <a:gd name="T96" fmla="*/ 92 w 267"/>
                  <a:gd name="T97" fmla="*/ 10 h 72"/>
                  <a:gd name="T98" fmla="*/ 106 w 267"/>
                  <a:gd name="T99" fmla="*/ 18 h 72"/>
                  <a:gd name="T100" fmla="*/ 114 w 267"/>
                  <a:gd name="T101" fmla="*/ 22 h 72"/>
                  <a:gd name="T102" fmla="*/ 121 w 267"/>
                  <a:gd name="T103" fmla="*/ 25 h 72"/>
                  <a:gd name="T104" fmla="*/ 128 w 267"/>
                  <a:gd name="T105" fmla="*/ 21 h 72"/>
                  <a:gd name="T106" fmla="*/ 133 w 267"/>
                  <a:gd name="T107" fmla="*/ 18 h 72"/>
                  <a:gd name="T108" fmla="*/ 133 w 267"/>
                  <a:gd name="T109" fmla="*/ 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7" h="72">
                    <a:moveTo>
                      <a:pt x="267" y="34"/>
                    </a:moveTo>
                    <a:cubicBezTo>
                      <a:pt x="267" y="33"/>
                      <a:pt x="266" y="33"/>
                      <a:pt x="266" y="33"/>
                    </a:cubicBezTo>
                    <a:cubicBezTo>
                      <a:pt x="254" y="37"/>
                      <a:pt x="238" y="26"/>
                      <a:pt x="223" y="16"/>
                    </a:cubicBezTo>
                    <a:cubicBezTo>
                      <a:pt x="211" y="8"/>
                      <a:pt x="199" y="0"/>
                      <a:pt x="189" y="0"/>
                    </a:cubicBezTo>
                    <a:cubicBezTo>
                      <a:pt x="185" y="0"/>
                      <a:pt x="182" y="1"/>
                      <a:pt x="179" y="3"/>
                    </a:cubicBezTo>
                    <a:cubicBezTo>
                      <a:pt x="176" y="5"/>
                      <a:pt x="173" y="8"/>
                      <a:pt x="171" y="12"/>
                    </a:cubicBezTo>
                    <a:cubicBezTo>
                      <a:pt x="170" y="16"/>
                      <a:pt x="168" y="19"/>
                      <a:pt x="166" y="21"/>
                    </a:cubicBezTo>
                    <a:cubicBezTo>
                      <a:pt x="165" y="24"/>
                      <a:pt x="163" y="26"/>
                      <a:pt x="163" y="28"/>
                    </a:cubicBezTo>
                    <a:cubicBezTo>
                      <a:pt x="163" y="30"/>
                      <a:pt x="164" y="32"/>
                      <a:pt x="166" y="34"/>
                    </a:cubicBezTo>
                    <a:cubicBezTo>
                      <a:pt x="167" y="35"/>
                      <a:pt x="169" y="36"/>
                      <a:pt x="172" y="38"/>
                    </a:cubicBezTo>
                    <a:cubicBezTo>
                      <a:pt x="173" y="38"/>
                      <a:pt x="174" y="39"/>
                      <a:pt x="174" y="39"/>
                    </a:cubicBezTo>
                    <a:cubicBezTo>
                      <a:pt x="177" y="40"/>
                      <a:pt x="178" y="41"/>
                      <a:pt x="179" y="42"/>
                    </a:cubicBezTo>
                    <a:cubicBezTo>
                      <a:pt x="174" y="45"/>
                      <a:pt x="167" y="46"/>
                      <a:pt x="160" y="48"/>
                    </a:cubicBezTo>
                    <a:cubicBezTo>
                      <a:pt x="152" y="49"/>
                      <a:pt x="143" y="50"/>
                      <a:pt x="134" y="50"/>
                    </a:cubicBezTo>
                    <a:cubicBezTo>
                      <a:pt x="124" y="50"/>
                      <a:pt x="115" y="49"/>
                      <a:pt x="107" y="48"/>
                    </a:cubicBezTo>
                    <a:cubicBezTo>
                      <a:pt x="100" y="46"/>
                      <a:pt x="94" y="45"/>
                      <a:pt x="89" y="42"/>
                    </a:cubicBezTo>
                    <a:cubicBezTo>
                      <a:pt x="89" y="40"/>
                      <a:pt x="91" y="39"/>
                      <a:pt x="93" y="38"/>
                    </a:cubicBezTo>
                    <a:cubicBezTo>
                      <a:pt x="94" y="38"/>
                      <a:pt x="95" y="38"/>
                      <a:pt x="95" y="37"/>
                    </a:cubicBezTo>
                    <a:cubicBezTo>
                      <a:pt x="98" y="36"/>
                      <a:pt x="100" y="35"/>
                      <a:pt x="102" y="33"/>
                    </a:cubicBezTo>
                    <a:cubicBezTo>
                      <a:pt x="103" y="32"/>
                      <a:pt x="104" y="30"/>
                      <a:pt x="104" y="28"/>
                    </a:cubicBezTo>
                    <a:cubicBezTo>
                      <a:pt x="104" y="26"/>
                      <a:pt x="103" y="24"/>
                      <a:pt x="101" y="21"/>
                    </a:cubicBezTo>
                    <a:cubicBezTo>
                      <a:pt x="100" y="19"/>
                      <a:pt x="98" y="16"/>
                      <a:pt x="96" y="12"/>
                    </a:cubicBezTo>
                    <a:cubicBezTo>
                      <a:pt x="95" y="8"/>
                      <a:pt x="92" y="5"/>
                      <a:pt x="88" y="3"/>
                    </a:cubicBezTo>
                    <a:cubicBezTo>
                      <a:pt x="86" y="1"/>
                      <a:pt x="82" y="0"/>
                      <a:pt x="78" y="0"/>
                    </a:cubicBezTo>
                    <a:cubicBezTo>
                      <a:pt x="68" y="0"/>
                      <a:pt x="57" y="8"/>
                      <a:pt x="44" y="16"/>
                    </a:cubicBezTo>
                    <a:cubicBezTo>
                      <a:pt x="29" y="26"/>
                      <a:pt x="14" y="37"/>
                      <a:pt x="2" y="33"/>
                    </a:cubicBezTo>
                    <a:cubicBezTo>
                      <a:pt x="1" y="33"/>
                      <a:pt x="0" y="33"/>
                      <a:pt x="0" y="34"/>
                    </a:cubicBezTo>
                    <a:cubicBezTo>
                      <a:pt x="0" y="34"/>
                      <a:pt x="0" y="35"/>
                      <a:pt x="1" y="35"/>
                    </a:cubicBezTo>
                    <a:cubicBezTo>
                      <a:pt x="5" y="37"/>
                      <a:pt x="8" y="39"/>
                      <a:pt x="11" y="42"/>
                    </a:cubicBezTo>
                    <a:cubicBezTo>
                      <a:pt x="16" y="45"/>
                      <a:pt x="20" y="49"/>
                      <a:pt x="24" y="49"/>
                    </a:cubicBezTo>
                    <a:cubicBezTo>
                      <a:pt x="29" y="49"/>
                      <a:pt x="33" y="47"/>
                      <a:pt x="39" y="44"/>
                    </a:cubicBezTo>
                    <a:cubicBezTo>
                      <a:pt x="44" y="42"/>
                      <a:pt x="49" y="38"/>
                      <a:pt x="54" y="35"/>
                    </a:cubicBezTo>
                    <a:cubicBezTo>
                      <a:pt x="64" y="28"/>
                      <a:pt x="74" y="21"/>
                      <a:pt x="84" y="20"/>
                    </a:cubicBezTo>
                    <a:cubicBezTo>
                      <a:pt x="83" y="21"/>
                      <a:pt x="82" y="22"/>
                      <a:pt x="81" y="23"/>
                    </a:cubicBezTo>
                    <a:cubicBezTo>
                      <a:pt x="78" y="26"/>
                      <a:pt x="76" y="28"/>
                      <a:pt x="76" y="32"/>
                    </a:cubicBezTo>
                    <a:cubicBezTo>
                      <a:pt x="76" y="36"/>
                      <a:pt x="77" y="38"/>
                      <a:pt x="78" y="42"/>
                    </a:cubicBezTo>
                    <a:cubicBezTo>
                      <a:pt x="79" y="43"/>
                      <a:pt x="80" y="44"/>
                      <a:pt x="80" y="45"/>
                    </a:cubicBezTo>
                    <a:cubicBezTo>
                      <a:pt x="81" y="47"/>
                      <a:pt x="82" y="49"/>
                      <a:pt x="82" y="52"/>
                    </a:cubicBezTo>
                    <a:cubicBezTo>
                      <a:pt x="83" y="53"/>
                      <a:pt x="83" y="54"/>
                      <a:pt x="83" y="56"/>
                    </a:cubicBezTo>
                    <a:cubicBezTo>
                      <a:pt x="84" y="58"/>
                      <a:pt x="85" y="62"/>
                      <a:pt x="92" y="66"/>
                    </a:cubicBezTo>
                    <a:cubicBezTo>
                      <a:pt x="100" y="70"/>
                      <a:pt x="114" y="72"/>
                      <a:pt x="134" y="72"/>
                    </a:cubicBezTo>
                    <a:cubicBezTo>
                      <a:pt x="153" y="72"/>
                      <a:pt x="167" y="70"/>
                      <a:pt x="175" y="66"/>
                    </a:cubicBezTo>
                    <a:cubicBezTo>
                      <a:pt x="182" y="62"/>
                      <a:pt x="184" y="58"/>
                      <a:pt x="184" y="56"/>
                    </a:cubicBezTo>
                    <a:cubicBezTo>
                      <a:pt x="185" y="54"/>
                      <a:pt x="185" y="53"/>
                      <a:pt x="185" y="52"/>
                    </a:cubicBezTo>
                    <a:cubicBezTo>
                      <a:pt x="186" y="49"/>
                      <a:pt x="186" y="47"/>
                      <a:pt x="187" y="45"/>
                    </a:cubicBezTo>
                    <a:cubicBezTo>
                      <a:pt x="188" y="43"/>
                      <a:pt x="189" y="42"/>
                      <a:pt x="190" y="41"/>
                    </a:cubicBezTo>
                    <a:cubicBezTo>
                      <a:pt x="191" y="38"/>
                      <a:pt x="192" y="36"/>
                      <a:pt x="192" y="33"/>
                    </a:cubicBezTo>
                    <a:cubicBezTo>
                      <a:pt x="192" y="28"/>
                      <a:pt x="190" y="26"/>
                      <a:pt x="187" y="23"/>
                    </a:cubicBezTo>
                    <a:cubicBezTo>
                      <a:pt x="186" y="22"/>
                      <a:pt x="185" y="21"/>
                      <a:pt x="184" y="20"/>
                    </a:cubicBezTo>
                    <a:cubicBezTo>
                      <a:pt x="193" y="21"/>
                      <a:pt x="203" y="28"/>
                      <a:pt x="213" y="35"/>
                    </a:cubicBezTo>
                    <a:cubicBezTo>
                      <a:pt x="218" y="38"/>
                      <a:pt x="223" y="42"/>
                      <a:pt x="228" y="44"/>
                    </a:cubicBezTo>
                    <a:cubicBezTo>
                      <a:pt x="234" y="47"/>
                      <a:pt x="239" y="49"/>
                      <a:pt x="243" y="49"/>
                    </a:cubicBezTo>
                    <a:cubicBezTo>
                      <a:pt x="248" y="49"/>
                      <a:pt x="252" y="45"/>
                      <a:pt x="256" y="42"/>
                    </a:cubicBezTo>
                    <a:cubicBezTo>
                      <a:pt x="260" y="39"/>
                      <a:pt x="263" y="37"/>
                      <a:pt x="267" y="35"/>
                    </a:cubicBezTo>
                    <a:cubicBezTo>
                      <a:pt x="267" y="35"/>
                      <a:pt x="267" y="34"/>
                      <a:pt x="267"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2" name="Freeform 160">
                <a:extLst>
                  <a:ext uri="{FF2B5EF4-FFF2-40B4-BE49-F238E27FC236}">
                    <a16:creationId xmlns:a16="http://schemas.microsoft.com/office/drawing/2014/main" id="{CC8FFA15-B4C2-3103-A590-1C16A2DDAE44}"/>
                  </a:ext>
                </a:extLst>
              </p:cNvPr>
              <p:cNvSpPr>
                <a:spLocks noChangeAspect="1" noEditPoints="1"/>
              </p:cNvSpPr>
              <p:nvPr/>
            </p:nvSpPr>
            <p:spPr bwMode="auto">
              <a:xfrm>
                <a:off x="756" y="1096"/>
                <a:ext cx="56" cy="78"/>
              </a:xfrm>
              <a:custGeom>
                <a:avLst/>
                <a:gdLst>
                  <a:gd name="T0" fmla="*/ 28 w 114"/>
                  <a:gd name="T1" fmla="*/ 26 h 156"/>
                  <a:gd name="T2" fmla="*/ 41 w 114"/>
                  <a:gd name="T3" fmla="*/ 33 h 156"/>
                  <a:gd name="T4" fmla="*/ 47 w 114"/>
                  <a:gd name="T5" fmla="*/ 50 h 156"/>
                  <a:gd name="T6" fmla="*/ 27 w 114"/>
                  <a:gd name="T7" fmla="*/ 17 h 156"/>
                  <a:gd name="T8" fmla="*/ 11 w 114"/>
                  <a:gd name="T9" fmla="*/ 18 h 156"/>
                  <a:gd name="T10" fmla="*/ 27 w 114"/>
                  <a:gd name="T11" fmla="*/ 14 h 156"/>
                  <a:gd name="T12" fmla="*/ 43 w 114"/>
                  <a:gd name="T13" fmla="*/ 18 h 156"/>
                  <a:gd name="T14" fmla="*/ 27 w 114"/>
                  <a:gd name="T15" fmla="*/ 17 h 156"/>
                  <a:gd name="T16" fmla="*/ 7 w 114"/>
                  <a:gd name="T17" fmla="*/ 50 h 156"/>
                  <a:gd name="T18" fmla="*/ 13 w 114"/>
                  <a:gd name="T19" fmla="*/ 33 h 156"/>
                  <a:gd name="T20" fmla="*/ 27 w 114"/>
                  <a:gd name="T21" fmla="*/ 26 h 156"/>
                  <a:gd name="T22" fmla="*/ 56 w 114"/>
                  <a:gd name="T23" fmla="*/ 48 h 156"/>
                  <a:gd name="T24" fmla="*/ 50 w 114"/>
                  <a:gd name="T25" fmla="*/ 37 h 156"/>
                  <a:gd name="T26" fmla="*/ 50 w 114"/>
                  <a:gd name="T27" fmla="*/ 34 h 156"/>
                  <a:gd name="T28" fmla="*/ 51 w 114"/>
                  <a:gd name="T29" fmla="*/ 32 h 156"/>
                  <a:gd name="T30" fmla="*/ 42 w 114"/>
                  <a:gd name="T31" fmla="*/ 21 h 156"/>
                  <a:gd name="T32" fmla="*/ 43 w 114"/>
                  <a:gd name="T33" fmla="*/ 15 h 156"/>
                  <a:gd name="T34" fmla="*/ 44 w 114"/>
                  <a:gd name="T35" fmla="*/ 2 h 156"/>
                  <a:gd name="T36" fmla="*/ 43 w 114"/>
                  <a:gd name="T37" fmla="*/ 4 h 156"/>
                  <a:gd name="T38" fmla="*/ 45 w 114"/>
                  <a:gd name="T39" fmla="*/ 8 h 156"/>
                  <a:gd name="T40" fmla="*/ 37 w 114"/>
                  <a:gd name="T41" fmla="*/ 7 h 156"/>
                  <a:gd name="T42" fmla="*/ 39 w 114"/>
                  <a:gd name="T43" fmla="*/ 8 h 156"/>
                  <a:gd name="T44" fmla="*/ 36 w 114"/>
                  <a:gd name="T45" fmla="*/ 7 h 156"/>
                  <a:gd name="T46" fmla="*/ 33 w 114"/>
                  <a:gd name="T47" fmla="*/ 8 h 156"/>
                  <a:gd name="T48" fmla="*/ 36 w 114"/>
                  <a:gd name="T49" fmla="*/ 7 h 156"/>
                  <a:gd name="T50" fmla="*/ 28 w 114"/>
                  <a:gd name="T51" fmla="*/ 5 h 156"/>
                  <a:gd name="T52" fmla="*/ 31 w 114"/>
                  <a:gd name="T53" fmla="*/ 2 h 156"/>
                  <a:gd name="T54" fmla="*/ 30 w 114"/>
                  <a:gd name="T55" fmla="*/ 0 h 156"/>
                  <a:gd name="T56" fmla="*/ 26 w 114"/>
                  <a:gd name="T57" fmla="*/ 4 h 156"/>
                  <a:gd name="T58" fmla="*/ 23 w 114"/>
                  <a:gd name="T59" fmla="*/ 7 h 156"/>
                  <a:gd name="T60" fmla="*/ 22 w 114"/>
                  <a:gd name="T61" fmla="*/ 9 h 156"/>
                  <a:gd name="T62" fmla="*/ 19 w 114"/>
                  <a:gd name="T63" fmla="*/ 6 h 156"/>
                  <a:gd name="T64" fmla="*/ 20 w 114"/>
                  <a:gd name="T65" fmla="*/ 3 h 156"/>
                  <a:gd name="T66" fmla="*/ 14 w 114"/>
                  <a:gd name="T67" fmla="*/ 4 h 156"/>
                  <a:gd name="T68" fmla="*/ 16 w 114"/>
                  <a:gd name="T69" fmla="*/ 6 h 156"/>
                  <a:gd name="T70" fmla="*/ 14 w 114"/>
                  <a:gd name="T71" fmla="*/ 10 h 156"/>
                  <a:gd name="T72" fmla="*/ 12 w 114"/>
                  <a:gd name="T73" fmla="*/ 8 h 156"/>
                  <a:gd name="T74" fmla="*/ 9 w 114"/>
                  <a:gd name="T75" fmla="*/ 7 h 156"/>
                  <a:gd name="T76" fmla="*/ 6 w 114"/>
                  <a:gd name="T77" fmla="*/ 4 h 156"/>
                  <a:gd name="T78" fmla="*/ 10 w 114"/>
                  <a:gd name="T79" fmla="*/ 18 h 156"/>
                  <a:gd name="T80" fmla="*/ 6 w 114"/>
                  <a:gd name="T81" fmla="*/ 26 h 156"/>
                  <a:gd name="T82" fmla="*/ 3 w 114"/>
                  <a:gd name="T83" fmla="*/ 41 h 156"/>
                  <a:gd name="T84" fmla="*/ 6 w 114"/>
                  <a:gd name="T85" fmla="*/ 48 h 156"/>
                  <a:gd name="T86" fmla="*/ 27 w 114"/>
                  <a:gd name="T87" fmla="*/ 51 h 156"/>
                  <a:gd name="T88" fmla="*/ 25 w 114"/>
                  <a:gd name="T89" fmla="*/ 73 h 156"/>
                  <a:gd name="T90" fmla="*/ 32 w 114"/>
                  <a:gd name="T91" fmla="*/ 73 h 156"/>
                  <a:gd name="T92" fmla="*/ 28 w 114"/>
                  <a:gd name="T93" fmla="*/ 51 h 156"/>
                  <a:gd name="T94" fmla="*/ 45 w 114"/>
                  <a:gd name="T95" fmla="*/ 59 h 156"/>
                  <a:gd name="T96" fmla="*/ 34 w 114"/>
                  <a:gd name="T97" fmla="*/ 72 h 156"/>
                  <a:gd name="T98" fmla="*/ 33 w 114"/>
                  <a:gd name="T99" fmla="*/ 74 h 156"/>
                  <a:gd name="T100" fmla="*/ 35 w 114"/>
                  <a:gd name="T101" fmla="*/ 77 h 156"/>
                  <a:gd name="T102" fmla="*/ 43 w 114"/>
                  <a:gd name="T103" fmla="*/ 78 h 156"/>
                  <a:gd name="T104" fmla="*/ 54 w 114"/>
                  <a:gd name="T105" fmla="*/ 63 h 156"/>
                  <a:gd name="T106" fmla="*/ 56 w 114"/>
                  <a:gd name="T107" fmla="*/ 48 h 1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156">
                    <a:moveTo>
                      <a:pt x="56" y="99"/>
                    </a:moveTo>
                    <a:cubicBezTo>
                      <a:pt x="56" y="52"/>
                      <a:pt x="56" y="52"/>
                      <a:pt x="56" y="52"/>
                    </a:cubicBezTo>
                    <a:cubicBezTo>
                      <a:pt x="61" y="53"/>
                      <a:pt x="66" y="54"/>
                      <a:pt x="70" y="56"/>
                    </a:cubicBezTo>
                    <a:cubicBezTo>
                      <a:pt x="75" y="58"/>
                      <a:pt x="79" y="62"/>
                      <a:pt x="83" y="66"/>
                    </a:cubicBezTo>
                    <a:cubicBezTo>
                      <a:pt x="87" y="70"/>
                      <a:pt x="90" y="75"/>
                      <a:pt x="92" y="81"/>
                    </a:cubicBezTo>
                    <a:cubicBezTo>
                      <a:pt x="94" y="87"/>
                      <a:pt x="95" y="93"/>
                      <a:pt x="95" y="99"/>
                    </a:cubicBezTo>
                    <a:lnTo>
                      <a:pt x="56" y="99"/>
                    </a:lnTo>
                    <a:close/>
                    <a:moveTo>
                      <a:pt x="55" y="33"/>
                    </a:moveTo>
                    <a:cubicBezTo>
                      <a:pt x="42" y="33"/>
                      <a:pt x="33" y="37"/>
                      <a:pt x="27" y="40"/>
                    </a:cubicBezTo>
                    <a:cubicBezTo>
                      <a:pt x="24" y="39"/>
                      <a:pt x="23" y="37"/>
                      <a:pt x="23" y="35"/>
                    </a:cubicBezTo>
                    <a:cubicBezTo>
                      <a:pt x="23" y="27"/>
                      <a:pt x="44" y="27"/>
                      <a:pt x="55" y="27"/>
                    </a:cubicBezTo>
                    <a:cubicBezTo>
                      <a:pt x="55" y="27"/>
                      <a:pt x="55" y="27"/>
                      <a:pt x="55" y="27"/>
                    </a:cubicBezTo>
                    <a:cubicBezTo>
                      <a:pt x="55" y="27"/>
                      <a:pt x="55" y="27"/>
                      <a:pt x="55" y="27"/>
                    </a:cubicBezTo>
                    <a:cubicBezTo>
                      <a:pt x="65" y="27"/>
                      <a:pt x="87" y="27"/>
                      <a:pt x="87" y="35"/>
                    </a:cubicBezTo>
                    <a:cubicBezTo>
                      <a:pt x="87" y="37"/>
                      <a:pt x="85" y="39"/>
                      <a:pt x="82" y="40"/>
                    </a:cubicBezTo>
                    <a:cubicBezTo>
                      <a:pt x="77" y="37"/>
                      <a:pt x="68" y="33"/>
                      <a:pt x="55" y="33"/>
                    </a:cubicBezTo>
                    <a:moveTo>
                      <a:pt x="54" y="99"/>
                    </a:moveTo>
                    <a:cubicBezTo>
                      <a:pt x="15" y="99"/>
                      <a:pt x="15" y="99"/>
                      <a:pt x="15" y="99"/>
                    </a:cubicBezTo>
                    <a:cubicBezTo>
                      <a:pt x="15" y="93"/>
                      <a:pt x="16" y="87"/>
                      <a:pt x="18" y="81"/>
                    </a:cubicBezTo>
                    <a:cubicBezTo>
                      <a:pt x="20" y="75"/>
                      <a:pt x="23" y="70"/>
                      <a:pt x="26" y="66"/>
                    </a:cubicBezTo>
                    <a:cubicBezTo>
                      <a:pt x="30" y="62"/>
                      <a:pt x="34" y="58"/>
                      <a:pt x="39" y="56"/>
                    </a:cubicBezTo>
                    <a:cubicBezTo>
                      <a:pt x="44" y="54"/>
                      <a:pt x="49" y="52"/>
                      <a:pt x="54" y="52"/>
                    </a:cubicBezTo>
                    <a:lnTo>
                      <a:pt x="54" y="99"/>
                    </a:lnTo>
                    <a:close/>
                    <a:moveTo>
                      <a:pt x="114" y="96"/>
                    </a:moveTo>
                    <a:cubicBezTo>
                      <a:pt x="113" y="95"/>
                      <a:pt x="110" y="93"/>
                      <a:pt x="109" y="90"/>
                    </a:cubicBezTo>
                    <a:cubicBezTo>
                      <a:pt x="108" y="87"/>
                      <a:pt x="102" y="75"/>
                      <a:pt x="101" y="73"/>
                    </a:cubicBezTo>
                    <a:cubicBezTo>
                      <a:pt x="100" y="72"/>
                      <a:pt x="99" y="71"/>
                      <a:pt x="99" y="70"/>
                    </a:cubicBezTo>
                    <a:cubicBezTo>
                      <a:pt x="99" y="69"/>
                      <a:pt x="100" y="68"/>
                      <a:pt x="101" y="67"/>
                    </a:cubicBezTo>
                    <a:cubicBezTo>
                      <a:pt x="101" y="66"/>
                      <a:pt x="103" y="65"/>
                      <a:pt x="103" y="64"/>
                    </a:cubicBezTo>
                    <a:cubicBezTo>
                      <a:pt x="104" y="63"/>
                      <a:pt x="104" y="63"/>
                      <a:pt x="104" y="63"/>
                    </a:cubicBezTo>
                    <a:cubicBezTo>
                      <a:pt x="102" y="59"/>
                      <a:pt x="100" y="56"/>
                      <a:pt x="97" y="52"/>
                    </a:cubicBezTo>
                    <a:cubicBezTo>
                      <a:pt x="93" y="48"/>
                      <a:pt x="89" y="45"/>
                      <a:pt x="85" y="42"/>
                    </a:cubicBezTo>
                    <a:cubicBezTo>
                      <a:pt x="87" y="41"/>
                      <a:pt x="90" y="38"/>
                      <a:pt x="90" y="35"/>
                    </a:cubicBezTo>
                    <a:cubicBezTo>
                      <a:pt x="90" y="33"/>
                      <a:pt x="89" y="31"/>
                      <a:pt x="87" y="29"/>
                    </a:cubicBezTo>
                    <a:cubicBezTo>
                      <a:pt x="90" y="21"/>
                      <a:pt x="94" y="12"/>
                      <a:pt x="98" y="8"/>
                    </a:cubicBezTo>
                    <a:cubicBezTo>
                      <a:pt x="90" y="4"/>
                      <a:pt x="90" y="4"/>
                      <a:pt x="90" y="4"/>
                    </a:cubicBezTo>
                    <a:cubicBezTo>
                      <a:pt x="92" y="8"/>
                      <a:pt x="92" y="11"/>
                      <a:pt x="92" y="13"/>
                    </a:cubicBezTo>
                    <a:cubicBezTo>
                      <a:pt x="89" y="12"/>
                      <a:pt x="88" y="10"/>
                      <a:pt x="87" y="7"/>
                    </a:cubicBezTo>
                    <a:cubicBezTo>
                      <a:pt x="87" y="10"/>
                      <a:pt x="85" y="14"/>
                      <a:pt x="84" y="16"/>
                    </a:cubicBezTo>
                    <a:cubicBezTo>
                      <a:pt x="86" y="15"/>
                      <a:pt x="88" y="14"/>
                      <a:pt x="91" y="15"/>
                    </a:cubicBezTo>
                    <a:cubicBezTo>
                      <a:pt x="89" y="17"/>
                      <a:pt x="86" y="20"/>
                      <a:pt x="81" y="19"/>
                    </a:cubicBezTo>
                    <a:cubicBezTo>
                      <a:pt x="78" y="18"/>
                      <a:pt x="75" y="17"/>
                      <a:pt x="75" y="14"/>
                    </a:cubicBezTo>
                    <a:cubicBezTo>
                      <a:pt x="75" y="13"/>
                      <a:pt x="76" y="12"/>
                      <a:pt x="78" y="12"/>
                    </a:cubicBezTo>
                    <a:cubicBezTo>
                      <a:pt x="80" y="12"/>
                      <a:pt x="80" y="14"/>
                      <a:pt x="79" y="16"/>
                    </a:cubicBezTo>
                    <a:cubicBezTo>
                      <a:pt x="81" y="14"/>
                      <a:pt x="84" y="8"/>
                      <a:pt x="80" y="7"/>
                    </a:cubicBezTo>
                    <a:cubicBezTo>
                      <a:pt x="78" y="6"/>
                      <a:pt x="75" y="10"/>
                      <a:pt x="74" y="13"/>
                    </a:cubicBezTo>
                    <a:cubicBezTo>
                      <a:pt x="74" y="9"/>
                      <a:pt x="72" y="6"/>
                      <a:pt x="69" y="6"/>
                    </a:cubicBezTo>
                    <a:cubicBezTo>
                      <a:pt x="66" y="6"/>
                      <a:pt x="67" y="13"/>
                      <a:pt x="68" y="15"/>
                    </a:cubicBezTo>
                    <a:cubicBezTo>
                      <a:pt x="68" y="12"/>
                      <a:pt x="70" y="11"/>
                      <a:pt x="71" y="11"/>
                    </a:cubicBezTo>
                    <a:cubicBezTo>
                      <a:pt x="72" y="11"/>
                      <a:pt x="73" y="12"/>
                      <a:pt x="73" y="14"/>
                    </a:cubicBezTo>
                    <a:cubicBezTo>
                      <a:pt x="72" y="16"/>
                      <a:pt x="69" y="18"/>
                      <a:pt x="66" y="18"/>
                    </a:cubicBezTo>
                    <a:cubicBezTo>
                      <a:pt x="63" y="18"/>
                      <a:pt x="57" y="17"/>
                      <a:pt x="56" y="10"/>
                    </a:cubicBezTo>
                    <a:cubicBezTo>
                      <a:pt x="58" y="10"/>
                      <a:pt x="62" y="12"/>
                      <a:pt x="63" y="14"/>
                    </a:cubicBezTo>
                    <a:cubicBezTo>
                      <a:pt x="63" y="10"/>
                      <a:pt x="63" y="8"/>
                      <a:pt x="63" y="3"/>
                    </a:cubicBezTo>
                    <a:cubicBezTo>
                      <a:pt x="61" y="6"/>
                      <a:pt x="58" y="7"/>
                      <a:pt x="56" y="8"/>
                    </a:cubicBezTo>
                    <a:cubicBezTo>
                      <a:pt x="57" y="5"/>
                      <a:pt x="59" y="2"/>
                      <a:pt x="62" y="0"/>
                    </a:cubicBezTo>
                    <a:cubicBezTo>
                      <a:pt x="48" y="0"/>
                      <a:pt x="48" y="0"/>
                      <a:pt x="48" y="0"/>
                    </a:cubicBezTo>
                    <a:cubicBezTo>
                      <a:pt x="50" y="2"/>
                      <a:pt x="53" y="5"/>
                      <a:pt x="53" y="8"/>
                    </a:cubicBezTo>
                    <a:cubicBezTo>
                      <a:pt x="51" y="7"/>
                      <a:pt x="48" y="6"/>
                      <a:pt x="46" y="3"/>
                    </a:cubicBezTo>
                    <a:cubicBezTo>
                      <a:pt x="47" y="8"/>
                      <a:pt x="47" y="10"/>
                      <a:pt x="46" y="14"/>
                    </a:cubicBezTo>
                    <a:cubicBezTo>
                      <a:pt x="48" y="12"/>
                      <a:pt x="51" y="10"/>
                      <a:pt x="53" y="10"/>
                    </a:cubicBezTo>
                    <a:cubicBezTo>
                      <a:pt x="53" y="17"/>
                      <a:pt x="47" y="18"/>
                      <a:pt x="44" y="18"/>
                    </a:cubicBezTo>
                    <a:cubicBezTo>
                      <a:pt x="40" y="18"/>
                      <a:pt x="37" y="16"/>
                      <a:pt x="37" y="14"/>
                    </a:cubicBezTo>
                    <a:cubicBezTo>
                      <a:pt x="37" y="12"/>
                      <a:pt x="38" y="11"/>
                      <a:pt x="39" y="11"/>
                    </a:cubicBezTo>
                    <a:cubicBezTo>
                      <a:pt x="40" y="11"/>
                      <a:pt x="41" y="12"/>
                      <a:pt x="41" y="15"/>
                    </a:cubicBezTo>
                    <a:cubicBezTo>
                      <a:pt x="43" y="13"/>
                      <a:pt x="44" y="6"/>
                      <a:pt x="40" y="6"/>
                    </a:cubicBezTo>
                    <a:cubicBezTo>
                      <a:pt x="37" y="6"/>
                      <a:pt x="36" y="9"/>
                      <a:pt x="35" y="13"/>
                    </a:cubicBezTo>
                    <a:cubicBezTo>
                      <a:pt x="34" y="10"/>
                      <a:pt x="32" y="6"/>
                      <a:pt x="29" y="7"/>
                    </a:cubicBezTo>
                    <a:cubicBezTo>
                      <a:pt x="26" y="8"/>
                      <a:pt x="28" y="14"/>
                      <a:pt x="30" y="16"/>
                    </a:cubicBezTo>
                    <a:cubicBezTo>
                      <a:pt x="30" y="14"/>
                      <a:pt x="30" y="12"/>
                      <a:pt x="32" y="12"/>
                    </a:cubicBezTo>
                    <a:cubicBezTo>
                      <a:pt x="33" y="12"/>
                      <a:pt x="34" y="13"/>
                      <a:pt x="34" y="14"/>
                    </a:cubicBezTo>
                    <a:cubicBezTo>
                      <a:pt x="34" y="17"/>
                      <a:pt x="32" y="18"/>
                      <a:pt x="29" y="19"/>
                    </a:cubicBezTo>
                    <a:cubicBezTo>
                      <a:pt x="24" y="20"/>
                      <a:pt x="20" y="17"/>
                      <a:pt x="19" y="15"/>
                    </a:cubicBezTo>
                    <a:cubicBezTo>
                      <a:pt x="21" y="14"/>
                      <a:pt x="23" y="15"/>
                      <a:pt x="25" y="16"/>
                    </a:cubicBezTo>
                    <a:cubicBezTo>
                      <a:pt x="24" y="14"/>
                      <a:pt x="23" y="10"/>
                      <a:pt x="22" y="7"/>
                    </a:cubicBezTo>
                    <a:cubicBezTo>
                      <a:pt x="22" y="10"/>
                      <a:pt x="20" y="12"/>
                      <a:pt x="18" y="13"/>
                    </a:cubicBezTo>
                    <a:cubicBezTo>
                      <a:pt x="17" y="11"/>
                      <a:pt x="18" y="8"/>
                      <a:pt x="20" y="4"/>
                    </a:cubicBezTo>
                    <a:cubicBezTo>
                      <a:pt x="12" y="8"/>
                      <a:pt x="12" y="8"/>
                      <a:pt x="12" y="8"/>
                    </a:cubicBezTo>
                    <a:cubicBezTo>
                      <a:pt x="16" y="12"/>
                      <a:pt x="20" y="22"/>
                      <a:pt x="22" y="29"/>
                    </a:cubicBezTo>
                    <a:cubicBezTo>
                      <a:pt x="21" y="31"/>
                      <a:pt x="20" y="33"/>
                      <a:pt x="20" y="35"/>
                    </a:cubicBezTo>
                    <a:cubicBezTo>
                      <a:pt x="20" y="38"/>
                      <a:pt x="22" y="41"/>
                      <a:pt x="25" y="42"/>
                    </a:cubicBezTo>
                    <a:cubicBezTo>
                      <a:pt x="20" y="45"/>
                      <a:pt x="16" y="48"/>
                      <a:pt x="13" y="52"/>
                    </a:cubicBezTo>
                    <a:cubicBezTo>
                      <a:pt x="7" y="59"/>
                      <a:pt x="3" y="66"/>
                      <a:pt x="0" y="74"/>
                    </a:cubicBezTo>
                    <a:cubicBezTo>
                      <a:pt x="1" y="75"/>
                      <a:pt x="6" y="80"/>
                      <a:pt x="7" y="81"/>
                    </a:cubicBezTo>
                    <a:cubicBezTo>
                      <a:pt x="9" y="84"/>
                      <a:pt x="10" y="86"/>
                      <a:pt x="10" y="88"/>
                    </a:cubicBezTo>
                    <a:cubicBezTo>
                      <a:pt x="10" y="92"/>
                      <a:pt x="11" y="93"/>
                      <a:pt x="13" y="96"/>
                    </a:cubicBezTo>
                    <a:cubicBezTo>
                      <a:pt x="14" y="96"/>
                      <a:pt x="15" y="99"/>
                      <a:pt x="15" y="101"/>
                    </a:cubicBezTo>
                    <a:cubicBezTo>
                      <a:pt x="54" y="101"/>
                      <a:pt x="54" y="101"/>
                      <a:pt x="54" y="101"/>
                    </a:cubicBezTo>
                    <a:cubicBezTo>
                      <a:pt x="54" y="144"/>
                      <a:pt x="54" y="144"/>
                      <a:pt x="54" y="144"/>
                    </a:cubicBezTo>
                    <a:cubicBezTo>
                      <a:pt x="53" y="144"/>
                      <a:pt x="51" y="144"/>
                      <a:pt x="50" y="146"/>
                    </a:cubicBezTo>
                    <a:cubicBezTo>
                      <a:pt x="54" y="148"/>
                      <a:pt x="58" y="150"/>
                      <a:pt x="63" y="151"/>
                    </a:cubicBezTo>
                    <a:cubicBezTo>
                      <a:pt x="63" y="148"/>
                      <a:pt x="64" y="146"/>
                      <a:pt x="65" y="145"/>
                    </a:cubicBezTo>
                    <a:cubicBezTo>
                      <a:pt x="65" y="145"/>
                      <a:pt x="59" y="144"/>
                      <a:pt x="56" y="144"/>
                    </a:cubicBezTo>
                    <a:cubicBezTo>
                      <a:pt x="56" y="101"/>
                      <a:pt x="56" y="101"/>
                      <a:pt x="56" y="101"/>
                    </a:cubicBezTo>
                    <a:cubicBezTo>
                      <a:pt x="95" y="101"/>
                      <a:pt x="95" y="101"/>
                      <a:pt x="95" y="101"/>
                    </a:cubicBezTo>
                    <a:cubicBezTo>
                      <a:pt x="95" y="107"/>
                      <a:pt x="94" y="113"/>
                      <a:pt x="92" y="118"/>
                    </a:cubicBezTo>
                    <a:cubicBezTo>
                      <a:pt x="90" y="124"/>
                      <a:pt x="87" y="129"/>
                      <a:pt x="83" y="133"/>
                    </a:cubicBezTo>
                    <a:cubicBezTo>
                      <a:pt x="79" y="137"/>
                      <a:pt x="75" y="141"/>
                      <a:pt x="70" y="143"/>
                    </a:cubicBezTo>
                    <a:cubicBezTo>
                      <a:pt x="70" y="144"/>
                      <a:pt x="70" y="144"/>
                      <a:pt x="69" y="144"/>
                    </a:cubicBezTo>
                    <a:cubicBezTo>
                      <a:pt x="68" y="145"/>
                      <a:pt x="67" y="146"/>
                      <a:pt x="67" y="148"/>
                    </a:cubicBezTo>
                    <a:cubicBezTo>
                      <a:pt x="66" y="149"/>
                      <a:pt x="66" y="150"/>
                      <a:pt x="66" y="152"/>
                    </a:cubicBezTo>
                    <a:cubicBezTo>
                      <a:pt x="68" y="152"/>
                      <a:pt x="69" y="153"/>
                      <a:pt x="71" y="153"/>
                    </a:cubicBezTo>
                    <a:cubicBezTo>
                      <a:pt x="84" y="156"/>
                      <a:pt x="87" y="155"/>
                      <a:pt x="88" y="155"/>
                    </a:cubicBezTo>
                    <a:cubicBezTo>
                      <a:pt x="88" y="155"/>
                      <a:pt x="88" y="155"/>
                      <a:pt x="88" y="155"/>
                    </a:cubicBezTo>
                    <a:cubicBezTo>
                      <a:pt x="91" y="152"/>
                      <a:pt x="94" y="150"/>
                      <a:pt x="97" y="147"/>
                    </a:cubicBezTo>
                    <a:cubicBezTo>
                      <a:pt x="102" y="141"/>
                      <a:pt x="106" y="134"/>
                      <a:pt x="109" y="126"/>
                    </a:cubicBezTo>
                    <a:cubicBezTo>
                      <a:pt x="113" y="117"/>
                      <a:pt x="114" y="109"/>
                      <a:pt x="114" y="100"/>
                    </a:cubicBezTo>
                    <a:cubicBezTo>
                      <a:pt x="114" y="98"/>
                      <a:pt x="114" y="97"/>
                      <a:pt x="114" y="9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3" name="Freeform 161">
                <a:extLst>
                  <a:ext uri="{FF2B5EF4-FFF2-40B4-BE49-F238E27FC236}">
                    <a16:creationId xmlns:a16="http://schemas.microsoft.com/office/drawing/2014/main" id="{226D13CA-B217-8E30-1E97-FA5B984D99A7}"/>
                  </a:ext>
                </a:extLst>
              </p:cNvPr>
              <p:cNvSpPr>
                <a:spLocks noChangeAspect="1" noEditPoints="1"/>
              </p:cNvSpPr>
              <p:nvPr/>
            </p:nvSpPr>
            <p:spPr bwMode="auto">
              <a:xfrm>
                <a:off x="785" y="1125"/>
                <a:ext cx="16" cy="19"/>
              </a:xfrm>
              <a:custGeom>
                <a:avLst/>
                <a:gdLst>
                  <a:gd name="T0" fmla="*/ 10 w 33"/>
                  <a:gd name="T1" fmla="*/ 7 h 39"/>
                  <a:gd name="T2" fmla="*/ 10 w 33"/>
                  <a:gd name="T3" fmla="*/ 9 h 39"/>
                  <a:gd name="T4" fmla="*/ 11 w 33"/>
                  <a:gd name="T5" fmla="*/ 9 h 39"/>
                  <a:gd name="T6" fmla="*/ 14 w 33"/>
                  <a:gd name="T7" fmla="*/ 17 h 39"/>
                  <a:gd name="T8" fmla="*/ 14 w 33"/>
                  <a:gd name="T9" fmla="*/ 18 h 39"/>
                  <a:gd name="T10" fmla="*/ 9 w 33"/>
                  <a:gd name="T11" fmla="*/ 17 h 39"/>
                  <a:gd name="T12" fmla="*/ 8 w 33"/>
                  <a:gd name="T13" fmla="*/ 16 h 39"/>
                  <a:gd name="T14" fmla="*/ 7 w 33"/>
                  <a:gd name="T15" fmla="*/ 17 h 39"/>
                  <a:gd name="T16" fmla="*/ 2 w 33"/>
                  <a:gd name="T17" fmla="*/ 18 h 39"/>
                  <a:gd name="T18" fmla="*/ 2 w 33"/>
                  <a:gd name="T19" fmla="*/ 17 h 39"/>
                  <a:gd name="T20" fmla="*/ 2 w 33"/>
                  <a:gd name="T21" fmla="*/ 10 h 39"/>
                  <a:gd name="T22" fmla="*/ 3 w 33"/>
                  <a:gd name="T23" fmla="*/ 9 h 39"/>
                  <a:gd name="T24" fmla="*/ 2 w 33"/>
                  <a:gd name="T25" fmla="*/ 8 h 39"/>
                  <a:gd name="T26" fmla="*/ 2 w 33"/>
                  <a:gd name="T27" fmla="*/ 2 h 39"/>
                  <a:gd name="T28" fmla="*/ 2 w 33"/>
                  <a:gd name="T29" fmla="*/ 1 h 39"/>
                  <a:gd name="T30" fmla="*/ 10 w 33"/>
                  <a:gd name="T31" fmla="*/ 7 h 39"/>
                  <a:gd name="T32" fmla="*/ 15 w 33"/>
                  <a:gd name="T33" fmla="*/ 18 h 39"/>
                  <a:gd name="T34" fmla="*/ 11 w 33"/>
                  <a:gd name="T35" fmla="*/ 8 h 39"/>
                  <a:gd name="T36" fmla="*/ 11 w 33"/>
                  <a:gd name="T37" fmla="*/ 7 h 39"/>
                  <a:gd name="T38" fmla="*/ 6 w 33"/>
                  <a:gd name="T39" fmla="*/ 3 h 39"/>
                  <a:gd name="T40" fmla="*/ 2 w 33"/>
                  <a:gd name="T41" fmla="*/ 1 h 39"/>
                  <a:gd name="T42" fmla="*/ 1 w 33"/>
                  <a:gd name="T43" fmla="*/ 0 h 39"/>
                  <a:gd name="T44" fmla="*/ 1 w 33"/>
                  <a:gd name="T45" fmla="*/ 1 h 39"/>
                  <a:gd name="T46" fmla="*/ 1 w 33"/>
                  <a:gd name="T47" fmla="*/ 2 h 39"/>
                  <a:gd name="T48" fmla="*/ 1 w 33"/>
                  <a:gd name="T49" fmla="*/ 9 h 39"/>
                  <a:gd name="T50" fmla="*/ 1 w 33"/>
                  <a:gd name="T51" fmla="*/ 9 h 39"/>
                  <a:gd name="T52" fmla="*/ 1 w 33"/>
                  <a:gd name="T53" fmla="*/ 17 h 39"/>
                  <a:gd name="T54" fmla="*/ 1 w 33"/>
                  <a:gd name="T55" fmla="*/ 18 h 39"/>
                  <a:gd name="T56" fmla="*/ 1 w 33"/>
                  <a:gd name="T57" fmla="*/ 18 h 39"/>
                  <a:gd name="T58" fmla="*/ 2 w 33"/>
                  <a:gd name="T59" fmla="*/ 18 h 39"/>
                  <a:gd name="T60" fmla="*/ 7 w 33"/>
                  <a:gd name="T61" fmla="*/ 18 h 39"/>
                  <a:gd name="T62" fmla="*/ 8 w 33"/>
                  <a:gd name="T63" fmla="*/ 18 h 39"/>
                  <a:gd name="T64" fmla="*/ 14 w 33"/>
                  <a:gd name="T65" fmla="*/ 18 h 39"/>
                  <a:gd name="T66" fmla="*/ 15 w 33"/>
                  <a:gd name="T67" fmla="*/ 18 h 39"/>
                  <a:gd name="T68" fmla="*/ 15 w 33"/>
                  <a:gd name="T69" fmla="*/ 18 h 39"/>
                  <a:gd name="T70" fmla="*/ 15 w 33"/>
                  <a:gd name="T71" fmla="*/ 17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 h="39">
                    <a:moveTo>
                      <a:pt x="20" y="14"/>
                    </a:moveTo>
                    <a:cubicBezTo>
                      <a:pt x="20" y="14"/>
                      <a:pt x="19" y="15"/>
                      <a:pt x="20" y="15"/>
                    </a:cubicBezTo>
                    <a:cubicBezTo>
                      <a:pt x="20" y="16"/>
                      <a:pt x="20" y="16"/>
                      <a:pt x="21" y="16"/>
                    </a:cubicBezTo>
                    <a:cubicBezTo>
                      <a:pt x="20" y="16"/>
                      <a:pt x="20" y="17"/>
                      <a:pt x="20" y="18"/>
                    </a:cubicBezTo>
                    <a:cubicBezTo>
                      <a:pt x="21" y="18"/>
                      <a:pt x="21" y="17"/>
                      <a:pt x="22" y="17"/>
                    </a:cubicBezTo>
                    <a:cubicBezTo>
                      <a:pt x="21" y="18"/>
                      <a:pt x="22" y="18"/>
                      <a:pt x="22" y="18"/>
                    </a:cubicBezTo>
                    <a:cubicBezTo>
                      <a:pt x="22" y="19"/>
                      <a:pt x="23" y="19"/>
                      <a:pt x="23" y="19"/>
                    </a:cubicBezTo>
                    <a:cubicBezTo>
                      <a:pt x="26" y="23"/>
                      <a:pt x="28" y="29"/>
                      <a:pt x="29" y="34"/>
                    </a:cubicBezTo>
                    <a:cubicBezTo>
                      <a:pt x="28" y="34"/>
                      <a:pt x="28" y="34"/>
                      <a:pt x="27" y="34"/>
                    </a:cubicBezTo>
                    <a:cubicBezTo>
                      <a:pt x="27" y="35"/>
                      <a:pt x="28" y="35"/>
                      <a:pt x="28" y="36"/>
                    </a:cubicBezTo>
                    <a:cubicBezTo>
                      <a:pt x="19" y="36"/>
                      <a:pt x="19" y="36"/>
                      <a:pt x="19" y="36"/>
                    </a:cubicBezTo>
                    <a:cubicBezTo>
                      <a:pt x="19" y="35"/>
                      <a:pt x="18" y="34"/>
                      <a:pt x="18" y="34"/>
                    </a:cubicBezTo>
                    <a:cubicBezTo>
                      <a:pt x="18" y="34"/>
                      <a:pt x="17" y="34"/>
                      <a:pt x="17" y="35"/>
                    </a:cubicBezTo>
                    <a:cubicBezTo>
                      <a:pt x="17" y="34"/>
                      <a:pt x="16" y="34"/>
                      <a:pt x="16" y="33"/>
                    </a:cubicBezTo>
                    <a:cubicBezTo>
                      <a:pt x="15" y="34"/>
                      <a:pt x="15" y="34"/>
                      <a:pt x="15" y="35"/>
                    </a:cubicBezTo>
                    <a:cubicBezTo>
                      <a:pt x="15" y="34"/>
                      <a:pt x="14" y="34"/>
                      <a:pt x="14" y="34"/>
                    </a:cubicBezTo>
                    <a:cubicBezTo>
                      <a:pt x="13" y="34"/>
                      <a:pt x="13" y="35"/>
                      <a:pt x="13" y="36"/>
                    </a:cubicBezTo>
                    <a:cubicBezTo>
                      <a:pt x="5" y="36"/>
                      <a:pt x="5" y="36"/>
                      <a:pt x="5" y="36"/>
                    </a:cubicBezTo>
                    <a:cubicBezTo>
                      <a:pt x="5" y="35"/>
                      <a:pt x="6" y="35"/>
                      <a:pt x="6" y="34"/>
                    </a:cubicBezTo>
                    <a:cubicBezTo>
                      <a:pt x="5" y="34"/>
                      <a:pt x="4" y="34"/>
                      <a:pt x="4" y="35"/>
                    </a:cubicBezTo>
                    <a:cubicBezTo>
                      <a:pt x="4" y="21"/>
                      <a:pt x="4" y="21"/>
                      <a:pt x="4" y="21"/>
                    </a:cubicBezTo>
                    <a:cubicBezTo>
                      <a:pt x="4" y="21"/>
                      <a:pt x="5" y="21"/>
                      <a:pt x="5" y="21"/>
                    </a:cubicBezTo>
                    <a:cubicBezTo>
                      <a:pt x="5" y="20"/>
                      <a:pt x="5" y="20"/>
                      <a:pt x="5" y="19"/>
                    </a:cubicBezTo>
                    <a:cubicBezTo>
                      <a:pt x="5" y="19"/>
                      <a:pt x="6" y="19"/>
                      <a:pt x="6" y="18"/>
                    </a:cubicBezTo>
                    <a:cubicBezTo>
                      <a:pt x="6" y="18"/>
                      <a:pt x="5" y="18"/>
                      <a:pt x="5" y="18"/>
                    </a:cubicBezTo>
                    <a:cubicBezTo>
                      <a:pt x="5" y="17"/>
                      <a:pt x="5" y="17"/>
                      <a:pt x="5" y="16"/>
                    </a:cubicBezTo>
                    <a:cubicBezTo>
                      <a:pt x="5" y="16"/>
                      <a:pt x="4" y="16"/>
                      <a:pt x="4" y="16"/>
                    </a:cubicBezTo>
                    <a:cubicBezTo>
                      <a:pt x="4" y="5"/>
                      <a:pt x="4" y="5"/>
                      <a:pt x="4" y="5"/>
                    </a:cubicBezTo>
                    <a:cubicBezTo>
                      <a:pt x="4" y="5"/>
                      <a:pt x="5" y="5"/>
                      <a:pt x="5" y="5"/>
                    </a:cubicBezTo>
                    <a:cubicBezTo>
                      <a:pt x="5" y="4"/>
                      <a:pt x="5" y="4"/>
                      <a:pt x="5" y="3"/>
                    </a:cubicBezTo>
                    <a:cubicBezTo>
                      <a:pt x="7" y="4"/>
                      <a:pt x="10" y="6"/>
                      <a:pt x="12" y="7"/>
                    </a:cubicBezTo>
                    <a:cubicBezTo>
                      <a:pt x="15" y="9"/>
                      <a:pt x="18" y="11"/>
                      <a:pt x="20" y="14"/>
                    </a:cubicBezTo>
                    <a:moveTo>
                      <a:pt x="31" y="34"/>
                    </a:moveTo>
                    <a:cubicBezTo>
                      <a:pt x="32" y="35"/>
                      <a:pt x="31" y="36"/>
                      <a:pt x="30" y="36"/>
                    </a:cubicBezTo>
                    <a:cubicBezTo>
                      <a:pt x="30" y="29"/>
                      <a:pt x="27" y="22"/>
                      <a:pt x="23" y="16"/>
                    </a:cubicBezTo>
                    <a:cubicBezTo>
                      <a:pt x="23" y="16"/>
                      <a:pt x="23" y="16"/>
                      <a:pt x="23" y="16"/>
                    </a:cubicBezTo>
                    <a:cubicBezTo>
                      <a:pt x="24" y="16"/>
                      <a:pt x="25" y="15"/>
                      <a:pt x="25" y="14"/>
                    </a:cubicBezTo>
                    <a:cubicBezTo>
                      <a:pt x="24" y="14"/>
                      <a:pt x="23" y="14"/>
                      <a:pt x="22" y="15"/>
                    </a:cubicBezTo>
                    <a:cubicBezTo>
                      <a:pt x="22" y="15"/>
                      <a:pt x="22" y="14"/>
                      <a:pt x="21" y="14"/>
                    </a:cubicBezTo>
                    <a:cubicBezTo>
                      <a:pt x="19" y="11"/>
                      <a:pt x="16" y="8"/>
                      <a:pt x="13" y="6"/>
                    </a:cubicBezTo>
                    <a:cubicBezTo>
                      <a:pt x="10" y="4"/>
                      <a:pt x="7" y="3"/>
                      <a:pt x="4" y="2"/>
                    </a:cubicBezTo>
                    <a:cubicBezTo>
                      <a:pt x="4" y="1"/>
                      <a:pt x="5" y="1"/>
                      <a:pt x="5" y="2"/>
                    </a:cubicBezTo>
                    <a:cubicBezTo>
                      <a:pt x="5" y="0"/>
                      <a:pt x="4" y="0"/>
                      <a:pt x="4" y="0"/>
                    </a:cubicBezTo>
                    <a:cubicBezTo>
                      <a:pt x="3" y="0"/>
                      <a:pt x="3" y="0"/>
                      <a:pt x="3" y="1"/>
                    </a:cubicBezTo>
                    <a:cubicBezTo>
                      <a:pt x="3" y="0"/>
                      <a:pt x="2" y="0"/>
                      <a:pt x="1" y="0"/>
                    </a:cubicBezTo>
                    <a:cubicBezTo>
                      <a:pt x="1" y="1"/>
                      <a:pt x="1" y="1"/>
                      <a:pt x="2" y="2"/>
                    </a:cubicBezTo>
                    <a:cubicBezTo>
                      <a:pt x="1" y="2"/>
                      <a:pt x="1" y="2"/>
                      <a:pt x="1" y="2"/>
                    </a:cubicBezTo>
                    <a:cubicBezTo>
                      <a:pt x="0" y="3"/>
                      <a:pt x="1" y="4"/>
                      <a:pt x="2" y="4"/>
                    </a:cubicBezTo>
                    <a:cubicBezTo>
                      <a:pt x="2" y="4"/>
                      <a:pt x="2" y="3"/>
                      <a:pt x="3" y="3"/>
                    </a:cubicBezTo>
                    <a:cubicBezTo>
                      <a:pt x="3" y="18"/>
                      <a:pt x="3" y="18"/>
                      <a:pt x="3" y="18"/>
                    </a:cubicBezTo>
                    <a:cubicBezTo>
                      <a:pt x="2" y="18"/>
                      <a:pt x="1" y="18"/>
                      <a:pt x="0" y="18"/>
                    </a:cubicBezTo>
                    <a:cubicBezTo>
                      <a:pt x="1" y="19"/>
                      <a:pt x="2" y="19"/>
                      <a:pt x="3" y="19"/>
                    </a:cubicBezTo>
                    <a:cubicBezTo>
                      <a:pt x="3" y="36"/>
                      <a:pt x="3" y="36"/>
                      <a:pt x="3" y="36"/>
                    </a:cubicBezTo>
                    <a:cubicBezTo>
                      <a:pt x="2" y="36"/>
                      <a:pt x="1" y="35"/>
                      <a:pt x="2" y="34"/>
                    </a:cubicBezTo>
                    <a:cubicBezTo>
                      <a:pt x="1" y="34"/>
                      <a:pt x="0" y="35"/>
                      <a:pt x="1" y="36"/>
                    </a:cubicBezTo>
                    <a:cubicBezTo>
                      <a:pt x="1" y="36"/>
                      <a:pt x="1" y="36"/>
                      <a:pt x="2" y="36"/>
                    </a:cubicBezTo>
                    <a:cubicBezTo>
                      <a:pt x="2" y="37"/>
                      <a:pt x="1" y="37"/>
                      <a:pt x="1" y="38"/>
                    </a:cubicBezTo>
                    <a:cubicBezTo>
                      <a:pt x="2" y="38"/>
                      <a:pt x="3" y="38"/>
                      <a:pt x="3" y="37"/>
                    </a:cubicBezTo>
                    <a:cubicBezTo>
                      <a:pt x="3" y="38"/>
                      <a:pt x="3" y="39"/>
                      <a:pt x="4" y="39"/>
                    </a:cubicBezTo>
                    <a:cubicBezTo>
                      <a:pt x="4" y="39"/>
                      <a:pt x="5" y="38"/>
                      <a:pt x="5" y="37"/>
                    </a:cubicBezTo>
                    <a:cubicBezTo>
                      <a:pt x="5" y="38"/>
                      <a:pt x="4" y="38"/>
                      <a:pt x="4" y="37"/>
                    </a:cubicBezTo>
                    <a:cubicBezTo>
                      <a:pt x="15" y="37"/>
                      <a:pt x="15" y="37"/>
                      <a:pt x="15" y="37"/>
                    </a:cubicBezTo>
                    <a:cubicBezTo>
                      <a:pt x="15" y="38"/>
                      <a:pt x="15" y="39"/>
                      <a:pt x="16" y="39"/>
                    </a:cubicBezTo>
                    <a:cubicBezTo>
                      <a:pt x="17" y="39"/>
                      <a:pt x="17" y="38"/>
                      <a:pt x="17" y="37"/>
                    </a:cubicBezTo>
                    <a:cubicBezTo>
                      <a:pt x="29" y="37"/>
                      <a:pt x="29" y="37"/>
                      <a:pt x="29" y="37"/>
                    </a:cubicBezTo>
                    <a:cubicBezTo>
                      <a:pt x="29" y="38"/>
                      <a:pt x="28" y="38"/>
                      <a:pt x="28" y="37"/>
                    </a:cubicBezTo>
                    <a:cubicBezTo>
                      <a:pt x="28" y="39"/>
                      <a:pt x="29" y="39"/>
                      <a:pt x="30" y="39"/>
                    </a:cubicBezTo>
                    <a:cubicBezTo>
                      <a:pt x="30" y="39"/>
                      <a:pt x="30" y="38"/>
                      <a:pt x="30" y="37"/>
                    </a:cubicBezTo>
                    <a:cubicBezTo>
                      <a:pt x="31" y="38"/>
                      <a:pt x="31" y="38"/>
                      <a:pt x="32" y="38"/>
                    </a:cubicBezTo>
                    <a:cubicBezTo>
                      <a:pt x="32" y="37"/>
                      <a:pt x="32" y="37"/>
                      <a:pt x="31" y="36"/>
                    </a:cubicBezTo>
                    <a:cubicBezTo>
                      <a:pt x="32" y="36"/>
                      <a:pt x="32" y="36"/>
                      <a:pt x="32" y="36"/>
                    </a:cubicBezTo>
                    <a:cubicBezTo>
                      <a:pt x="33" y="35"/>
                      <a:pt x="32" y="34"/>
                      <a:pt x="31"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4" name="Freeform 162">
                <a:extLst>
                  <a:ext uri="{FF2B5EF4-FFF2-40B4-BE49-F238E27FC236}">
                    <a16:creationId xmlns:a16="http://schemas.microsoft.com/office/drawing/2014/main" id="{38503CFB-DC3B-D189-96AC-2EBB3141F3D6}"/>
                  </a:ext>
                </a:extLst>
              </p:cNvPr>
              <p:cNvSpPr>
                <a:spLocks noChangeAspect="1"/>
              </p:cNvSpPr>
              <p:nvPr/>
            </p:nvSpPr>
            <p:spPr bwMode="auto">
              <a:xfrm>
                <a:off x="787" y="1130"/>
                <a:ext cx="10" cy="12"/>
              </a:xfrm>
              <a:custGeom>
                <a:avLst/>
                <a:gdLst>
                  <a:gd name="T0" fmla="*/ 10 w 20"/>
                  <a:gd name="T1" fmla="*/ 10 h 24"/>
                  <a:gd name="T2" fmla="*/ 8 w 20"/>
                  <a:gd name="T3" fmla="*/ 8 h 24"/>
                  <a:gd name="T4" fmla="*/ 9 w 20"/>
                  <a:gd name="T5" fmla="*/ 9 h 24"/>
                  <a:gd name="T6" fmla="*/ 9 w 20"/>
                  <a:gd name="T7" fmla="*/ 9 h 24"/>
                  <a:gd name="T8" fmla="*/ 8 w 20"/>
                  <a:gd name="T9" fmla="*/ 6 h 24"/>
                  <a:gd name="T10" fmla="*/ 7 w 20"/>
                  <a:gd name="T11" fmla="*/ 6 h 24"/>
                  <a:gd name="T12" fmla="*/ 9 w 20"/>
                  <a:gd name="T13" fmla="*/ 8 h 24"/>
                  <a:gd name="T14" fmla="*/ 8 w 20"/>
                  <a:gd name="T15" fmla="*/ 8 h 24"/>
                  <a:gd name="T16" fmla="*/ 5 w 20"/>
                  <a:gd name="T17" fmla="*/ 1 h 24"/>
                  <a:gd name="T18" fmla="*/ 5 w 20"/>
                  <a:gd name="T19" fmla="*/ 1 h 24"/>
                  <a:gd name="T20" fmla="*/ 4 w 20"/>
                  <a:gd name="T21" fmla="*/ 1 h 24"/>
                  <a:gd name="T22" fmla="*/ 3 w 20"/>
                  <a:gd name="T23" fmla="*/ 1 h 24"/>
                  <a:gd name="T24" fmla="*/ 4 w 20"/>
                  <a:gd name="T25" fmla="*/ 2 h 24"/>
                  <a:gd name="T26" fmla="*/ 3 w 20"/>
                  <a:gd name="T27" fmla="*/ 2 h 24"/>
                  <a:gd name="T28" fmla="*/ 5 w 20"/>
                  <a:gd name="T29" fmla="*/ 2 h 24"/>
                  <a:gd name="T30" fmla="*/ 3 w 20"/>
                  <a:gd name="T31" fmla="*/ 3 h 24"/>
                  <a:gd name="T32" fmla="*/ 2 w 20"/>
                  <a:gd name="T33" fmla="*/ 1 h 24"/>
                  <a:gd name="T34" fmla="*/ 2 w 20"/>
                  <a:gd name="T35" fmla="*/ 1 h 24"/>
                  <a:gd name="T36" fmla="*/ 1 w 20"/>
                  <a:gd name="T37" fmla="*/ 1 h 24"/>
                  <a:gd name="T38" fmla="*/ 1 w 20"/>
                  <a:gd name="T39" fmla="*/ 1 h 24"/>
                  <a:gd name="T40" fmla="*/ 1 w 20"/>
                  <a:gd name="T41" fmla="*/ 1 h 24"/>
                  <a:gd name="T42" fmla="*/ 1 w 20"/>
                  <a:gd name="T43" fmla="*/ 1 h 24"/>
                  <a:gd name="T44" fmla="*/ 1 w 20"/>
                  <a:gd name="T45" fmla="*/ 1 h 24"/>
                  <a:gd name="T46" fmla="*/ 1 w 20"/>
                  <a:gd name="T47" fmla="*/ 2 h 24"/>
                  <a:gd name="T48" fmla="*/ 1 w 20"/>
                  <a:gd name="T49" fmla="*/ 2 h 24"/>
                  <a:gd name="T50" fmla="*/ 1 w 20"/>
                  <a:gd name="T51" fmla="*/ 2 h 24"/>
                  <a:gd name="T52" fmla="*/ 1 w 20"/>
                  <a:gd name="T53" fmla="*/ 2 h 24"/>
                  <a:gd name="T54" fmla="*/ 2 w 20"/>
                  <a:gd name="T55" fmla="*/ 3 h 24"/>
                  <a:gd name="T56" fmla="*/ 2 w 20"/>
                  <a:gd name="T57" fmla="*/ 3 h 24"/>
                  <a:gd name="T58" fmla="*/ 2 w 20"/>
                  <a:gd name="T59" fmla="*/ 6 h 24"/>
                  <a:gd name="T60" fmla="*/ 1 w 20"/>
                  <a:gd name="T61" fmla="*/ 6 h 24"/>
                  <a:gd name="T62" fmla="*/ 1 w 20"/>
                  <a:gd name="T63" fmla="*/ 6 h 24"/>
                  <a:gd name="T64" fmla="*/ 1 w 20"/>
                  <a:gd name="T65" fmla="*/ 7 h 24"/>
                  <a:gd name="T66" fmla="*/ 1 w 20"/>
                  <a:gd name="T67" fmla="*/ 7 h 24"/>
                  <a:gd name="T68" fmla="*/ 1 w 20"/>
                  <a:gd name="T69" fmla="*/ 7 h 24"/>
                  <a:gd name="T70" fmla="*/ 1 w 20"/>
                  <a:gd name="T71" fmla="*/ 7 h 24"/>
                  <a:gd name="T72" fmla="*/ 1 w 20"/>
                  <a:gd name="T73" fmla="*/ 8 h 24"/>
                  <a:gd name="T74" fmla="*/ 2 w 20"/>
                  <a:gd name="T75" fmla="*/ 8 h 24"/>
                  <a:gd name="T76" fmla="*/ 2 w 20"/>
                  <a:gd name="T77" fmla="*/ 7 h 24"/>
                  <a:gd name="T78" fmla="*/ 4 w 20"/>
                  <a:gd name="T79" fmla="*/ 6 h 24"/>
                  <a:gd name="T80" fmla="*/ 6 w 20"/>
                  <a:gd name="T81" fmla="*/ 8 h 24"/>
                  <a:gd name="T82" fmla="*/ 5 w 20"/>
                  <a:gd name="T83" fmla="*/ 10 h 24"/>
                  <a:gd name="T84" fmla="*/ 3 w 20"/>
                  <a:gd name="T85" fmla="*/ 9 h 24"/>
                  <a:gd name="T86" fmla="*/ 2 w 20"/>
                  <a:gd name="T87" fmla="*/ 10 h 24"/>
                  <a:gd name="T88" fmla="*/ 3 w 20"/>
                  <a:gd name="T89" fmla="*/ 10 h 24"/>
                  <a:gd name="T90" fmla="*/ 2 w 20"/>
                  <a:gd name="T91" fmla="*/ 10 h 24"/>
                  <a:gd name="T92" fmla="*/ 3 w 20"/>
                  <a:gd name="T93" fmla="*/ 11 h 24"/>
                  <a:gd name="T94" fmla="*/ 3 w 20"/>
                  <a:gd name="T95" fmla="*/ 10 h 24"/>
                  <a:gd name="T96" fmla="*/ 3 w 20"/>
                  <a:gd name="T97" fmla="*/ 11 h 24"/>
                  <a:gd name="T98" fmla="*/ 3 w 20"/>
                  <a:gd name="T99" fmla="*/ 11 h 24"/>
                  <a:gd name="T100" fmla="*/ 3 w 20"/>
                  <a:gd name="T101" fmla="*/ 11 h 24"/>
                  <a:gd name="T102" fmla="*/ 4 w 20"/>
                  <a:gd name="T103" fmla="*/ 11 h 24"/>
                  <a:gd name="T104" fmla="*/ 5 w 20"/>
                  <a:gd name="T105" fmla="*/ 10 h 24"/>
                  <a:gd name="T106" fmla="*/ 5 w 20"/>
                  <a:gd name="T107" fmla="*/ 9 h 24"/>
                  <a:gd name="T108" fmla="*/ 9 w 20"/>
                  <a:gd name="T109" fmla="*/ 10 h 24"/>
                  <a:gd name="T110" fmla="*/ 8 w 20"/>
                  <a:gd name="T111" fmla="*/ 11 h 24"/>
                  <a:gd name="T112" fmla="*/ 8 w 20"/>
                  <a:gd name="T113" fmla="*/ 11 h 24"/>
                  <a:gd name="T114" fmla="*/ 9 w 20"/>
                  <a:gd name="T115" fmla="*/ 11 h 24"/>
                  <a:gd name="T116" fmla="*/ 9 w 20"/>
                  <a:gd name="T117" fmla="*/ 12 h 24"/>
                  <a:gd name="T118" fmla="*/ 9 w 20"/>
                  <a:gd name="T119" fmla="*/ 11 h 24"/>
                  <a:gd name="T120" fmla="*/ 9 w 20"/>
                  <a:gd name="T121" fmla="*/ 12 h 24"/>
                  <a:gd name="T122" fmla="*/ 10 w 20"/>
                  <a:gd name="T123" fmla="*/ 12 h 24"/>
                  <a:gd name="T124" fmla="*/ 10 w 20"/>
                  <a:gd name="T125" fmla="*/ 11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 h="24">
                    <a:moveTo>
                      <a:pt x="19" y="20"/>
                    </a:moveTo>
                    <a:cubicBezTo>
                      <a:pt x="20" y="20"/>
                      <a:pt x="20" y="19"/>
                      <a:pt x="20" y="19"/>
                    </a:cubicBezTo>
                    <a:cubicBezTo>
                      <a:pt x="20" y="19"/>
                      <a:pt x="19" y="19"/>
                      <a:pt x="19" y="19"/>
                    </a:cubicBezTo>
                    <a:cubicBezTo>
                      <a:pt x="19" y="19"/>
                      <a:pt x="20" y="19"/>
                      <a:pt x="19" y="18"/>
                    </a:cubicBezTo>
                    <a:cubicBezTo>
                      <a:pt x="19" y="17"/>
                      <a:pt x="19" y="17"/>
                      <a:pt x="18" y="18"/>
                    </a:cubicBezTo>
                    <a:cubicBezTo>
                      <a:pt x="18" y="18"/>
                      <a:pt x="15" y="18"/>
                      <a:pt x="15" y="15"/>
                    </a:cubicBezTo>
                    <a:cubicBezTo>
                      <a:pt x="15" y="16"/>
                      <a:pt x="15" y="16"/>
                      <a:pt x="16" y="16"/>
                    </a:cubicBezTo>
                    <a:cubicBezTo>
                      <a:pt x="16" y="16"/>
                      <a:pt x="16" y="16"/>
                      <a:pt x="16" y="17"/>
                    </a:cubicBezTo>
                    <a:cubicBezTo>
                      <a:pt x="16" y="17"/>
                      <a:pt x="16" y="17"/>
                      <a:pt x="17" y="17"/>
                    </a:cubicBezTo>
                    <a:cubicBezTo>
                      <a:pt x="17" y="17"/>
                      <a:pt x="17" y="17"/>
                      <a:pt x="17" y="17"/>
                    </a:cubicBezTo>
                    <a:cubicBezTo>
                      <a:pt x="17" y="17"/>
                      <a:pt x="18" y="17"/>
                      <a:pt x="18" y="17"/>
                    </a:cubicBezTo>
                    <a:cubicBezTo>
                      <a:pt x="18" y="17"/>
                      <a:pt x="18" y="17"/>
                      <a:pt x="18" y="17"/>
                    </a:cubicBezTo>
                    <a:cubicBezTo>
                      <a:pt x="18" y="17"/>
                      <a:pt x="19" y="16"/>
                      <a:pt x="19" y="15"/>
                    </a:cubicBezTo>
                    <a:cubicBezTo>
                      <a:pt x="19" y="14"/>
                      <a:pt x="18" y="14"/>
                      <a:pt x="16" y="13"/>
                    </a:cubicBezTo>
                    <a:cubicBezTo>
                      <a:pt x="16" y="12"/>
                      <a:pt x="15" y="12"/>
                      <a:pt x="15" y="11"/>
                    </a:cubicBezTo>
                    <a:cubicBezTo>
                      <a:pt x="15" y="10"/>
                      <a:pt x="15" y="10"/>
                      <a:pt x="14" y="8"/>
                    </a:cubicBezTo>
                    <a:cubicBezTo>
                      <a:pt x="14" y="8"/>
                      <a:pt x="14" y="7"/>
                      <a:pt x="13" y="7"/>
                    </a:cubicBezTo>
                    <a:cubicBezTo>
                      <a:pt x="13" y="8"/>
                      <a:pt x="13" y="10"/>
                      <a:pt x="14" y="11"/>
                    </a:cubicBezTo>
                    <a:cubicBezTo>
                      <a:pt x="15" y="13"/>
                      <a:pt x="18" y="14"/>
                      <a:pt x="18" y="15"/>
                    </a:cubicBezTo>
                    <a:cubicBezTo>
                      <a:pt x="18" y="16"/>
                      <a:pt x="18" y="16"/>
                      <a:pt x="17" y="16"/>
                    </a:cubicBezTo>
                    <a:cubicBezTo>
                      <a:pt x="17" y="16"/>
                      <a:pt x="17" y="16"/>
                      <a:pt x="17" y="16"/>
                    </a:cubicBezTo>
                    <a:cubicBezTo>
                      <a:pt x="17" y="16"/>
                      <a:pt x="17" y="16"/>
                      <a:pt x="17" y="16"/>
                    </a:cubicBezTo>
                    <a:cubicBezTo>
                      <a:pt x="17" y="16"/>
                      <a:pt x="16" y="16"/>
                      <a:pt x="16" y="16"/>
                    </a:cubicBezTo>
                    <a:cubicBezTo>
                      <a:pt x="16" y="15"/>
                      <a:pt x="16" y="15"/>
                      <a:pt x="15" y="15"/>
                    </a:cubicBezTo>
                    <a:cubicBezTo>
                      <a:pt x="14" y="14"/>
                      <a:pt x="13" y="12"/>
                      <a:pt x="12" y="11"/>
                    </a:cubicBezTo>
                    <a:cubicBezTo>
                      <a:pt x="11" y="10"/>
                      <a:pt x="12" y="8"/>
                      <a:pt x="12" y="7"/>
                    </a:cubicBezTo>
                    <a:cubicBezTo>
                      <a:pt x="13" y="6"/>
                      <a:pt x="11" y="3"/>
                      <a:pt x="10" y="2"/>
                    </a:cubicBezTo>
                    <a:cubicBezTo>
                      <a:pt x="10" y="2"/>
                      <a:pt x="11" y="2"/>
                      <a:pt x="10" y="1"/>
                    </a:cubicBezTo>
                    <a:cubicBezTo>
                      <a:pt x="10" y="1"/>
                      <a:pt x="10" y="1"/>
                      <a:pt x="10" y="1"/>
                    </a:cubicBezTo>
                    <a:cubicBezTo>
                      <a:pt x="9" y="1"/>
                      <a:pt x="9" y="1"/>
                      <a:pt x="9" y="1"/>
                    </a:cubicBezTo>
                    <a:cubicBezTo>
                      <a:pt x="8" y="1"/>
                      <a:pt x="8" y="0"/>
                      <a:pt x="8" y="0"/>
                    </a:cubicBezTo>
                    <a:cubicBezTo>
                      <a:pt x="8" y="0"/>
                      <a:pt x="8" y="1"/>
                      <a:pt x="8" y="1"/>
                    </a:cubicBezTo>
                    <a:cubicBezTo>
                      <a:pt x="7" y="1"/>
                      <a:pt x="7" y="1"/>
                      <a:pt x="7" y="1"/>
                    </a:cubicBezTo>
                    <a:cubicBezTo>
                      <a:pt x="7" y="1"/>
                      <a:pt x="6" y="1"/>
                      <a:pt x="6" y="1"/>
                    </a:cubicBezTo>
                    <a:cubicBezTo>
                      <a:pt x="5" y="1"/>
                      <a:pt x="5" y="1"/>
                      <a:pt x="5" y="2"/>
                    </a:cubicBezTo>
                    <a:cubicBezTo>
                      <a:pt x="5" y="2"/>
                      <a:pt x="5" y="2"/>
                      <a:pt x="6" y="2"/>
                    </a:cubicBezTo>
                    <a:cubicBezTo>
                      <a:pt x="6" y="3"/>
                      <a:pt x="6" y="3"/>
                      <a:pt x="6" y="3"/>
                    </a:cubicBezTo>
                    <a:cubicBezTo>
                      <a:pt x="6" y="3"/>
                      <a:pt x="6" y="3"/>
                      <a:pt x="6" y="3"/>
                    </a:cubicBezTo>
                    <a:cubicBezTo>
                      <a:pt x="7" y="3"/>
                      <a:pt x="7" y="3"/>
                      <a:pt x="7" y="3"/>
                    </a:cubicBezTo>
                    <a:cubicBezTo>
                      <a:pt x="7" y="2"/>
                      <a:pt x="8" y="2"/>
                      <a:pt x="8" y="3"/>
                    </a:cubicBezTo>
                    <a:cubicBezTo>
                      <a:pt x="8" y="3"/>
                      <a:pt x="8" y="3"/>
                      <a:pt x="7" y="3"/>
                    </a:cubicBezTo>
                    <a:cubicBezTo>
                      <a:pt x="7" y="3"/>
                      <a:pt x="7" y="3"/>
                      <a:pt x="6" y="3"/>
                    </a:cubicBezTo>
                    <a:cubicBezTo>
                      <a:pt x="6" y="3"/>
                      <a:pt x="6" y="4"/>
                      <a:pt x="6" y="4"/>
                    </a:cubicBezTo>
                    <a:cubicBezTo>
                      <a:pt x="6" y="4"/>
                      <a:pt x="6" y="4"/>
                      <a:pt x="7" y="4"/>
                    </a:cubicBezTo>
                    <a:cubicBezTo>
                      <a:pt x="8" y="4"/>
                      <a:pt x="9" y="4"/>
                      <a:pt x="9" y="4"/>
                    </a:cubicBezTo>
                    <a:cubicBezTo>
                      <a:pt x="9" y="6"/>
                      <a:pt x="7" y="6"/>
                      <a:pt x="7" y="7"/>
                    </a:cubicBezTo>
                    <a:cubicBezTo>
                      <a:pt x="6" y="7"/>
                      <a:pt x="6" y="7"/>
                      <a:pt x="6" y="7"/>
                    </a:cubicBezTo>
                    <a:cubicBezTo>
                      <a:pt x="6" y="6"/>
                      <a:pt x="5" y="6"/>
                      <a:pt x="5" y="5"/>
                    </a:cubicBezTo>
                    <a:cubicBezTo>
                      <a:pt x="4" y="5"/>
                      <a:pt x="4" y="4"/>
                      <a:pt x="3" y="4"/>
                    </a:cubicBezTo>
                    <a:cubicBezTo>
                      <a:pt x="3" y="4"/>
                      <a:pt x="3" y="4"/>
                      <a:pt x="3" y="3"/>
                    </a:cubicBezTo>
                    <a:cubicBezTo>
                      <a:pt x="3" y="3"/>
                      <a:pt x="3" y="2"/>
                      <a:pt x="3" y="2"/>
                    </a:cubicBezTo>
                    <a:cubicBezTo>
                      <a:pt x="3" y="2"/>
                      <a:pt x="3" y="1"/>
                      <a:pt x="3" y="1"/>
                    </a:cubicBezTo>
                    <a:cubicBezTo>
                      <a:pt x="3" y="1"/>
                      <a:pt x="2" y="1"/>
                      <a:pt x="2" y="1"/>
                    </a:cubicBezTo>
                    <a:cubicBezTo>
                      <a:pt x="2" y="1"/>
                      <a:pt x="2" y="1"/>
                      <a:pt x="3"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1"/>
                      <a:pt x="2" y="1"/>
                    </a:cubicBezTo>
                    <a:cubicBezTo>
                      <a:pt x="2" y="1"/>
                      <a:pt x="2" y="1"/>
                      <a:pt x="1" y="1"/>
                    </a:cubicBezTo>
                    <a:cubicBezTo>
                      <a:pt x="1" y="1"/>
                      <a:pt x="1" y="1"/>
                      <a:pt x="1" y="1"/>
                    </a:cubicBezTo>
                    <a:cubicBezTo>
                      <a:pt x="1" y="1"/>
                      <a:pt x="1" y="1"/>
                      <a:pt x="1" y="1"/>
                    </a:cubicBezTo>
                    <a:cubicBezTo>
                      <a:pt x="1" y="1"/>
                      <a:pt x="1" y="1"/>
                      <a:pt x="1" y="1"/>
                    </a:cubicBezTo>
                    <a:cubicBezTo>
                      <a:pt x="1" y="1"/>
                      <a:pt x="1" y="2"/>
                      <a:pt x="1" y="2"/>
                    </a:cubicBezTo>
                    <a:cubicBezTo>
                      <a:pt x="1" y="2"/>
                      <a:pt x="1" y="2"/>
                      <a:pt x="2" y="2"/>
                    </a:cubicBezTo>
                    <a:cubicBezTo>
                      <a:pt x="2" y="2"/>
                      <a:pt x="2" y="2"/>
                      <a:pt x="2" y="2"/>
                    </a:cubicBezTo>
                    <a:cubicBezTo>
                      <a:pt x="2" y="2"/>
                      <a:pt x="2" y="2"/>
                      <a:pt x="2" y="2"/>
                    </a:cubicBezTo>
                    <a:cubicBezTo>
                      <a:pt x="2" y="2"/>
                      <a:pt x="2" y="2"/>
                      <a:pt x="2" y="2"/>
                    </a:cubicBezTo>
                    <a:cubicBezTo>
                      <a:pt x="1" y="2"/>
                      <a:pt x="1" y="2"/>
                      <a:pt x="1" y="3"/>
                    </a:cubicBezTo>
                    <a:cubicBezTo>
                      <a:pt x="1" y="3"/>
                      <a:pt x="1" y="3"/>
                      <a:pt x="1" y="3"/>
                    </a:cubicBezTo>
                    <a:cubicBezTo>
                      <a:pt x="0" y="3"/>
                      <a:pt x="0" y="3"/>
                      <a:pt x="1" y="4"/>
                    </a:cubicBezTo>
                    <a:cubicBezTo>
                      <a:pt x="1" y="4"/>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5"/>
                      <a:pt x="1" y="5"/>
                      <a:pt x="1" y="4"/>
                    </a:cubicBezTo>
                    <a:cubicBezTo>
                      <a:pt x="1" y="5"/>
                      <a:pt x="2" y="5"/>
                      <a:pt x="2" y="5"/>
                    </a:cubicBezTo>
                    <a:cubicBezTo>
                      <a:pt x="2" y="5"/>
                      <a:pt x="2" y="6"/>
                      <a:pt x="2" y="6"/>
                    </a:cubicBezTo>
                    <a:cubicBezTo>
                      <a:pt x="2" y="6"/>
                      <a:pt x="2" y="6"/>
                      <a:pt x="3" y="6"/>
                    </a:cubicBezTo>
                    <a:cubicBezTo>
                      <a:pt x="3" y="6"/>
                      <a:pt x="3" y="6"/>
                      <a:pt x="3" y="6"/>
                    </a:cubicBezTo>
                    <a:cubicBezTo>
                      <a:pt x="3" y="6"/>
                      <a:pt x="3" y="6"/>
                      <a:pt x="3" y="6"/>
                    </a:cubicBezTo>
                    <a:cubicBezTo>
                      <a:pt x="3" y="6"/>
                      <a:pt x="3" y="6"/>
                      <a:pt x="3" y="6"/>
                    </a:cubicBezTo>
                    <a:cubicBezTo>
                      <a:pt x="3" y="6"/>
                      <a:pt x="3" y="7"/>
                      <a:pt x="3" y="7"/>
                    </a:cubicBezTo>
                    <a:cubicBezTo>
                      <a:pt x="4" y="7"/>
                      <a:pt x="5" y="9"/>
                      <a:pt x="6" y="10"/>
                    </a:cubicBezTo>
                    <a:cubicBezTo>
                      <a:pt x="5" y="10"/>
                      <a:pt x="5" y="11"/>
                      <a:pt x="4" y="12"/>
                    </a:cubicBezTo>
                    <a:cubicBezTo>
                      <a:pt x="4" y="12"/>
                      <a:pt x="3" y="13"/>
                      <a:pt x="3" y="12"/>
                    </a:cubicBezTo>
                    <a:cubicBezTo>
                      <a:pt x="3" y="12"/>
                      <a:pt x="2" y="12"/>
                      <a:pt x="2" y="12"/>
                    </a:cubicBezTo>
                    <a:cubicBezTo>
                      <a:pt x="2" y="12"/>
                      <a:pt x="2" y="12"/>
                      <a:pt x="2" y="12"/>
                    </a:cubicBezTo>
                    <a:cubicBezTo>
                      <a:pt x="2" y="12"/>
                      <a:pt x="2" y="12"/>
                      <a:pt x="1" y="12"/>
                    </a:cubicBezTo>
                    <a:cubicBezTo>
                      <a:pt x="1" y="12"/>
                      <a:pt x="1" y="12"/>
                      <a:pt x="1" y="12"/>
                    </a:cubicBezTo>
                    <a:cubicBezTo>
                      <a:pt x="1" y="12"/>
                      <a:pt x="1" y="12"/>
                      <a:pt x="1" y="12"/>
                    </a:cubicBezTo>
                    <a:cubicBezTo>
                      <a:pt x="1" y="12"/>
                      <a:pt x="1" y="12"/>
                      <a:pt x="1" y="12"/>
                    </a:cubicBezTo>
                    <a:cubicBezTo>
                      <a:pt x="1" y="13"/>
                      <a:pt x="1" y="13"/>
                      <a:pt x="2" y="13"/>
                    </a:cubicBezTo>
                    <a:cubicBezTo>
                      <a:pt x="2" y="13"/>
                      <a:pt x="2" y="13"/>
                      <a:pt x="2" y="13"/>
                    </a:cubicBezTo>
                    <a:cubicBezTo>
                      <a:pt x="2" y="13"/>
                      <a:pt x="2" y="13"/>
                      <a:pt x="2" y="13"/>
                    </a:cubicBezTo>
                    <a:cubicBezTo>
                      <a:pt x="1" y="13"/>
                      <a:pt x="1" y="13"/>
                      <a:pt x="1" y="13"/>
                    </a:cubicBezTo>
                    <a:cubicBezTo>
                      <a:pt x="1" y="13"/>
                      <a:pt x="1" y="13"/>
                      <a:pt x="1" y="13"/>
                    </a:cubicBezTo>
                    <a:cubicBezTo>
                      <a:pt x="1" y="13"/>
                      <a:pt x="1" y="13"/>
                      <a:pt x="1" y="13"/>
                    </a:cubicBezTo>
                    <a:cubicBezTo>
                      <a:pt x="0" y="13"/>
                      <a:pt x="0" y="14"/>
                      <a:pt x="0" y="14"/>
                    </a:cubicBezTo>
                    <a:cubicBezTo>
                      <a:pt x="0" y="14"/>
                      <a:pt x="0" y="14"/>
                      <a:pt x="1" y="14"/>
                    </a:cubicBezTo>
                    <a:cubicBezTo>
                      <a:pt x="1" y="14"/>
                      <a:pt x="1" y="14"/>
                      <a:pt x="1" y="14"/>
                    </a:cubicBezTo>
                    <a:cubicBezTo>
                      <a:pt x="1" y="14"/>
                      <a:pt x="1" y="14"/>
                      <a:pt x="2" y="14"/>
                    </a:cubicBezTo>
                    <a:cubicBezTo>
                      <a:pt x="2" y="14"/>
                      <a:pt x="2" y="14"/>
                      <a:pt x="2" y="14"/>
                    </a:cubicBezTo>
                    <a:cubicBezTo>
                      <a:pt x="2" y="14"/>
                      <a:pt x="2" y="15"/>
                      <a:pt x="2" y="15"/>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4"/>
                      <a:pt x="3" y="14"/>
                      <a:pt x="3" y="14"/>
                    </a:cubicBezTo>
                    <a:cubicBezTo>
                      <a:pt x="3" y="14"/>
                      <a:pt x="3" y="14"/>
                      <a:pt x="3" y="14"/>
                    </a:cubicBezTo>
                    <a:cubicBezTo>
                      <a:pt x="3" y="14"/>
                      <a:pt x="4" y="14"/>
                      <a:pt x="4" y="14"/>
                    </a:cubicBezTo>
                    <a:cubicBezTo>
                      <a:pt x="4" y="14"/>
                      <a:pt x="4" y="14"/>
                      <a:pt x="4" y="14"/>
                    </a:cubicBezTo>
                    <a:cubicBezTo>
                      <a:pt x="5" y="13"/>
                      <a:pt x="5" y="13"/>
                      <a:pt x="6" y="13"/>
                    </a:cubicBezTo>
                    <a:cubicBezTo>
                      <a:pt x="6" y="13"/>
                      <a:pt x="6" y="13"/>
                      <a:pt x="7" y="12"/>
                    </a:cubicBezTo>
                    <a:cubicBezTo>
                      <a:pt x="7" y="12"/>
                      <a:pt x="8" y="12"/>
                      <a:pt x="8" y="13"/>
                    </a:cubicBezTo>
                    <a:cubicBezTo>
                      <a:pt x="8" y="12"/>
                      <a:pt x="8" y="12"/>
                      <a:pt x="8" y="12"/>
                    </a:cubicBezTo>
                    <a:cubicBezTo>
                      <a:pt x="8" y="14"/>
                      <a:pt x="12" y="14"/>
                      <a:pt x="12" y="15"/>
                    </a:cubicBezTo>
                    <a:cubicBezTo>
                      <a:pt x="11" y="15"/>
                      <a:pt x="10" y="15"/>
                      <a:pt x="10" y="15"/>
                    </a:cubicBezTo>
                    <a:cubicBezTo>
                      <a:pt x="9" y="15"/>
                      <a:pt x="8" y="16"/>
                      <a:pt x="7" y="17"/>
                    </a:cubicBezTo>
                    <a:cubicBezTo>
                      <a:pt x="7" y="17"/>
                      <a:pt x="8" y="19"/>
                      <a:pt x="9" y="19"/>
                    </a:cubicBezTo>
                    <a:cubicBezTo>
                      <a:pt x="8" y="19"/>
                      <a:pt x="7" y="19"/>
                      <a:pt x="7" y="19"/>
                    </a:cubicBezTo>
                    <a:cubicBezTo>
                      <a:pt x="7" y="19"/>
                      <a:pt x="7" y="19"/>
                      <a:pt x="7" y="19"/>
                    </a:cubicBezTo>
                    <a:cubicBezTo>
                      <a:pt x="6" y="19"/>
                      <a:pt x="6" y="18"/>
                      <a:pt x="5" y="18"/>
                    </a:cubicBezTo>
                    <a:cubicBezTo>
                      <a:pt x="5" y="18"/>
                      <a:pt x="5" y="18"/>
                      <a:pt x="5" y="19"/>
                    </a:cubicBezTo>
                    <a:cubicBezTo>
                      <a:pt x="5" y="19"/>
                      <a:pt x="5" y="19"/>
                      <a:pt x="5" y="19"/>
                    </a:cubicBezTo>
                    <a:cubicBezTo>
                      <a:pt x="4" y="19"/>
                      <a:pt x="4" y="19"/>
                      <a:pt x="4" y="19"/>
                    </a:cubicBezTo>
                    <a:cubicBezTo>
                      <a:pt x="4" y="19"/>
                      <a:pt x="4" y="19"/>
                      <a:pt x="4" y="19"/>
                    </a:cubicBezTo>
                    <a:cubicBezTo>
                      <a:pt x="4" y="19"/>
                      <a:pt x="4" y="19"/>
                      <a:pt x="4" y="19"/>
                    </a:cubicBezTo>
                    <a:cubicBezTo>
                      <a:pt x="4" y="19"/>
                      <a:pt x="4" y="19"/>
                      <a:pt x="5" y="19"/>
                    </a:cubicBezTo>
                    <a:cubicBezTo>
                      <a:pt x="5" y="19"/>
                      <a:pt x="5" y="19"/>
                      <a:pt x="5" y="19"/>
                    </a:cubicBezTo>
                    <a:cubicBezTo>
                      <a:pt x="5" y="19"/>
                      <a:pt x="5" y="19"/>
                      <a:pt x="5" y="19"/>
                    </a:cubicBezTo>
                    <a:cubicBezTo>
                      <a:pt x="5" y="20"/>
                      <a:pt x="4" y="19"/>
                      <a:pt x="4" y="20"/>
                    </a:cubicBezTo>
                    <a:cubicBezTo>
                      <a:pt x="4" y="20"/>
                      <a:pt x="4" y="20"/>
                      <a:pt x="4" y="20"/>
                    </a:cubicBezTo>
                    <a:cubicBezTo>
                      <a:pt x="4" y="21"/>
                      <a:pt x="5" y="21"/>
                      <a:pt x="5" y="21"/>
                    </a:cubicBezTo>
                    <a:cubicBezTo>
                      <a:pt x="5" y="21"/>
                      <a:pt x="5" y="21"/>
                      <a:pt x="5" y="21"/>
                    </a:cubicBezTo>
                    <a:cubicBezTo>
                      <a:pt x="5" y="21"/>
                      <a:pt x="5" y="21"/>
                      <a:pt x="5" y="21"/>
                    </a:cubicBezTo>
                    <a:cubicBezTo>
                      <a:pt x="5" y="21"/>
                      <a:pt x="5" y="21"/>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6" y="22"/>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7" y="21"/>
                      <a:pt x="7" y="21"/>
                      <a:pt x="7" y="21"/>
                    </a:cubicBezTo>
                    <a:cubicBezTo>
                      <a:pt x="7" y="21"/>
                      <a:pt x="7" y="21"/>
                      <a:pt x="7" y="21"/>
                    </a:cubicBezTo>
                    <a:cubicBezTo>
                      <a:pt x="7" y="21"/>
                      <a:pt x="8" y="21"/>
                      <a:pt x="8" y="21"/>
                    </a:cubicBezTo>
                    <a:cubicBezTo>
                      <a:pt x="8" y="21"/>
                      <a:pt x="8" y="21"/>
                      <a:pt x="8" y="21"/>
                    </a:cubicBezTo>
                    <a:cubicBezTo>
                      <a:pt x="8" y="21"/>
                      <a:pt x="8" y="20"/>
                      <a:pt x="9" y="21"/>
                    </a:cubicBezTo>
                    <a:cubicBezTo>
                      <a:pt x="9" y="20"/>
                      <a:pt x="9" y="20"/>
                      <a:pt x="9" y="20"/>
                    </a:cubicBezTo>
                    <a:cubicBezTo>
                      <a:pt x="9" y="20"/>
                      <a:pt x="10" y="21"/>
                      <a:pt x="10" y="20"/>
                    </a:cubicBezTo>
                    <a:cubicBezTo>
                      <a:pt x="11" y="20"/>
                      <a:pt x="11" y="20"/>
                      <a:pt x="11" y="20"/>
                    </a:cubicBezTo>
                    <a:cubicBezTo>
                      <a:pt x="10" y="19"/>
                      <a:pt x="10" y="19"/>
                      <a:pt x="10" y="18"/>
                    </a:cubicBezTo>
                    <a:cubicBezTo>
                      <a:pt x="10" y="17"/>
                      <a:pt x="11" y="16"/>
                      <a:pt x="12" y="16"/>
                    </a:cubicBezTo>
                    <a:cubicBezTo>
                      <a:pt x="13" y="17"/>
                      <a:pt x="14" y="19"/>
                      <a:pt x="15" y="20"/>
                    </a:cubicBezTo>
                    <a:cubicBezTo>
                      <a:pt x="17" y="20"/>
                      <a:pt x="17" y="19"/>
                      <a:pt x="17" y="19"/>
                    </a:cubicBezTo>
                    <a:cubicBezTo>
                      <a:pt x="17" y="19"/>
                      <a:pt x="17" y="19"/>
                      <a:pt x="18" y="20"/>
                    </a:cubicBezTo>
                    <a:cubicBezTo>
                      <a:pt x="17" y="20"/>
                      <a:pt x="18" y="21"/>
                      <a:pt x="17" y="21"/>
                    </a:cubicBezTo>
                    <a:cubicBezTo>
                      <a:pt x="17" y="21"/>
                      <a:pt x="17" y="21"/>
                      <a:pt x="16" y="21"/>
                    </a:cubicBezTo>
                    <a:cubicBezTo>
                      <a:pt x="16" y="21"/>
                      <a:pt x="16" y="21"/>
                      <a:pt x="16" y="21"/>
                    </a:cubicBezTo>
                    <a:cubicBezTo>
                      <a:pt x="16" y="21"/>
                      <a:pt x="15" y="21"/>
                      <a:pt x="15" y="22"/>
                    </a:cubicBezTo>
                    <a:cubicBezTo>
                      <a:pt x="15" y="22"/>
                      <a:pt x="15" y="21"/>
                      <a:pt x="16" y="21"/>
                    </a:cubicBezTo>
                    <a:cubicBezTo>
                      <a:pt x="16" y="21"/>
                      <a:pt x="16" y="22"/>
                      <a:pt x="16" y="22"/>
                    </a:cubicBezTo>
                    <a:cubicBezTo>
                      <a:pt x="16" y="22"/>
                      <a:pt x="16" y="22"/>
                      <a:pt x="17" y="22"/>
                    </a:cubicBezTo>
                    <a:cubicBezTo>
                      <a:pt x="17" y="22"/>
                      <a:pt x="17" y="22"/>
                      <a:pt x="17" y="22"/>
                    </a:cubicBezTo>
                    <a:cubicBezTo>
                      <a:pt x="16" y="22"/>
                      <a:pt x="16" y="23"/>
                      <a:pt x="16" y="23"/>
                    </a:cubicBezTo>
                    <a:cubicBezTo>
                      <a:pt x="16" y="23"/>
                      <a:pt x="17" y="23"/>
                      <a:pt x="17" y="23"/>
                    </a:cubicBezTo>
                    <a:cubicBezTo>
                      <a:pt x="17" y="23"/>
                      <a:pt x="17" y="23"/>
                      <a:pt x="17" y="24"/>
                    </a:cubicBezTo>
                    <a:cubicBezTo>
                      <a:pt x="17" y="23"/>
                      <a:pt x="17" y="23"/>
                      <a:pt x="17" y="23"/>
                    </a:cubicBezTo>
                    <a:cubicBezTo>
                      <a:pt x="17" y="23"/>
                      <a:pt x="17" y="23"/>
                      <a:pt x="17" y="23"/>
                    </a:cubicBezTo>
                    <a:cubicBezTo>
                      <a:pt x="18" y="23"/>
                      <a:pt x="18" y="22"/>
                      <a:pt x="18" y="22"/>
                    </a:cubicBezTo>
                    <a:cubicBezTo>
                      <a:pt x="18" y="22"/>
                      <a:pt x="18" y="22"/>
                      <a:pt x="18" y="22"/>
                    </a:cubicBezTo>
                    <a:cubicBezTo>
                      <a:pt x="18" y="23"/>
                      <a:pt x="18" y="23"/>
                      <a:pt x="18" y="23"/>
                    </a:cubicBezTo>
                    <a:cubicBezTo>
                      <a:pt x="18" y="23"/>
                      <a:pt x="18" y="23"/>
                      <a:pt x="18" y="23"/>
                    </a:cubicBezTo>
                    <a:cubicBezTo>
                      <a:pt x="18" y="23"/>
                      <a:pt x="19" y="24"/>
                      <a:pt x="19" y="23"/>
                    </a:cubicBezTo>
                    <a:cubicBezTo>
                      <a:pt x="19" y="23"/>
                      <a:pt x="19" y="23"/>
                      <a:pt x="19" y="23"/>
                    </a:cubicBezTo>
                    <a:cubicBezTo>
                      <a:pt x="19" y="23"/>
                      <a:pt x="19" y="23"/>
                      <a:pt x="19" y="23"/>
                    </a:cubicBezTo>
                    <a:cubicBezTo>
                      <a:pt x="19" y="22"/>
                      <a:pt x="19" y="22"/>
                      <a:pt x="19" y="22"/>
                    </a:cubicBezTo>
                    <a:cubicBezTo>
                      <a:pt x="19" y="21"/>
                      <a:pt x="19" y="22"/>
                      <a:pt x="19" y="21"/>
                    </a:cubicBezTo>
                    <a:cubicBezTo>
                      <a:pt x="19" y="21"/>
                      <a:pt x="19" y="21"/>
                      <a:pt x="19" y="21"/>
                    </a:cubicBezTo>
                    <a:cubicBezTo>
                      <a:pt x="20" y="21"/>
                      <a:pt x="20" y="20"/>
                      <a:pt x="20" y="20"/>
                    </a:cubicBezTo>
                    <a:cubicBezTo>
                      <a:pt x="20" y="20"/>
                      <a:pt x="19" y="20"/>
                      <a:pt x="19"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5" name="Freeform 163">
                <a:extLst>
                  <a:ext uri="{FF2B5EF4-FFF2-40B4-BE49-F238E27FC236}">
                    <a16:creationId xmlns:a16="http://schemas.microsoft.com/office/drawing/2014/main" id="{983A33E2-5197-ED01-761E-763FB954C8F2}"/>
                  </a:ext>
                </a:extLst>
              </p:cNvPr>
              <p:cNvSpPr>
                <a:spLocks noChangeAspect="1" noEditPoints="1"/>
              </p:cNvSpPr>
              <p:nvPr/>
            </p:nvSpPr>
            <p:spPr bwMode="auto">
              <a:xfrm>
                <a:off x="766" y="1148"/>
                <a:ext cx="15" cy="17"/>
              </a:xfrm>
              <a:custGeom>
                <a:avLst/>
                <a:gdLst>
                  <a:gd name="T0" fmla="*/ 13 w 30"/>
                  <a:gd name="T1" fmla="*/ 2 h 34"/>
                  <a:gd name="T2" fmla="*/ 13 w 30"/>
                  <a:gd name="T3" fmla="*/ 2 h 34"/>
                  <a:gd name="T4" fmla="*/ 12 w 30"/>
                  <a:gd name="T5" fmla="*/ 3 h 34"/>
                  <a:gd name="T6" fmla="*/ 12 w 30"/>
                  <a:gd name="T7" fmla="*/ 4 h 34"/>
                  <a:gd name="T8" fmla="*/ 13 w 30"/>
                  <a:gd name="T9" fmla="*/ 4 h 34"/>
                  <a:gd name="T10" fmla="*/ 13 w 30"/>
                  <a:gd name="T11" fmla="*/ 4 h 34"/>
                  <a:gd name="T12" fmla="*/ 12 w 30"/>
                  <a:gd name="T13" fmla="*/ 7 h 34"/>
                  <a:gd name="T14" fmla="*/ 9 w 30"/>
                  <a:gd name="T15" fmla="*/ 2 h 34"/>
                  <a:gd name="T16" fmla="*/ 12 w 30"/>
                  <a:gd name="T17" fmla="*/ 1 h 34"/>
                  <a:gd name="T18" fmla="*/ 13 w 30"/>
                  <a:gd name="T19" fmla="*/ 2 h 34"/>
                  <a:gd name="T20" fmla="*/ 12 w 30"/>
                  <a:gd name="T21" fmla="*/ 10 h 34"/>
                  <a:gd name="T22" fmla="*/ 7 w 30"/>
                  <a:gd name="T23" fmla="*/ 3 h 34"/>
                  <a:gd name="T24" fmla="*/ 9 w 30"/>
                  <a:gd name="T25" fmla="*/ 3 h 34"/>
                  <a:gd name="T26" fmla="*/ 12 w 30"/>
                  <a:gd name="T27" fmla="*/ 8 h 34"/>
                  <a:gd name="T28" fmla="*/ 12 w 30"/>
                  <a:gd name="T29" fmla="*/ 10 h 34"/>
                  <a:gd name="T30" fmla="*/ 11 w 30"/>
                  <a:gd name="T31" fmla="*/ 13 h 34"/>
                  <a:gd name="T32" fmla="*/ 5 w 30"/>
                  <a:gd name="T33" fmla="*/ 3 h 34"/>
                  <a:gd name="T34" fmla="*/ 5 w 30"/>
                  <a:gd name="T35" fmla="*/ 3 h 34"/>
                  <a:gd name="T36" fmla="*/ 6 w 30"/>
                  <a:gd name="T37" fmla="*/ 3 h 34"/>
                  <a:gd name="T38" fmla="*/ 12 w 30"/>
                  <a:gd name="T39" fmla="*/ 11 h 34"/>
                  <a:gd name="T40" fmla="*/ 11 w 30"/>
                  <a:gd name="T41" fmla="*/ 13 h 34"/>
                  <a:gd name="T42" fmla="*/ 4 w 30"/>
                  <a:gd name="T43" fmla="*/ 3 h 34"/>
                  <a:gd name="T44" fmla="*/ 11 w 30"/>
                  <a:gd name="T45" fmla="*/ 14 h 34"/>
                  <a:gd name="T46" fmla="*/ 4 w 30"/>
                  <a:gd name="T47" fmla="*/ 3 h 34"/>
                  <a:gd name="T48" fmla="*/ 15 w 30"/>
                  <a:gd name="T49" fmla="*/ 3 h 34"/>
                  <a:gd name="T50" fmla="*/ 14 w 30"/>
                  <a:gd name="T51" fmla="*/ 3 h 34"/>
                  <a:gd name="T52" fmla="*/ 14 w 30"/>
                  <a:gd name="T53" fmla="*/ 2 h 34"/>
                  <a:gd name="T54" fmla="*/ 12 w 30"/>
                  <a:gd name="T55" fmla="*/ 0 h 34"/>
                  <a:gd name="T56" fmla="*/ 6 w 30"/>
                  <a:gd name="T57" fmla="*/ 2 h 34"/>
                  <a:gd name="T58" fmla="*/ 2 w 30"/>
                  <a:gd name="T59" fmla="*/ 1 h 34"/>
                  <a:gd name="T60" fmla="*/ 2 w 30"/>
                  <a:gd name="T61" fmla="*/ 1 h 34"/>
                  <a:gd name="T62" fmla="*/ 2 w 30"/>
                  <a:gd name="T63" fmla="*/ 1 h 34"/>
                  <a:gd name="T64" fmla="*/ 1 w 30"/>
                  <a:gd name="T65" fmla="*/ 1 h 34"/>
                  <a:gd name="T66" fmla="*/ 0 w 30"/>
                  <a:gd name="T67" fmla="*/ 1 h 34"/>
                  <a:gd name="T68" fmla="*/ 1 w 30"/>
                  <a:gd name="T69" fmla="*/ 2 h 34"/>
                  <a:gd name="T70" fmla="*/ 2 w 30"/>
                  <a:gd name="T71" fmla="*/ 2 h 34"/>
                  <a:gd name="T72" fmla="*/ 1 w 30"/>
                  <a:gd name="T73" fmla="*/ 3 h 34"/>
                  <a:gd name="T74" fmla="*/ 2 w 30"/>
                  <a:gd name="T75" fmla="*/ 3 h 34"/>
                  <a:gd name="T76" fmla="*/ 11 w 30"/>
                  <a:gd name="T77" fmla="*/ 15 h 34"/>
                  <a:gd name="T78" fmla="*/ 12 w 30"/>
                  <a:gd name="T79" fmla="*/ 16 h 34"/>
                  <a:gd name="T80" fmla="*/ 12 w 30"/>
                  <a:gd name="T81" fmla="*/ 17 h 34"/>
                  <a:gd name="T82" fmla="*/ 11 w 30"/>
                  <a:gd name="T83" fmla="*/ 16 h 34"/>
                  <a:gd name="T84" fmla="*/ 12 w 30"/>
                  <a:gd name="T85" fmla="*/ 16 h 34"/>
                  <a:gd name="T86" fmla="*/ 11 w 30"/>
                  <a:gd name="T87" fmla="*/ 15 h 34"/>
                  <a:gd name="T88" fmla="*/ 10 w 30"/>
                  <a:gd name="T89" fmla="*/ 16 h 34"/>
                  <a:gd name="T90" fmla="*/ 12 w 30"/>
                  <a:gd name="T91" fmla="*/ 17 h 34"/>
                  <a:gd name="T92" fmla="*/ 13 w 30"/>
                  <a:gd name="T93" fmla="*/ 15 h 34"/>
                  <a:gd name="T94" fmla="*/ 14 w 30"/>
                  <a:gd name="T95" fmla="*/ 15 h 34"/>
                  <a:gd name="T96" fmla="*/ 14 w 30"/>
                  <a:gd name="T97" fmla="*/ 14 h 34"/>
                  <a:gd name="T98" fmla="*/ 14 w 30"/>
                  <a:gd name="T99" fmla="*/ 14 h 34"/>
                  <a:gd name="T100" fmla="*/ 14 w 30"/>
                  <a:gd name="T101" fmla="*/ 4 h 34"/>
                  <a:gd name="T102" fmla="*/ 14 w 30"/>
                  <a:gd name="T103" fmla="*/ 4 h 34"/>
                  <a:gd name="T104" fmla="*/ 15 w 30"/>
                  <a:gd name="T105" fmla="*/ 3 h 34"/>
                  <a:gd name="T106" fmla="*/ 15 w 30"/>
                  <a:gd name="T107" fmla="*/ 3 h 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4">
                    <a:moveTo>
                      <a:pt x="25" y="4"/>
                    </a:moveTo>
                    <a:cubicBezTo>
                      <a:pt x="25" y="4"/>
                      <a:pt x="25" y="4"/>
                      <a:pt x="25" y="4"/>
                    </a:cubicBezTo>
                    <a:cubicBezTo>
                      <a:pt x="24" y="4"/>
                      <a:pt x="23" y="5"/>
                      <a:pt x="23" y="5"/>
                    </a:cubicBezTo>
                    <a:cubicBezTo>
                      <a:pt x="23" y="6"/>
                      <a:pt x="24" y="7"/>
                      <a:pt x="24" y="7"/>
                    </a:cubicBezTo>
                    <a:cubicBezTo>
                      <a:pt x="25" y="7"/>
                      <a:pt x="25" y="7"/>
                      <a:pt x="25" y="7"/>
                    </a:cubicBezTo>
                    <a:cubicBezTo>
                      <a:pt x="25" y="7"/>
                      <a:pt x="25" y="7"/>
                      <a:pt x="25" y="7"/>
                    </a:cubicBezTo>
                    <a:cubicBezTo>
                      <a:pt x="25" y="9"/>
                      <a:pt x="24" y="11"/>
                      <a:pt x="24" y="13"/>
                    </a:cubicBezTo>
                    <a:cubicBezTo>
                      <a:pt x="18" y="4"/>
                      <a:pt x="18" y="4"/>
                      <a:pt x="18" y="4"/>
                    </a:cubicBezTo>
                    <a:cubicBezTo>
                      <a:pt x="21" y="3"/>
                      <a:pt x="23" y="2"/>
                      <a:pt x="24" y="2"/>
                    </a:cubicBezTo>
                    <a:cubicBezTo>
                      <a:pt x="25" y="2"/>
                      <a:pt x="25" y="3"/>
                      <a:pt x="25" y="4"/>
                    </a:cubicBezTo>
                    <a:moveTo>
                      <a:pt x="23" y="19"/>
                    </a:moveTo>
                    <a:cubicBezTo>
                      <a:pt x="14" y="6"/>
                      <a:pt x="14" y="6"/>
                      <a:pt x="14" y="6"/>
                    </a:cubicBezTo>
                    <a:cubicBezTo>
                      <a:pt x="15" y="6"/>
                      <a:pt x="16" y="5"/>
                      <a:pt x="17" y="5"/>
                    </a:cubicBezTo>
                    <a:cubicBezTo>
                      <a:pt x="24" y="15"/>
                      <a:pt x="24" y="15"/>
                      <a:pt x="24" y="15"/>
                    </a:cubicBezTo>
                    <a:cubicBezTo>
                      <a:pt x="23" y="16"/>
                      <a:pt x="23" y="18"/>
                      <a:pt x="23" y="19"/>
                    </a:cubicBezTo>
                    <a:moveTo>
                      <a:pt x="22" y="25"/>
                    </a:moveTo>
                    <a:cubicBezTo>
                      <a:pt x="9" y="6"/>
                      <a:pt x="9" y="6"/>
                      <a:pt x="9" y="6"/>
                    </a:cubicBezTo>
                    <a:cubicBezTo>
                      <a:pt x="9" y="6"/>
                      <a:pt x="10" y="6"/>
                      <a:pt x="10" y="6"/>
                    </a:cubicBezTo>
                    <a:cubicBezTo>
                      <a:pt x="11" y="6"/>
                      <a:pt x="11" y="6"/>
                      <a:pt x="12" y="6"/>
                    </a:cubicBezTo>
                    <a:cubicBezTo>
                      <a:pt x="23" y="21"/>
                      <a:pt x="23" y="21"/>
                      <a:pt x="23" y="21"/>
                    </a:cubicBezTo>
                    <a:cubicBezTo>
                      <a:pt x="22" y="23"/>
                      <a:pt x="22" y="24"/>
                      <a:pt x="22" y="25"/>
                    </a:cubicBezTo>
                    <a:moveTo>
                      <a:pt x="7" y="6"/>
                    </a:moveTo>
                    <a:cubicBezTo>
                      <a:pt x="22" y="27"/>
                      <a:pt x="22" y="27"/>
                      <a:pt x="22" y="27"/>
                    </a:cubicBezTo>
                    <a:cubicBezTo>
                      <a:pt x="14" y="24"/>
                      <a:pt x="6" y="17"/>
                      <a:pt x="7" y="6"/>
                    </a:cubicBezTo>
                    <a:moveTo>
                      <a:pt x="29" y="5"/>
                    </a:moveTo>
                    <a:cubicBezTo>
                      <a:pt x="28" y="5"/>
                      <a:pt x="28" y="5"/>
                      <a:pt x="28" y="5"/>
                    </a:cubicBezTo>
                    <a:cubicBezTo>
                      <a:pt x="28" y="4"/>
                      <a:pt x="28" y="4"/>
                      <a:pt x="28" y="4"/>
                    </a:cubicBezTo>
                    <a:cubicBezTo>
                      <a:pt x="28" y="2"/>
                      <a:pt x="27" y="0"/>
                      <a:pt x="24" y="0"/>
                    </a:cubicBezTo>
                    <a:cubicBezTo>
                      <a:pt x="22" y="0"/>
                      <a:pt x="18" y="3"/>
                      <a:pt x="12" y="3"/>
                    </a:cubicBezTo>
                    <a:cubicBezTo>
                      <a:pt x="9" y="3"/>
                      <a:pt x="6" y="2"/>
                      <a:pt x="4" y="1"/>
                    </a:cubicBezTo>
                    <a:cubicBezTo>
                      <a:pt x="3" y="2"/>
                      <a:pt x="3" y="2"/>
                      <a:pt x="3" y="2"/>
                    </a:cubicBezTo>
                    <a:cubicBezTo>
                      <a:pt x="3" y="2"/>
                      <a:pt x="3" y="2"/>
                      <a:pt x="3" y="2"/>
                    </a:cubicBezTo>
                    <a:cubicBezTo>
                      <a:pt x="3" y="1"/>
                      <a:pt x="3" y="1"/>
                      <a:pt x="2" y="1"/>
                    </a:cubicBezTo>
                    <a:cubicBezTo>
                      <a:pt x="1" y="1"/>
                      <a:pt x="0" y="1"/>
                      <a:pt x="0" y="2"/>
                    </a:cubicBezTo>
                    <a:cubicBezTo>
                      <a:pt x="0" y="3"/>
                      <a:pt x="1" y="4"/>
                      <a:pt x="2" y="4"/>
                    </a:cubicBezTo>
                    <a:cubicBezTo>
                      <a:pt x="2" y="4"/>
                      <a:pt x="3" y="3"/>
                      <a:pt x="3" y="3"/>
                    </a:cubicBezTo>
                    <a:cubicBezTo>
                      <a:pt x="2" y="5"/>
                      <a:pt x="2" y="5"/>
                      <a:pt x="2" y="5"/>
                    </a:cubicBezTo>
                    <a:cubicBezTo>
                      <a:pt x="3" y="5"/>
                      <a:pt x="3" y="5"/>
                      <a:pt x="3" y="5"/>
                    </a:cubicBezTo>
                    <a:cubicBezTo>
                      <a:pt x="2" y="14"/>
                      <a:pt x="9" y="26"/>
                      <a:pt x="21" y="29"/>
                    </a:cubicBezTo>
                    <a:cubicBezTo>
                      <a:pt x="23" y="29"/>
                      <a:pt x="24" y="29"/>
                      <a:pt x="24" y="31"/>
                    </a:cubicBezTo>
                    <a:cubicBezTo>
                      <a:pt x="24" y="32"/>
                      <a:pt x="24" y="33"/>
                      <a:pt x="23" y="33"/>
                    </a:cubicBezTo>
                    <a:cubicBezTo>
                      <a:pt x="22" y="33"/>
                      <a:pt x="22" y="32"/>
                      <a:pt x="22" y="32"/>
                    </a:cubicBezTo>
                    <a:cubicBezTo>
                      <a:pt x="22" y="31"/>
                      <a:pt x="23" y="32"/>
                      <a:pt x="23" y="31"/>
                    </a:cubicBezTo>
                    <a:cubicBezTo>
                      <a:pt x="23" y="30"/>
                      <a:pt x="23" y="30"/>
                      <a:pt x="22" y="30"/>
                    </a:cubicBezTo>
                    <a:cubicBezTo>
                      <a:pt x="21" y="30"/>
                      <a:pt x="20" y="30"/>
                      <a:pt x="20" y="32"/>
                    </a:cubicBezTo>
                    <a:cubicBezTo>
                      <a:pt x="20" y="34"/>
                      <a:pt x="21" y="34"/>
                      <a:pt x="23" y="34"/>
                    </a:cubicBezTo>
                    <a:cubicBezTo>
                      <a:pt x="24" y="34"/>
                      <a:pt x="27" y="34"/>
                      <a:pt x="26" y="30"/>
                    </a:cubicBezTo>
                    <a:cubicBezTo>
                      <a:pt x="27" y="31"/>
                      <a:pt x="28" y="30"/>
                      <a:pt x="28" y="30"/>
                    </a:cubicBezTo>
                    <a:cubicBezTo>
                      <a:pt x="28" y="28"/>
                      <a:pt x="28" y="28"/>
                      <a:pt x="28" y="28"/>
                    </a:cubicBezTo>
                    <a:cubicBezTo>
                      <a:pt x="27" y="28"/>
                      <a:pt x="27" y="28"/>
                      <a:pt x="27" y="28"/>
                    </a:cubicBezTo>
                    <a:cubicBezTo>
                      <a:pt x="28" y="7"/>
                      <a:pt x="28" y="7"/>
                      <a:pt x="28" y="7"/>
                    </a:cubicBezTo>
                    <a:cubicBezTo>
                      <a:pt x="28" y="7"/>
                      <a:pt x="28" y="7"/>
                      <a:pt x="28" y="7"/>
                    </a:cubicBezTo>
                    <a:cubicBezTo>
                      <a:pt x="29" y="7"/>
                      <a:pt x="30" y="7"/>
                      <a:pt x="30" y="6"/>
                    </a:cubicBezTo>
                    <a:cubicBezTo>
                      <a:pt x="30" y="5"/>
                      <a:pt x="29" y="5"/>
                      <a:pt x="2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6" name="Freeform 164">
                <a:extLst>
                  <a:ext uri="{FF2B5EF4-FFF2-40B4-BE49-F238E27FC236}">
                    <a16:creationId xmlns:a16="http://schemas.microsoft.com/office/drawing/2014/main" id="{7B7DE82B-F250-113F-774F-326617A9F7F3}"/>
                  </a:ext>
                </a:extLst>
              </p:cNvPr>
              <p:cNvSpPr>
                <a:spLocks noChangeAspect="1" noEditPoints="1"/>
              </p:cNvSpPr>
              <p:nvPr/>
            </p:nvSpPr>
            <p:spPr bwMode="auto">
              <a:xfrm>
                <a:off x="770" y="1125"/>
                <a:ext cx="11" cy="7"/>
              </a:xfrm>
              <a:custGeom>
                <a:avLst/>
                <a:gdLst>
                  <a:gd name="T0" fmla="*/ 5 w 22"/>
                  <a:gd name="T1" fmla="*/ 3 h 15"/>
                  <a:gd name="T2" fmla="*/ 6 w 22"/>
                  <a:gd name="T3" fmla="*/ 3 h 15"/>
                  <a:gd name="T4" fmla="*/ 6 w 22"/>
                  <a:gd name="T5" fmla="*/ 3 h 15"/>
                  <a:gd name="T6" fmla="*/ 6 w 22"/>
                  <a:gd name="T7" fmla="*/ 4 h 15"/>
                  <a:gd name="T8" fmla="*/ 5 w 22"/>
                  <a:gd name="T9" fmla="*/ 3 h 15"/>
                  <a:gd name="T10" fmla="*/ 6 w 22"/>
                  <a:gd name="T11" fmla="*/ 3 h 15"/>
                  <a:gd name="T12" fmla="*/ 5 w 22"/>
                  <a:gd name="T13" fmla="*/ 3 h 15"/>
                  <a:gd name="T14" fmla="*/ 8 w 22"/>
                  <a:gd name="T15" fmla="*/ 2 h 15"/>
                  <a:gd name="T16" fmla="*/ 9 w 22"/>
                  <a:gd name="T17" fmla="*/ 1 h 15"/>
                  <a:gd name="T18" fmla="*/ 7 w 22"/>
                  <a:gd name="T19" fmla="*/ 2 h 15"/>
                  <a:gd name="T20" fmla="*/ 7 w 22"/>
                  <a:gd name="T21" fmla="*/ 3 h 15"/>
                  <a:gd name="T22" fmla="*/ 6 w 22"/>
                  <a:gd name="T23" fmla="*/ 2 h 15"/>
                  <a:gd name="T24" fmla="*/ 5 w 22"/>
                  <a:gd name="T25" fmla="*/ 2 h 15"/>
                  <a:gd name="T26" fmla="*/ 5 w 22"/>
                  <a:gd name="T27" fmla="*/ 3 h 15"/>
                  <a:gd name="T28" fmla="*/ 4 w 22"/>
                  <a:gd name="T29" fmla="*/ 4 h 15"/>
                  <a:gd name="T30" fmla="*/ 4 w 22"/>
                  <a:gd name="T31" fmla="*/ 3 h 15"/>
                  <a:gd name="T32" fmla="*/ 4 w 22"/>
                  <a:gd name="T33" fmla="*/ 3 h 15"/>
                  <a:gd name="T34" fmla="*/ 3 w 22"/>
                  <a:gd name="T35" fmla="*/ 3 h 15"/>
                  <a:gd name="T36" fmla="*/ 3 w 22"/>
                  <a:gd name="T37" fmla="*/ 3 h 15"/>
                  <a:gd name="T38" fmla="*/ 3 w 22"/>
                  <a:gd name="T39" fmla="*/ 3 h 15"/>
                  <a:gd name="T40" fmla="*/ 3 w 22"/>
                  <a:gd name="T41" fmla="*/ 4 h 15"/>
                  <a:gd name="T42" fmla="*/ 3 w 22"/>
                  <a:gd name="T43" fmla="*/ 4 h 15"/>
                  <a:gd name="T44" fmla="*/ 3 w 22"/>
                  <a:gd name="T45" fmla="*/ 4 h 15"/>
                  <a:gd name="T46" fmla="*/ 4 w 22"/>
                  <a:gd name="T47" fmla="*/ 5 h 15"/>
                  <a:gd name="T48" fmla="*/ 4 w 22"/>
                  <a:gd name="T49" fmla="*/ 5 h 15"/>
                  <a:gd name="T50" fmla="*/ 3 w 22"/>
                  <a:gd name="T51" fmla="*/ 6 h 15"/>
                  <a:gd name="T52" fmla="*/ 1 w 22"/>
                  <a:gd name="T53" fmla="*/ 5 h 15"/>
                  <a:gd name="T54" fmla="*/ 2 w 22"/>
                  <a:gd name="T55" fmla="*/ 6 h 15"/>
                  <a:gd name="T56" fmla="*/ 1 w 22"/>
                  <a:gd name="T57" fmla="*/ 6 h 15"/>
                  <a:gd name="T58" fmla="*/ 1 w 22"/>
                  <a:gd name="T59" fmla="*/ 6 h 15"/>
                  <a:gd name="T60" fmla="*/ 1 w 22"/>
                  <a:gd name="T61" fmla="*/ 7 h 15"/>
                  <a:gd name="T62" fmla="*/ 2 w 22"/>
                  <a:gd name="T63" fmla="*/ 7 h 15"/>
                  <a:gd name="T64" fmla="*/ 2 w 22"/>
                  <a:gd name="T65" fmla="*/ 6 h 15"/>
                  <a:gd name="T66" fmla="*/ 3 w 22"/>
                  <a:gd name="T67" fmla="*/ 7 h 15"/>
                  <a:gd name="T68" fmla="*/ 3 w 22"/>
                  <a:gd name="T69" fmla="*/ 7 h 15"/>
                  <a:gd name="T70" fmla="*/ 4 w 22"/>
                  <a:gd name="T71" fmla="*/ 7 h 15"/>
                  <a:gd name="T72" fmla="*/ 5 w 22"/>
                  <a:gd name="T73" fmla="*/ 6 h 15"/>
                  <a:gd name="T74" fmla="*/ 6 w 22"/>
                  <a:gd name="T75" fmla="*/ 6 h 15"/>
                  <a:gd name="T76" fmla="*/ 8 w 22"/>
                  <a:gd name="T77" fmla="*/ 6 h 15"/>
                  <a:gd name="T78" fmla="*/ 7 w 22"/>
                  <a:gd name="T79" fmla="*/ 6 h 15"/>
                  <a:gd name="T80" fmla="*/ 7 w 22"/>
                  <a:gd name="T81" fmla="*/ 6 h 15"/>
                  <a:gd name="T82" fmla="*/ 7 w 22"/>
                  <a:gd name="T83" fmla="*/ 7 h 15"/>
                  <a:gd name="T84" fmla="*/ 7 w 22"/>
                  <a:gd name="T85" fmla="*/ 7 h 15"/>
                  <a:gd name="T86" fmla="*/ 7 w 22"/>
                  <a:gd name="T87" fmla="*/ 7 h 15"/>
                  <a:gd name="T88" fmla="*/ 7 w 22"/>
                  <a:gd name="T89" fmla="*/ 7 h 15"/>
                  <a:gd name="T90" fmla="*/ 8 w 22"/>
                  <a:gd name="T91" fmla="*/ 7 h 15"/>
                  <a:gd name="T92" fmla="*/ 9 w 22"/>
                  <a:gd name="T93" fmla="*/ 6 h 15"/>
                  <a:gd name="T94" fmla="*/ 10 w 22"/>
                  <a:gd name="T95" fmla="*/ 5 h 15"/>
                  <a:gd name="T96" fmla="*/ 10 w 22"/>
                  <a:gd name="T97" fmla="*/ 6 h 15"/>
                  <a:gd name="T98" fmla="*/ 10 w 22"/>
                  <a:gd name="T99" fmla="*/ 6 h 15"/>
                  <a:gd name="T100" fmla="*/ 10 w 22"/>
                  <a:gd name="T101" fmla="*/ 7 h 15"/>
                  <a:gd name="T102" fmla="*/ 11 w 22"/>
                  <a:gd name="T103" fmla="*/ 6 h 15"/>
                  <a:gd name="T104" fmla="*/ 11 w 22"/>
                  <a:gd name="T105" fmla="*/ 7 h 15"/>
                  <a:gd name="T106" fmla="*/ 11 w 22"/>
                  <a:gd name="T107" fmla="*/ 6 h 15"/>
                  <a:gd name="T108" fmla="*/ 11 w 22"/>
                  <a:gd name="T109" fmla="*/ 5 h 15"/>
                  <a:gd name="T110" fmla="*/ 11 w 22"/>
                  <a:gd name="T111" fmla="*/ 5 h 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 h="15">
                    <a:moveTo>
                      <a:pt x="10" y="8"/>
                    </a:moveTo>
                    <a:cubicBezTo>
                      <a:pt x="10" y="8"/>
                      <a:pt x="10" y="7"/>
                      <a:pt x="10" y="7"/>
                    </a:cubicBezTo>
                    <a:cubicBezTo>
                      <a:pt x="10" y="7"/>
                      <a:pt x="11" y="7"/>
                      <a:pt x="11" y="7"/>
                    </a:cubicBezTo>
                    <a:cubicBezTo>
                      <a:pt x="11" y="7"/>
                      <a:pt x="10" y="7"/>
                      <a:pt x="10" y="7"/>
                    </a:cubicBezTo>
                    <a:cubicBezTo>
                      <a:pt x="11" y="7"/>
                      <a:pt x="11" y="7"/>
                      <a:pt x="11" y="7"/>
                    </a:cubicBezTo>
                    <a:cubicBezTo>
                      <a:pt x="10" y="7"/>
                      <a:pt x="10" y="7"/>
                      <a:pt x="10" y="7"/>
                    </a:cubicBezTo>
                    <a:cubicBezTo>
                      <a:pt x="10" y="7"/>
                      <a:pt x="10" y="7"/>
                      <a:pt x="10" y="6"/>
                    </a:cubicBezTo>
                    <a:cubicBezTo>
                      <a:pt x="10" y="6"/>
                      <a:pt x="10" y="6"/>
                      <a:pt x="11" y="6"/>
                    </a:cubicBezTo>
                    <a:cubicBezTo>
                      <a:pt x="11" y="7"/>
                      <a:pt x="11" y="7"/>
                      <a:pt x="11" y="7"/>
                    </a:cubicBezTo>
                    <a:cubicBezTo>
                      <a:pt x="11" y="7"/>
                      <a:pt x="11" y="7"/>
                      <a:pt x="11" y="7"/>
                    </a:cubicBezTo>
                    <a:cubicBezTo>
                      <a:pt x="11" y="7"/>
                      <a:pt x="12"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0" y="8"/>
                      <a:pt x="10" y="8"/>
                    </a:cubicBezTo>
                    <a:cubicBezTo>
                      <a:pt x="10" y="8"/>
                      <a:pt x="10" y="8"/>
                      <a:pt x="10" y="8"/>
                    </a:cubicBezTo>
                    <a:moveTo>
                      <a:pt x="11" y="6"/>
                    </a:moveTo>
                    <a:cubicBezTo>
                      <a:pt x="11" y="6"/>
                      <a:pt x="11" y="6"/>
                      <a:pt x="10" y="6"/>
                    </a:cubicBezTo>
                    <a:cubicBezTo>
                      <a:pt x="10" y="6"/>
                      <a:pt x="10" y="6"/>
                      <a:pt x="10" y="5"/>
                    </a:cubicBezTo>
                    <a:cubicBezTo>
                      <a:pt x="10" y="6"/>
                      <a:pt x="11" y="6"/>
                      <a:pt x="11" y="6"/>
                    </a:cubicBezTo>
                    <a:moveTo>
                      <a:pt x="12" y="6"/>
                    </a:moveTo>
                    <a:cubicBezTo>
                      <a:pt x="12" y="6"/>
                      <a:pt x="12" y="6"/>
                      <a:pt x="12" y="6"/>
                    </a:cubicBezTo>
                    <a:cubicBezTo>
                      <a:pt x="12" y="7"/>
                      <a:pt x="12" y="7"/>
                      <a:pt x="12" y="7"/>
                    </a:cubicBezTo>
                    <a:cubicBezTo>
                      <a:pt x="12" y="7"/>
                      <a:pt x="11" y="6"/>
                      <a:pt x="12" y="6"/>
                    </a:cubicBezTo>
                    <a:moveTo>
                      <a:pt x="9" y="7"/>
                    </a:moveTo>
                    <a:cubicBezTo>
                      <a:pt x="9" y="7"/>
                      <a:pt x="9" y="7"/>
                      <a:pt x="9" y="7"/>
                    </a:cubicBezTo>
                    <a:cubicBezTo>
                      <a:pt x="9" y="7"/>
                      <a:pt x="9" y="7"/>
                      <a:pt x="9" y="7"/>
                    </a:cubicBezTo>
                    <a:moveTo>
                      <a:pt x="18" y="10"/>
                    </a:moveTo>
                    <a:cubicBezTo>
                      <a:pt x="21" y="10"/>
                      <a:pt x="22" y="9"/>
                      <a:pt x="22" y="8"/>
                    </a:cubicBezTo>
                    <a:cubicBezTo>
                      <a:pt x="22" y="5"/>
                      <a:pt x="15" y="7"/>
                      <a:pt x="15" y="5"/>
                    </a:cubicBezTo>
                    <a:cubicBezTo>
                      <a:pt x="15" y="5"/>
                      <a:pt x="15" y="4"/>
                      <a:pt x="15" y="4"/>
                    </a:cubicBezTo>
                    <a:cubicBezTo>
                      <a:pt x="15" y="4"/>
                      <a:pt x="15" y="4"/>
                      <a:pt x="15" y="4"/>
                    </a:cubicBezTo>
                    <a:cubicBezTo>
                      <a:pt x="19" y="4"/>
                      <a:pt x="19" y="1"/>
                      <a:pt x="22" y="0"/>
                    </a:cubicBezTo>
                    <a:cubicBezTo>
                      <a:pt x="19" y="0"/>
                      <a:pt x="18" y="3"/>
                      <a:pt x="17" y="3"/>
                    </a:cubicBezTo>
                    <a:cubicBezTo>
                      <a:pt x="17" y="2"/>
                      <a:pt x="18" y="1"/>
                      <a:pt x="18" y="1"/>
                    </a:cubicBezTo>
                    <a:cubicBezTo>
                      <a:pt x="17" y="2"/>
                      <a:pt x="16" y="2"/>
                      <a:pt x="15" y="3"/>
                    </a:cubicBezTo>
                    <a:cubicBezTo>
                      <a:pt x="15" y="3"/>
                      <a:pt x="14" y="4"/>
                      <a:pt x="15" y="4"/>
                    </a:cubicBezTo>
                    <a:cubicBezTo>
                      <a:pt x="14" y="4"/>
                      <a:pt x="14" y="4"/>
                      <a:pt x="14" y="5"/>
                    </a:cubicBezTo>
                    <a:cubicBezTo>
                      <a:pt x="14" y="8"/>
                      <a:pt x="22" y="6"/>
                      <a:pt x="22" y="8"/>
                    </a:cubicBezTo>
                    <a:cubicBezTo>
                      <a:pt x="22" y="9"/>
                      <a:pt x="20" y="9"/>
                      <a:pt x="18" y="9"/>
                    </a:cubicBezTo>
                    <a:cubicBezTo>
                      <a:pt x="16" y="9"/>
                      <a:pt x="15" y="8"/>
                      <a:pt x="12" y="9"/>
                    </a:cubicBezTo>
                    <a:cubicBezTo>
                      <a:pt x="12" y="8"/>
                      <a:pt x="13" y="7"/>
                      <a:pt x="13" y="7"/>
                    </a:cubicBezTo>
                    <a:cubicBezTo>
                      <a:pt x="13" y="7"/>
                      <a:pt x="13" y="7"/>
                      <a:pt x="13" y="6"/>
                    </a:cubicBezTo>
                    <a:cubicBezTo>
                      <a:pt x="13" y="6"/>
                      <a:pt x="13" y="6"/>
                      <a:pt x="13" y="6"/>
                    </a:cubicBezTo>
                    <a:cubicBezTo>
                      <a:pt x="13" y="6"/>
                      <a:pt x="13" y="6"/>
                      <a:pt x="13" y="6"/>
                    </a:cubicBezTo>
                    <a:cubicBezTo>
                      <a:pt x="13" y="6"/>
                      <a:pt x="13" y="5"/>
                      <a:pt x="12" y="5"/>
                    </a:cubicBezTo>
                    <a:cubicBezTo>
                      <a:pt x="12" y="5"/>
                      <a:pt x="12" y="5"/>
                      <a:pt x="12" y="5"/>
                    </a:cubicBezTo>
                    <a:cubicBezTo>
                      <a:pt x="11" y="5"/>
                      <a:pt x="11" y="5"/>
                      <a:pt x="11" y="5"/>
                    </a:cubicBezTo>
                    <a:cubicBezTo>
                      <a:pt x="11" y="5"/>
                      <a:pt x="11" y="5"/>
                      <a:pt x="11" y="5"/>
                    </a:cubicBezTo>
                    <a:cubicBezTo>
                      <a:pt x="10" y="5"/>
                      <a:pt x="10" y="5"/>
                      <a:pt x="10" y="5"/>
                    </a:cubicBezTo>
                    <a:cubicBezTo>
                      <a:pt x="10" y="5"/>
                      <a:pt x="10" y="5"/>
                      <a:pt x="10" y="5"/>
                    </a:cubicBezTo>
                    <a:cubicBezTo>
                      <a:pt x="10" y="5"/>
                      <a:pt x="10" y="5"/>
                      <a:pt x="10" y="5"/>
                    </a:cubicBezTo>
                    <a:cubicBezTo>
                      <a:pt x="9" y="5"/>
                      <a:pt x="9" y="6"/>
                      <a:pt x="9" y="6"/>
                    </a:cubicBezTo>
                    <a:cubicBezTo>
                      <a:pt x="9" y="6"/>
                      <a:pt x="9" y="6"/>
                      <a:pt x="9" y="6"/>
                    </a:cubicBezTo>
                    <a:cubicBezTo>
                      <a:pt x="9" y="7"/>
                      <a:pt x="9" y="7"/>
                      <a:pt x="8" y="7"/>
                    </a:cubicBezTo>
                    <a:cubicBezTo>
                      <a:pt x="9" y="7"/>
                      <a:pt x="9" y="7"/>
                      <a:pt x="9" y="8"/>
                    </a:cubicBezTo>
                    <a:cubicBezTo>
                      <a:pt x="8" y="8"/>
                      <a:pt x="8" y="9"/>
                      <a:pt x="8" y="9"/>
                    </a:cubicBezTo>
                    <a:cubicBezTo>
                      <a:pt x="8" y="9"/>
                      <a:pt x="8" y="9"/>
                      <a:pt x="8" y="9"/>
                    </a:cubicBezTo>
                    <a:cubicBezTo>
                      <a:pt x="8" y="9"/>
                      <a:pt x="8" y="9"/>
                      <a:pt x="8" y="9"/>
                    </a:cubicBezTo>
                    <a:cubicBezTo>
                      <a:pt x="7" y="9"/>
                      <a:pt x="7" y="8"/>
                      <a:pt x="7" y="8"/>
                    </a:cubicBezTo>
                    <a:cubicBezTo>
                      <a:pt x="7" y="8"/>
                      <a:pt x="8" y="7"/>
                      <a:pt x="8" y="7"/>
                    </a:cubicBezTo>
                    <a:cubicBezTo>
                      <a:pt x="8" y="7"/>
                      <a:pt x="8" y="7"/>
                      <a:pt x="8" y="6"/>
                    </a:cubicBezTo>
                    <a:cubicBezTo>
                      <a:pt x="8"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6" y="7"/>
                    </a:cubicBezTo>
                    <a:cubicBezTo>
                      <a:pt x="6" y="7"/>
                      <a:pt x="6" y="7"/>
                      <a:pt x="6" y="7"/>
                    </a:cubicBezTo>
                    <a:cubicBezTo>
                      <a:pt x="6" y="7"/>
                      <a:pt x="6" y="7"/>
                      <a:pt x="6" y="7"/>
                    </a:cubicBezTo>
                    <a:cubicBezTo>
                      <a:pt x="6" y="6"/>
                      <a:pt x="6" y="6"/>
                      <a:pt x="5" y="6"/>
                    </a:cubicBezTo>
                    <a:cubicBezTo>
                      <a:pt x="6" y="6"/>
                      <a:pt x="6" y="6"/>
                      <a:pt x="6" y="6"/>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5" y="7"/>
                      <a:pt x="5" y="8"/>
                    </a:cubicBezTo>
                    <a:cubicBezTo>
                      <a:pt x="5" y="8"/>
                      <a:pt x="5" y="8"/>
                      <a:pt x="5" y="8"/>
                    </a:cubicBezTo>
                    <a:cubicBezTo>
                      <a:pt x="5" y="8"/>
                      <a:pt x="5" y="8"/>
                      <a:pt x="5" y="8"/>
                    </a:cubicBezTo>
                    <a:cubicBezTo>
                      <a:pt x="5" y="8"/>
                      <a:pt x="5"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7" y="9"/>
                      <a:pt x="6" y="9"/>
                    </a:cubicBezTo>
                    <a:cubicBezTo>
                      <a:pt x="6" y="10"/>
                      <a:pt x="5" y="10"/>
                      <a:pt x="6" y="9"/>
                    </a:cubicBezTo>
                    <a:cubicBezTo>
                      <a:pt x="5" y="10"/>
                      <a:pt x="6"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7" y="10"/>
                      <a:pt x="7" y="10"/>
                    </a:cubicBezTo>
                    <a:cubicBezTo>
                      <a:pt x="8" y="10"/>
                      <a:pt x="8" y="11"/>
                      <a:pt x="8" y="11"/>
                    </a:cubicBezTo>
                    <a:cubicBezTo>
                      <a:pt x="8" y="12"/>
                      <a:pt x="6" y="12"/>
                      <a:pt x="6" y="12"/>
                    </a:cubicBezTo>
                    <a:cubicBezTo>
                      <a:pt x="6" y="12"/>
                      <a:pt x="5" y="12"/>
                      <a:pt x="5" y="12"/>
                    </a:cubicBezTo>
                    <a:cubicBezTo>
                      <a:pt x="5" y="12"/>
                      <a:pt x="3" y="12"/>
                      <a:pt x="3" y="12"/>
                    </a:cubicBezTo>
                    <a:cubicBezTo>
                      <a:pt x="3" y="12"/>
                      <a:pt x="3" y="12"/>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2"/>
                      <a:pt x="2" y="12"/>
                    </a:cubicBezTo>
                    <a:cubicBezTo>
                      <a:pt x="2" y="12"/>
                      <a:pt x="2" y="12"/>
                      <a:pt x="3" y="12"/>
                    </a:cubicBezTo>
                    <a:cubicBezTo>
                      <a:pt x="3" y="12"/>
                      <a:pt x="3" y="12"/>
                      <a:pt x="3" y="12"/>
                    </a:cubicBezTo>
                    <a:cubicBezTo>
                      <a:pt x="2" y="12"/>
                      <a:pt x="2" y="12"/>
                      <a:pt x="2" y="12"/>
                    </a:cubicBezTo>
                    <a:cubicBezTo>
                      <a:pt x="2" y="12"/>
                      <a:pt x="2" y="12"/>
                      <a:pt x="2" y="12"/>
                    </a:cubicBezTo>
                    <a:cubicBezTo>
                      <a:pt x="2" y="12"/>
                      <a:pt x="1" y="12"/>
                      <a:pt x="1" y="12"/>
                    </a:cubicBezTo>
                    <a:cubicBezTo>
                      <a:pt x="1" y="12"/>
                      <a:pt x="1" y="12"/>
                      <a:pt x="1" y="12"/>
                    </a:cubicBezTo>
                    <a:cubicBezTo>
                      <a:pt x="1" y="12"/>
                      <a:pt x="0" y="12"/>
                      <a:pt x="1" y="13"/>
                    </a:cubicBezTo>
                    <a:cubicBezTo>
                      <a:pt x="1" y="13"/>
                      <a:pt x="1" y="12"/>
                      <a:pt x="1" y="12"/>
                    </a:cubicBezTo>
                    <a:cubicBezTo>
                      <a:pt x="1" y="13"/>
                      <a:pt x="1" y="13"/>
                      <a:pt x="1" y="13"/>
                    </a:cubicBezTo>
                    <a:cubicBezTo>
                      <a:pt x="1" y="13"/>
                      <a:pt x="1" y="13"/>
                      <a:pt x="2" y="13"/>
                    </a:cubicBezTo>
                    <a:cubicBezTo>
                      <a:pt x="2" y="13"/>
                      <a:pt x="2" y="13"/>
                      <a:pt x="2" y="13"/>
                    </a:cubicBezTo>
                    <a:cubicBezTo>
                      <a:pt x="2" y="13"/>
                      <a:pt x="2" y="13"/>
                      <a:pt x="2" y="14"/>
                    </a:cubicBezTo>
                    <a:cubicBezTo>
                      <a:pt x="2" y="14"/>
                      <a:pt x="2" y="14"/>
                      <a:pt x="2" y="14"/>
                    </a:cubicBezTo>
                    <a:cubicBezTo>
                      <a:pt x="2" y="14"/>
                      <a:pt x="2" y="14"/>
                      <a:pt x="2" y="14"/>
                    </a:cubicBezTo>
                    <a:cubicBezTo>
                      <a:pt x="2" y="14"/>
                      <a:pt x="2" y="15"/>
                      <a:pt x="3" y="15"/>
                    </a:cubicBezTo>
                    <a:cubicBezTo>
                      <a:pt x="3" y="14"/>
                      <a:pt x="2" y="14"/>
                      <a:pt x="2" y="14"/>
                    </a:cubicBezTo>
                    <a:cubicBezTo>
                      <a:pt x="2" y="14"/>
                      <a:pt x="3" y="14"/>
                      <a:pt x="3" y="14"/>
                    </a:cubicBezTo>
                    <a:cubicBezTo>
                      <a:pt x="3" y="14"/>
                      <a:pt x="3" y="13"/>
                      <a:pt x="3" y="13"/>
                    </a:cubicBezTo>
                    <a:cubicBezTo>
                      <a:pt x="3" y="13"/>
                      <a:pt x="3" y="13"/>
                      <a:pt x="3" y="13"/>
                    </a:cubicBezTo>
                    <a:cubicBezTo>
                      <a:pt x="3" y="14"/>
                      <a:pt x="3" y="14"/>
                      <a:pt x="4" y="14"/>
                    </a:cubicBezTo>
                    <a:cubicBezTo>
                      <a:pt x="4" y="14"/>
                      <a:pt x="4" y="13"/>
                      <a:pt x="4" y="13"/>
                    </a:cubicBezTo>
                    <a:cubicBezTo>
                      <a:pt x="4" y="13"/>
                      <a:pt x="4" y="13"/>
                      <a:pt x="4" y="13"/>
                    </a:cubicBezTo>
                    <a:cubicBezTo>
                      <a:pt x="4" y="13"/>
                      <a:pt x="4" y="13"/>
                      <a:pt x="4" y="14"/>
                    </a:cubicBezTo>
                    <a:cubicBezTo>
                      <a:pt x="4" y="14"/>
                      <a:pt x="5" y="14"/>
                      <a:pt x="5" y="13"/>
                    </a:cubicBezTo>
                    <a:cubicBezTo>
                      <a:pt x="5" y="14"/>
                      <a:pt x="5" y="14"/>
                      <a:pt x="5" y="14"/>
                    </a:cubicBezTo>
                    <a:cubicBezTo>
                      <a:pt x="5" y="14"/>
                      <a:pt x="5" y="14"/>
                      <a:pt x="5" y="13"/>
                    </a:cubicBezTo>
                    <a:cubicBezTo>
                      <a:pt x="5" y="13"/>
                      <a:pt x="5" y="14"/>
                      <a:pt x="5" y="14"/>
                    </a:cubicBezTo>
                    <a:cubicBezTo>
                      <a:pt x="5" y="14"/>
                      <a:pt x="5" y="14"/>
                      <a:pt x="5" y="14"/>
                    </a:cubicBezTo>
                    <a:cubicBezTo>
                      <a:pt x="6" y="14"/>
                      <a:pt x="6" y="14"/>
                      <a:pt x="6" y="14"/>
                    </a:cubicBezTo>
                    <a:cubicBezTo>
                      <a:pt x="6" y="14"/>
                      <a:pt x="6" y="14"/>
                      <a:pt x="6" y="14"/>
                    </a:cubicBezTo>
                    <a:cubicBezTo>
                      <a:pt x="6" y="14"/>
                      <a:pt x="6" y="14"/>
                      <a:pt x="6" y="14"/>
                    </a:cubicBezTo>
                    <a:cubicBezTo>
                      <a:pt x="6" y="14"/>
                      <a:pt x="6" y="14"/>
                      <a:pt x="6" y="14"/>
                    </a:cubicBezTo>
                    <a:cubicBezTo>
                      <a:pt x="7" y="14"/>
                      <a:pt x="6" y="14"/>
                      <a:pt x="7" y="15"/>
                    </a:cubicBezTo>
                    <a:cubicBezTo>
                      <a:pt x="7" y="13"/>
                      <a:pt x="7" y="14"/>
                      <a:pt x="8" y="13"/>
                    </a:cubicBezTo>
                    <a:cubicBezTo>
                      <a:pt x="8" y="13"/>
                      <a:pt x="8" y="13"/>
                      <a:pt x="8" y="13"/>
                    </a:cubicBezTo>
                    <a:cubicBezTo>
                      <a:pt x="8" y="14"/>
                      <a:pt x="8" y="14"/>
                      <a:pt x="8" y="14"/>
                    </a:cubicBezTo>
                    <a:cubicBezTo>
                      <a:pt x="8" y="14"/>
                      <a:pt x="9" y="14"/>
                      <a:pt x="9" y="13"/>
                    </a:cubicBezTo>
                    <a:cubicBezTo>
                      <a:pt x="9" y="13"/>
                      <a:pt x="9" y="13"/>
                      <a:pt x="9" y="13"/>
                    </a:cubicBezTo>
                    <a:cubicBezTo>
                      <a:pt x="9" y="13"/>
                      <a:pt x="10" y="13"/>
                      <a:pt x="10" y="13"/>
                    </a:cubicBezTo>
                    <a:cubicBezTo>
                      <a:pt x="10" y="13"/>
                      <a:pt x="10" y="13"/>
                      <a:pt x="10" y="13"/>
                    </a:cubicBezTo>
                    <a:cubicBezTo>
                      <a:pt x="10" y="13"/>
                      <a:pt x="11" y="12"/>
                      <a:pt x="11" y="12"/>
                    </a:cubicBezTo>
                    <a:cubicBezTo>
                      <a:pt x="13" y="12"/>
                      <a:pt x="10" y="11"/>
                      <a:pt x="14" y="11"/>
                    </a:cubicBezTo>
                    <a:cubicBezTo>
                      <a:pt x="14" y="11"/>
                      <a:pt x="14" y="11"/>
                      <a:pt x="14" y="11"/>
                    </a:cubicBezTo>
                    <a:cubicBezTo>
                      <a:pt x="14" y="11"/>
                      <a:pt x="14" y="12"/>
                      <a:pt x="15" y="12"/>
                    </a:cubicBezTo>
                    <a:cubicBezTo>
                      <a:pt x="15" y="12"/>
                      <a:pt x="15" y="12"/>
                      <a:pt x="15" y="12"/>
                    </a:cubicBezTo>
                    <a:cubicBezTo>
                      <a:pt x="15" y="13"/>
                      <a:pt x="15" y="13"/>
                      <a:pt x="15" y="13"/>
                    </a:cubicBezTo>
                    <a:cubicBezTo>
                      <a:pt x="15" y="13"/>
                      <a:pt x="15" y="13"/>
                      <a:pt x="15" y="13"/>
                    </a:cubicBezTo>
                    <a:cubicBezTo>
                      <a:pt x="14" y="13"/>
                      <a:pt x="14" y="12"/>
                      <a:pt x="13" y="12"/>
                    </a:cubicBezTo>
                    <a:cubicBezTo>
                      <a:pt x="13" y="12"/>
                      <a:pt x="13" y="12"/>
                      <a:pt x="13" y="12"/>
                    </a:cubicBezTo>
                    <a:cubicBezTo>
                      <a:pt x="13" y="12"/>
                      <a:pt x="12" y="12"/>
                      <a:pt x="12" y="13"/>
                    </a:cubicBezTo>
                    <a:cubicBezTo>
                      <a:pt x="12" y="13"/>
                      <a:pt x="13" y="12"/>
                      <a:pt x="13" y="12"/>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3" y="13"/>
                      <a:pt x="13" y="13"/>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5"/>
                      <a:pt x="15" y="14"/>
                    </a:cubicBezTo>
                    <a:cubicBezTo>
                      <a:pt x="14" y="14"/>
                      <a:pt x="14" y="14"/>
                      <a:pt x="14" y="14"/>
                    </a:cubicBezTo>
                    <a:cubicBezTo>
                      <a:pt x="14" y="14"/>
                      <a:pt x="14" y="14"/>
                      <a:pt x="14" y="14"/>
                    </a:cubicBez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5" y="13"/>
                      <a:pt x="16" y="13"/>
                    </a:cubicBezTo>
                    <a:cubicBezTo>
                      <a:pt x="16" y="13"/>
                      <a:pt x="16" y="13"/>
                      <a:pt x="16" y="13"/>
                    </a:cubicBezTo>
                    <a:cubicBezTo>
                      <a:pt x="17" y="13"/>
                      <a:pt x="17" y="13"/>
                      <a:pt x="17" y="13"/>
                    </a:cubicBezTo>
                    <a:cubicBezTo>
                      <a:pt x="17" y="13"/>
                      <a:pt x="17" y="12"/>
                      <a:pt x="17" y="12"/>
                    </a:cubicBezTo>
                    <a:cubicBezTo>
                      <a:pt x="17" y="12"/>
                      <a:pt x="17" y="12"/>
                      <a:pt x="17" y="11"/>
                    </a:cubicBezTo>
                    <a:cubicBezTo>
                      <a:pt x="17" y="12"/>
                      <a:pt x="18" y="12"/>
                      <a:pt x="18" y="12"/>
                    </a:cubicBezTo>
                    <a:cubicBezTo>
                      <a:pt x="19" y="12"/>
                      <a:pt x="18" y="12"/>
                      <a:pt x="19" y="11"/>
                    </a:cubicBezTo>
                    <a:cubicBezTo>
                      <a:pt x="19" y="11"/>
                      <a:pt x="20" y="11"/>
                      <a:pt x="20" y="11"/>
                    </a:cubicBezTo>
                    <a:cubicBezTo>
                      <a:pt x="20" y="11"/>
                      <a:pt x="20" y="11"/>
                      <a:pt x="20" y="11"/>
                    </a:cubicBezTo>
                    <a:cubicBezTo>
                      <a:pt x="20" y="12"/>
                      <a:pt x="20" y="12"/>
                      <a:pt x="20" y="12"/>
                    </a:cubicBezTo>
                    <a:cubicBezTo>
                      <a:pt x="20" y="12"/>
                      <a:pt x="20" y="12"/>
                      <a:pt x="19" y="12"/>
                    </a:cubicBezTo>
                    <a:cubicBezTo>
                      <a:pt x="19" y="12"/>
                      <a:pt x="19" y="12"/>
                      <a:pt x="19" y="12"/>
                    </a:cubicBezTo>
                    <a:cubicBezTo>
                      <a:pt x="19" y="12"/>
                      <a:pt x="18" y="13"/>
                      <a:pt x="18" y="13"/>
                    </a:cubicBezTo>
                    <a:cubicBezTo>
                      <a:pt x="18" y="13"/>
                      <a:pt x="19" y="13"/>
                      <a:pt x="19" y="13"/>
                    </a:cubicBezTo>
                    <a:cubicBezTo>
                      <a:pt x="19" y="13"/>
                      <a:pt x="19" y="13"/>
                      <a:pt x="19" y="13"/>
                    </a:cubicBezTo>
                    <a:cubicBezTo>
                      <a:pt x="19" y="13"/>
                      <a:pt x="19" y="13"/>
                      <a:pt x="20" y="13"/>
                    </a:cubicBezTo>
                    <a:cubicBezTo>
                      <a:pt x="20" y="13"/>
                      <a:pt x="20" y="13"/>
                      <a:pt x="20" y="13"/>
                    </a:cubicBezTo>
                    <a:cubicBezTo>
                      <a:pt x="19" y="13"/>
                      <a:pt x="19" y="14"/>
                      <a:pt x="19" y="14"/>
                    </a:cubicBezTo>
                    <a:cubicBezTo>
                      <a:pt x="19" y="14"/>
                      <a:pt x="19" y="14"/>
                      <a:pt x="20" y="14"/>
                    </a:cubicBezTo>
                    <a:cubicBezTo>
                      <a:pt x="19" y="14"/>
                      <a:pt x="20" y="14"/>
                      <a:pt x="20" y="14"/>
                    </a:cubicBezTo>
                    <a:cubicBezTo>
                      <a:pt x="20" y="14"/>
                      <a:pt x="20" y="14"/>
                      <a:pt x="20" y="14"/>
                    </a:cubicBezTo>
                    <a:cubicBezTo>
                      <a:pt x="20" y="14"/>
                      <a:pt x="20" y="14"/>
                      <a:pt x="20" y="14"/>
                    </a:cubicBezTo>
                    <a:cubicBezTo>
                      <a:pt x="20" y="14"/>
                      <a:pt x="20" y="14"/>
                      <a:pt x="20" y="13"/>
                    </a:cubicBezTo>
                    <a:cubicBezTo>
                      <a:pt x="21" y="13"/>
                      <a:pt x="21" y="13"/>
                      <a:pt x="21" y="13"/>
                    </a:cubicBezTo>
                    <a:cubicBezTo>
                      <a:pt x="20" y="14"/>
                      <a:pt x="20" y="14"/>
                      <a:pt x="21" y="14"/>
                    </a:cubicBezTo>
                    <a:cubicBezTo>
                      <a:pt x="21" y="14"/>
                      <a:pt x="21" y="14"/>
                      <a:pt x="21" y="14"/>
                    </a:cubicBezTo>
                    <a:cubicBezTo>
                      <a:pt x="21" y="14"/>
                      <a:pt x="21" y="15"/>
                      <a:pt x="21" y="14"/>
                    </a:cubicBezTo>
                    <a:cubicBezTo>
                      <a:pt x="21" y="14"/>
                      <a:pt x="21" y="14"/>
                      <a:pt x="21" y="14"/>
                    </a:cubicBezTo>
                    <a:cubicBezTo>
                      <a:pt x="21" y="14"/>
                      <a:pt x="21" y="14"/>
                      <a:pt x="21" y="14"/>
                    </a:cubicBezTo>
                    <a:cubicBezTo>
                      <a:pt x="22" y="13"/>
                      <a:pt x="21" y="13"/>
                      <a:pt x="21" y="13"/>
                    </a:cubicBezTo>
                    <a:cubicBezTo>
                      <a:pt x="21" y="13"/>
                      <a:pt x="22" y="13"/>
                      <a:pt x="22" y="12"/>
                    </a:cubicBezTo>
                    <a:cubicBezTo>
                      <a:pt x="22" y="12"/>
                      <a:pt x="22" y="12"/>
                      <a:pt x="21" y="12"/>
                    </a:cubicBezTo>
                    <a:cubicBezTo>
                      <a:pt x="21" y="12"/>
                      <a:pt x="21" y="12"/>
                      <a:pt x="21" y="12"/>
                    </a:cubicBezTo>
                    <a:cubicBezTo>
                      <a:pt x="21" y="12"/>
                      <a:pt x="21" y="12"/>
                      <a:pt x="21" y="12"/>
                    </a:cubicBezTo>
                    <a:cubicBezTo>
                      <a:pt x="22" y="12"/>
                      <a:pt x="22" y="12"/>
                      <a:pt x="22" y="12"/>
                    </a:cubicBezTo>
                    <a:cubicBezTo>
                      <a:pt x="21" y="12"/>
                      <a:pt x="21" y="11"/>
                      <a:pt x="21" y="11"/>
                    </a:cubicBezTo>
                    <a:cubicBezTo>
                      <a:pt x="21" y="11"/>
                      <a:pt x="21" y="11"/>
                      <a:pt x="21" y="11"/>
                    </a:cubicBezTo>
                    <a:cubicBezTo>
                      <a:pt x="22" y="11"/>
                      <a:pt x="22" y="11"/>
                      <a:pt x="22" y="10"/>
                    </a:cubicBezTo>
                    <a:cubicBezTo>
                      <a:pt x="21" y="11"/>
                      <a:pt x="21" y="11"/>
                      <a:pt x="21" y="11"/>
                    </a:cubicBezTo>
                    <a:cubicBezTo>
                      <a:pt x="21" y="10"/>
                      <a:pt x="21" y="10"/>
                      <a:pt x="21" y="10"/>
                    </a:cubicBezTo>
                    <a:cubicBezTo>
                      <a:pt x="20" y="10"/>
                      <a:pt x="19" y="10"/>
                      <a:pt x="18" y="10"/>
                    </a:cubicBezTo>
                    <a:cubicBezTo>
                      <a:pt x="18" y="10"/>
                      <a:pt x="18" y="10"/>
                      <a:pt x="18" y="1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7" name="Freeform 165">
                <a:extLst>
                  <a:ext uri="{FF2B5EF4-FFF2-40B4-BE49-F238E27FC236}">
                    <a16:creationId xmlns:a16="http://schemas.microsoft.com/office/drawing/2014/main" id="{92866BF0-5733-767D-DEE2-FBF9F62B4C56}"/>
                  </a:ext>
                </a:extLst>
              </p:cNvPr>
              <p:cNvSpPr>
                <a:spLocks noChangeAspect="1" noEditPoints="1"/>
              </p:cNvSpPr>
              <p:nvPr/>
            </p:nvSpPr>
            <p:spPr bwMode="auto">
              <a:xfrm>
                <a:off x="768" y="1133"/>
                <a:ext cx="13" cy="5"/>
              </a:xfrm>
              <a:custGeom>
                <a:avLst/>
                <a:gdLst>
                  <a:gd name="T0" fmla="*/ 4 w 27"/>
                  <a:gd name="T1" fmla="*/ 2 h 11"/>
                  <a:gd name="T2" fmla="*/ 4 w 27"/>
                  <a:gd name="T3" fmla="*/ 1 h 11"/>
                  <a:gd name="T4" fmla="*/ 5 w 27"/>
                  <a:gd name="T5" fmla="*/ 1 h 11"/>
                  <a:gd name="T6" fmla="*/ 4 w 27"/>
                  <a:gd name="T7" fmla="*/ 1 h 11"/>
                  <a:gd name="T8" fmla="*/ 4 w 27"/>
                  <a:gd name="T9" fmla="*/ 2 h 11"/>
                  <a:gd name="T10" fmla="*/ 4 w 27"/>
                  <a:gd name="T11" fmla="*/ 0 h 11"/>
                  <a:gd name="T12" fmla="*/ 5 w 27"/>
                  <a:gd name="T13" fmla="*/ 1 h 11"/>
                  <a:gd name="T14" fmla="*/ 2 w 27"/>
                  <a:gd name="T15" fmla="*/ 3 h 11"/>
                  <a:gd name="T16" fmla="*/ 8 w 27"/>
                  <a:gd name="T17" fmla="*/ 1 h 11"/>
                  <a:gd name="T18" fmla="*/ 11 w 27"/>
                  <a:gd name="T19" fmla="*/ 0 h 11"/>
                  <a:gd name="T20" fmla="*/ 11 w 27"/>
                  <a:gd name="T21" fmla="*/ 2 h 11"/>
                  <a:gd name="T22" fmla="*/ 5 w 27"/>
                  <a:gd name="T23" fmla="*/ 1 h 11"/>
                  <a:gd name="T24" fmla="*/ 5 w 27"/>
                  <a:gd name="T25" fmla="*/ 0 h 11"/>
                  <a:gd name="T26" fmla="*/ 4 w 27"/>
                  <a:gd name="T27" fmla="*/ 0 h 11"/>
                  <a:gd name="T28" fmla="*/ 3 w 27"/>
                  <a:gd name="T29" fmla="*/ 1 h 11"/>
                  <a:gd name="T30" fmla="*/ 3 w 27"/>
                  <a:gd name="T31" fmla="*/ 2 h 11"/>
                  <a:gd name="T32" fmla="*/ 2 w 27"/>
                  <a:gd name="T33" fmla="*/ 2 h 11"/>
                  <a:gd name="T34" fmla="*/ 2 w 27"/>
                  <a:gd name="T35" fmla="*/ 0 h 11"/>
                  <a:gd name="T36" fmla="*/ 1 w 27"/>
                  <a:gd name="T37" fmla="*/ 0 h 11"/>
                  <a:gd name="T38" fmla="*/ 1 w 27"/>
                  <a:gd name="T39" fmla="*/ 0 h 11"/>
                  <a:gd name="T40" fmla="*/ 1 w 27"/>
                  <a:gd name="T41" fmla="*/ 0 h 11"/>
                  <a:gd name="T42" fmla="*/ 1 w 27"/>
                  <a:gd name="T43" fmla="*/ 1 h 11"/>
                  <a:gd name="T44" fmla="*/ 1 w 27"/>
                  <a:gd name="T45" fmla="*/ 1 h 11"/>
                  <a:gd name="T46" fmla="*/ 1 w 27"/>
                  <a:gd name="T47" fmla="*/ 1 h 11"/>
                  <a:gd name="T48" fmla="*/ 1 w 27"/>
                  <a:gd name="T49" fmla="*/ 2 h 11"/>
                  <a:gd name="T50" fmla="*/ 1 w 27"/>
                  <a:gd name="T51" fmla="*/ 2 h 11"/>
                  <a:gd name="T52" fmla="*/ 2 w 27"/>
                  <a:gd name="T53" fmla="*/ 2 h 11"/>
                  <a:gd name="T54" fmla="*/ 3 w 27"/>
                  <a:gd name="T55" fmla="*/ 4 h 11"/>
                  <a:gd name="T56" fmla="*/ 1 w 27"/>
                  <a:gd name="T57" fmla="*/ 3 h 11"/>
                  <a:gd name="T58" fmla="*/ 0 w 27"/>
                  <a:gd name="T59" fmla="*/ 4 h 11"/>
                  <a:gd name="T60" fmla="*/ 0 w 27"/>
                  <a:gd name="T61" fmla="*/ 4 h 11"/>
                  <a:gd name="T62" fmla="*/ 0 w 27"/>
                  <a:gd name="T63" fmla="*/ 4 h 11"/>
                  <a:gd name="T64" fmla="*/ 0 w 27"/>
                  <a:gd name="T65" fmla="*/ 5 h 11"/>
                  <a:gd name="T66" fmla="*/ 1 w 27"/>
                  <a:gd name="T67" fmla="*/ 5 h 11"/>
                  <a:gd name="T68" fmla="*/ 1 w 27"/>
                  <a:gd name="T69" fmla="*/ 5 h 11"/>
                  <a:gd name="T70" fmla="*/ 2 w 27"/>
                  <a:gd name="T71" fmla="*/ 5 h 11"/>
                  <a:gd name="T72" fmla="*/ 2 w 27"/>
                  <a:gd name="T73" fmla="*/ 5 h 11"/>
                  <a:gd name="T74" fmla="*/ 3 w 27"/>
                  <a:gd name="T75" fmla="*/ 5 h 11"/>
                  <a:gd name="T76" fmla="*/ 4 w 27"/>
                  <a:gd name="T77" fmla="*/ 5 h 11"/>
                  <a:gd name="T78" fmla="*/ 8 w 27"/>
                  <a:gd name="T79" fmla="*/ 3 h 11"/>
                  <a:gd name="T80" fmla="*/ 8 w 27"/>
                  <a:gd name="T81" fmla="*/ 4 h 11"/>
                  <a:gd name="T82" fmla="*/ 7 w 27"/>
                  <a:gd name="T83" fmla="*/ 4 h 11"/>
                  <a:gd name="T84" fmla="*/ 8 w 27"/>
                  <a:gd name="T85" fmla="*/ 4 h 11"/>
                  <a:gd name="T86" fmla="*/ 8 w 27"/>
                  <a:gd name="T87" fmla="*/ 5 h 11"/>
                  <a:gd name="T88" fmla="*/ 8 w 27"/>
                  <a:gd name="T89" fmla="*/ 5 h 11"/>
                  <a:gd name="T90" fmla="*/ 8 w 27"/>
                  <a:gd name="T91" fmla="*/ 5 h 11"/>
                  <a:gd name="T92" fmla="*/ 8 w 27"/>
                  <a:gd name="T93" fmla="*/ 5 h 11"/>
                  <a:gd name="T94" fmla="*/ 9 w 27"/>
                  <a:gd name="T95" fmla="*/ 5 h 11"/>
                  <a:gd name="T96" fmla="*/ 10 w 27"/>
                  <a:gd name="T97" fmla="*/ 4 h 11"/>
                  <a:gd name="T98" fmla="*/ 12 w 27"/>
                  <a:gd name="T99" fmla="*/ 4 h 11"/>
                  <a:gd name="T100" fmla="*/ 12 w 27"/>
                  <a:gd name="T101" fmla="*/ 4 h 11"/>
                  <a:gd name="T102" fmla="*/ 12 w 27"/>
                  <a:gd name="T103" fmla="*/ 5 h 11"/>
                  <a:gd name="T104" fmla="*/ 12 w 27"/>
                  <a:gd name="T105" fmla="*/ 5 h 11"/>
                  <a:gd name="T106" fmla="*/ 13 w 27"/>
                  <a:gd name="T107" fmla="*/ 5 h 11"/>
                  <a:gd name="T108" fmla="*/ 13 w 27"/>
                  <a:gd name="T109" fmla="*/ 4 h 11"/>
                  <a:gd name="T110" fmla="*/ 13 w 27"/>
                  <a:gd name="T111" fmla="*/ 4 h 11"/>
                  <a:gd name="T112" fmla="*/ 13 w 27"/>
                  <a:gd name="T113" fmla="*/ 3 h 11"/>
                  <a:gd name="T114" fmla="*/ 13 w 27"/>
                  <a:gd name="T115" fmla="*/ 2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 h="11">
                    <a:moveTo>
                      <a:pt x="10" y="9"/>
                    </a:moveTo>
                    <a:cubicBezTo>
                      <a:pt x="10" y="9"/>
                      <a:pt x="10" y="9"/>
                      <a:pt x="10" y="9"/>
                    </a:cubicBezTo>
                    <a:cubicBezTo>
                      <a:pt x="10" y="9"/>
                      <a:pt x="10" y="9"/>
                      <a:pt x="10" y="9"/>
                    </a:cubicBezTo>
                    <a:moveTo>
                      <a:pt x="8" y="4"/>
                    </a:moveTo>
                    <a:cubicBezTo>
                      <a:pt x="8" y="4"/>
                      <a:pt x="8" y="3"/>
                      <a:pt x="8" y="3"/>
                    </a:cubicBezTo>
                    <a:cubicBezTo>
                      <a:pt x="9" y="3"/>
                      <a:pt x="9" y="3"/>
                      <a:pt x="9" y="3"/>
                    </a:cubicBezTo>
                    <a:cubicBezTo>
                      <a:pt x="9" y="3"/>
                      <a:pt x="9" y="3"/>
                      <a:pt x="8" y="3"/>
                    </a:cubicBezTo>
                    <a:cubicBezTo>
                      <a:pt x="9" y="3"/>
                      <a:pt x="9" y="3"/>
                      <a:pt x="9" y="3"/>
                    </a:cubicBezTo>
                    <a:cubicBezTo>
                      <a:pt x="9" y="2"/>
                      <a:pt x="8" y="3"/>
                      <a:pt x="8" y="3"/>
                    </a:cubicBezTo>
                    <a:cubicBezTo>
                      <a:pt x="8" y="2"/>
                      <a:pt x="8" y="2"/>
                      <a:pt x="8" y="2"/>
                    </a:cubicBezTo>
                    <a:cubicBezTo>
                      <a:pt x="9" y="2"/>
                      <a:pt x="9" y="2"/>
                      <a:pt x="9" y="2"/>
                    </a:cubicBezTo>
                    <a:cubicBezTo>
                      <a:pt x="10" y="3"/>
                      <a:pt x="10" y="3"/>
                      <a:pt x="10" y="3"/>
                    </a:cubicBezTo>
                    <a:cubicBezTo>
                      <a:pt x="10" y="3"/>
                      <a:pt x="10" y="3"/>
                      <a:pt x="10" y="3"/>
                    </a:cubicBezTo>
                    <a:cubicBezTo>
                      <a:pt x="10" y="3"/>
                      <a:pt x="10" y="3"/>
                      <a:pt x="10" y="3"/>
                    </a:cubicBezTo>
                    <a:cubicBezTo>
                      <a:pt x="10" y="3"/>
                      <a:pt x="10" y="3"/>
                      <a:pt x="9" y="3"/>
                    </a:cubicBezTo>
                    <a:cubicBezTo>
                      <a:pt x="9" y="3"/>
                      <a:pt x="9" y="3"/>
                      <a:pt x="9" y="3"/>
                    </a:cubicBezTo>
                    <a:cubicBezTo>
                      <a:pt x="9" y="3"/>
                      <a:pt x="9" y="3"/>
                      <a:pt x="9" y="3"/>
                    </a:cubicBezTo>
                    <a:cubicBezTo>
                      <a:pt x="9" y="3"/>
                      <a:pt x="9" y="4"/>
                      <a:pt x="9" y="4"/>
                    </a:cubicBezTo>
                    <a:cubicBezTo>
                      <a:pt x="9" y="4"/>
                      <a:pt x="9" y="4"/>
                      <a:pt x="9" y="4"/>
                    </a:cubicBezTo>
                    <a:cubicBezTo>
                      <a:pt x="9" y="4"/>
                      <a:pt x="9" y="5"/>
                      <a:pt x="8" y="5"/>
                    </a:cubicBezTo>
                    <a:cubicBezTo>
                      <a:pt x="8" y="4"/>
                      <a:pt x="8" y="4"/>
                      <a:pt x="8" y="4"/>
                    </a:cubicBezTo>
                    <a:moveTo>
                      <a:pt x="9" y="2"/>
                    </a:moveTo>
                    <a:cubicBezTo>
                      <a:pt x="9" y="2"/>
                      <a:pt x="9" y="2"/>
                      <a:pt x="8" y="2"/>
                    </a:cubicBezTo>
                    <a:cubicBezTo>
                      <a:pt x="8" y="2"/>
                      <a:pt x="8" y="2"/>
                      <a:pt x="8" y="1"/>
                    </a:cubicBezTo>
                    <a:cubicBezTo>
                      <a:pt x="8" y="1"/>
                      <a:pt x="9" y="2"/>
                      <a:pt x="9" y="2"/>
                    </a:cubicBezTo>
                    <a:moveTo>
                      <a:pt x="10" y="2"/>
                    </a:moveTo>
                    <a:cubicBezTo>
                      <a:pt x="10" y="2"/>
                      <a:pt x="11" y="2"/>
                      <a:pt x="11" y="2"/>
                    </a:cubicBezTo>
                    <a:cubicBezTo>
                      <a:pt x="10" y="2"/>
                      <a:pt x="11" y="3"/>
                      <a:pt x="10" y="3"/>
                    </a:cubicBezTo>
                    <a:cubicBezTo>
                      <a:pt x="10" y="3"/>
                      <a:pt x="10" y="2"/>
                      <a:pt x="10" y="2"/>
                    </a:cubicBezTo>
                    <a:moveTo>
                      <a:pt x="5" y="6"/>
                    </a:moveTo>
                    <a:cubicBezTo>
                      <a:pt x="5" y="6"/>
                      <a:pt x="5" y="6"/>
                      <a:pt x="5" y="6"/>
                    </a:cubicBezTo>
                    <a:cubicBezTo>
                      <a:pt x="5" y="6"/>
                      <a:pt x="5" y="6"/>
                      <a:pt x="5" y="6"/>
                    </a:cubicBezTo>
                    <a:moveTo>
                      <a:pt x="27" y="4"/>
                    </a:moveTo>
                    <a:cubicBezTo>
                      <a:pt x="27" y="3"/>
                      <a:pt x="26" y="3"/>
                      <a:pt x="23" y="3"/>
                    </a:cubicBezTo>
                    <a:cubicBezTo>
                      <a:pt x="21" y="3"/>
                      <a:pt x="14" y="4"/>
                      <a:pt x="14" y="2"/>
                    </a:cubicBezTo>
                    <a:cubicBezTo>
                      <a:pt x="14" y="2"/>
                      <a:pt x="16" y="2"/>
                      <a:pt x="17" y="2"/>
                    </a:cubicBezTo>
                    <a:cubicBezTo>
                      <a:pt x="17" y="2"/>
                      <a:pt x="17" y="2"/>
                      <a:pt x="18" y="2"/>
                    </a:cubicBezTo>
                    <a:cubicBezTo>
                      <a:pt x="21" y="3"/>
                      <a:pt x="25" y="1"/>
                      <a:pt x="27" y="2"/>
                    </a:cubicBezTo>
                    <a:cubicBezTo>
                      <a:pt x="25" y="0"/>
                      <a:pt x="23" y="2"/>
                      <a:pt x="20" y="1"/>
                    </a:cubicBezTo>
                    <a:cubicBezTo>
                      <a:pt x="22" y="1"/>
                      <a:pt x="22" y="1"/>
                      <a:pt x="22" y="0"/>
                    </a:cubicBezTo>
                    <a:cubicBezTo>
                      <a:pt x="21" y="1"/>
                      <a:pt x="19" y="0"/>
                      <a:pt x="17" y="1"/>
                    </a:cubicBezTo>
                    <a:cubicBezTo>
                      <a:pt x="17" y="1"/>
                      <a:pt x="17" y="1"/>
                      <a:pt x="17" y="1"/>
                    </a:cubicBezTo>
                    <a:cubicBezTo>
                      <a:pt x="15" y="1"/>
                      <a:pt x="14" y="1"/>
                      <a:pt x="14" y="2"/>
                    </a:cubicBezTo>
                    <a:cubicBezTo>
                      <a:pt x="14" y="5"/>
                      <a:pt x="21" y="4"/>
                      <a:pt x="23" y="4"/>
                    </a:cubicBezTo>
                    <a:cubicBezTo>
                      <a:pt x="26" y="4"/>
                      <a:pt x="26" y="4"/>
                      <a:pt x="26" y="4"/>
                    </a:cubicBezTo>
                    <a:cubicBezTo>
                      <a:pt x="26" y="5"/>
                      <a:pt x="24" y="5"/>
                      <a:pt x="22" y="5"/>
                    </a:cubicBezTo>
                    <a:cubicBezTo>
                      <a:pt x="20" y="5"/>
                      <a:pt x="14" y="4"/>
                      <a:pt x="11" y="5"/>
                    </a:cubicBezTo>
                    <a:cubicBezTo>
                      <a:pt x="11" y="4"/>
                      <a:pt x="12" y="3"/>
                      <a:pt x="11" y="3"/>
                    </a:cubicBezTo>
                    <a:cubicBezTo>
                      <a:pt x="12" y="3"/>
                      <a:pt x="12" y="2"/>
                      <a:pt x="12" y="2"/>
                    </a:cubicBezTo>
                    <a:cubicBezTo>
                      <a:pt x="12" y="2"/>
                      <a:pt x="11" y="2"/>
                      <a:pt x="11" y="2"/>
                    </a:cubicBezTo>
                    <a:cubicBezTo>
                      <a:pt x="11" y="2"/>
                      <a:pt x="11" y="2"/>
                      <a:pt x="11" y="1"/>
                    </a:cubicBezTo>
                    <a:cubicBezTo>
                      <a:pt x="11" y="1"/>
                      <a:pt x="11" y="1"/>
                      <a:pt x="11" y="1"/>
                    </a:cubicBezTo>
                    <a:cubicBezTo>
                      <a:pt x="11" y="1"/>
                      <a:pt x="10" y="1"/>
                      <a:pt x="10" y="0"/>
                    </a:cubicBezTo>
                    <a:cubicBezTo>
                      <a:pt x="10" y="0"/>
                      <a:pt x="9" y="0"/>
                      <a:pt x="9" y="0"/>
                    </a:cubicBezTo>
                    <a:cubicBezTo>
                      <a:pt x="9" y="0"/>
                      <a:pt x="9" y="0"/>
                      <a:pt x="9" y="0"/>
                    </a:cubicBezTo>
                    <a:cubicBezTo>
                      <a:pt x="9" y="0"/>
                      <a:pt x="8" y="0"/>
                      <a:pt x="8" y="0"/>
                    </a:cubicBezTo>
                    <a:cubicBezTo>
                      <a:pt x="8" y="0"/>
                      <a:pt x="8" y="0"/>
                      <a:pt x="8" y="0"/>
                    </a:cubicBezTo>
                    <a:cubicBezTo>
                      <a:pt x="7" y="0"/>
                      <a:pt x="7" y="1"/>
                      <a:pt x="8" y="1"/>
                    </a:cubicBezTo>
                    <a:cubicBezTo>
                      <a:pt x="7" y="1"/>
                      <a:pt x="7" y="2"/>
                      <a:pt x="7" y="2"/>
                    </a:cubicBezTo>
                    <a:cubicBezTo>
                      <a:pt x="7" y="2"/>
                      <a:pt x="7" y="2"/>
                      <a:pt x="7" y="2"/>
                    </a:cubicBezTo>
                    <a:cubicBezTo>
                      <a:pt x="7" y="3"/>
                      <a:pt x="6" y="3"/>
                      <a:pt x="6" y="3"/>
                    </a:cubicBezTo>
                    <a:cubicBezTo>
                      <a:pt x="6" y="4"/>
                      <a:pt x="6" y="4"/>
                      <a:pt x="7" y="4"/>
                    </a:cubicBezTo>
                    <a:cubicBezTo>
                      <a:pt x="7" y="4"/>
                      <a:pt x="7" y="4"/>
                      <a:pt x="7" y="5"/>
                    </a:cubicBezTo>
                    <a:cubicBezTo>
                      <a:pt x="6" y="5"/>
                      <a:pt x="6" y="5"/>
                      <a:pt x="6" y="5"/>
                    </a:cubicBezTo>
                    <a:cubicBezTo>
                      <a:pt x="6" y="5"/>
                      <a:pt x="6" y="5"/>
                      <a:pt x="6" y="5"/>
                    </a:cubicBezTo>
                    <a:cubicBezTo>
                      <a:pt x="6" y="5"/>
                      <a:pt x="6" y="5"/>
                      <a:pt x="6" y="4"/>
                    </a:cubicBezTo>
                    <a:cubicBezTo>
                      <a:pt x="6" y="4"/>
                      <a:pt x="6" y="5"/>
                      <a:pt x="6" y="5"/>
                    </a:cubicBezTo>
                    <a:cubicBezTo>
                      <a:pt x="5" y="4"/>
                      <a:pt x="5" y="4"/>
                      <a:pt x="5" y="4"/>
                    </a:cubicBezTo>
                    <a:cubicBezTo>
                      <a:pt x="5" y="4"/>
                      <a:pt x="5" y="4"/>
                      <a:pt x="4" y="3"/>
                    </a:cubicBezTo>
                    <a:cubicBezTo>
                      <a:pt x="4" y="3"/>
                      <a:pt x="4" y="3"/>
                      <a:pt x="4" y="2"/>
                    </a:cubicBezTo>
                    <a:cubicBezTo>
                      <a:pt x="4" y="2"/>
                      <a:pt x="4" y="1"/>
                      <a:pt x="4" y="1"/>
                    </a:cubicBezTo>
                    <a:cubicBezTo>
                      <a:pt x="4" y="1"/>
                      <a:pt x="4" y="1"/>
                      <a:pt x="4" y="0"/>
                    </a:cubicBezTo>
                    <a:cubicBezTo>
                      <a:pt x="4" y="0"/>
                      <a:pt x="3" y="0"/>
                      <a:pt x="3" y="0"/>
                    </a:cubicBezTo>
                    <a:cubicBezTo>
                      <a:pt x="3" y="0"/>
                      <a:pt x="3" y="0"/>
                      <a:pt x="3" y="0"/>
                    </a:cubicBezTo>
                    <a:cubicBezTo>
                      <a:pt x="3" y="1"/>
                      <a:pt x="3" y="1"/>
                      <a:pt x="3" y="1"/>
                    </a:cubicBezTo>
                    <a:cubicBezTo>
                      <a:pt x="3" y="1"/>
                      <a:pt x="3" y="1"/>
                      <a:pt x="3" y="1"/>
                    </a:cubicBezTo>
                    <a:cubicBezTo>
                      <a:pt x="3" y="1"/>
                      <a:pt x="3" y="1"/>
                      <a:pt x="3" y="1"/>
                    </a:cubicBezTo>
                    <a:cubicBezTo>
                      <a:pt x="3" y="1"/>
                      <a:pt x="3" y="1"/>
                      <a:pt x="3" y="2"/>
                    </a:cubicBezTo>
                    <a:cubicBezTo>
                      <a:pt x="3" y="2"/>
                      <a:pt x="3" y="2"/>
                      <a:pt x="3" y="2"/>
                    </a:cubicBezTo>
                    <a:cubicBezTo>
                      <a:pt x="3" y="1"/>
                      <a:pt x="3" y="1"/>
                      <a:pt x="3" y="1"/>
                    </a:cubicBezTo>
                    <a:cubicBezTo>
                      <a:pt x="3" y="1"/>
                      <a:pt x="2" y="1"/>
                      <a:pt x="2" y="1"/>
                    </a:cubicBezTo>
                    <a:cubicBezTo>
                      <a:pt x="2" y="1"/>
                      <a:pt x="2" y="1"/>
                      <a:pt x="2" y="1"/>
                    </a:cubicBezTo>
                    <a:cubicBezTo>
                      <a:pt x="2" y="0"/>
                      <a:pt x="2" y="0"/>
                      <a:pt x="2" y="0"/>
                    </a:cubicBezTo>
                    <a:cubicBezTo>
                      <a:pt x="2" y="0"/>
                      <a:pt x="2" y="0"/>
                      <a:pt x="2" y="1"/>
                    </a:cubicBezTo>
                    <a:cubicBezTo>
                      <a:pt x="2" y="1"/>
                      <a:pt x="2" y="1"/>
                      <a:pt x="2" y="1"/>
                    </a:cubicBezTo>
                    <a:cubicBezTo>
                      <a:pt x="2" y="1"/>
                      <a:pt x="2" y="1"/>
                      <a:pt x="2" y="1"/>
                    </a:cubicBezTo>
                    <a:cubicBezTo>
                      <a:pt x="2" y="1"/>
                      <a:pt x="3" y="1"/>
                      <a:pt x="3" y="1"/>
                    </a:cubicBezTo>
                    <a:cubicBezTo>
                      <a:pt x="3" y="2"/>
                      <a:pt x="3" y="2"/>
                      <a:pt x="3" y="2"/>
                    </a:cubicBezTo>
                    <a:cubicBezTo>
                      <a:pt x="3" y="2"/>
                      <a:pt x="3" y="2"/>
                      <a:pt x="3" y="2"/>
                    </a:cubicBezTo>
                    <a:cubicBezTo>
                      <a:pt x="2" y="1"/>
                      <a:pt x="2" y="2"/>
                      <a:pt x="2" y="2"/>
                    </a:cubicBezTo>
                    <a:cubicBezTo>
                      <a:pt x="2" y="2"/>
                      <a:pt x="2" y="2"/>
                      <a:pt x="2"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3" y="3"/>
                      <a:pt x="3" y="2"/>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1" y="5"/>
                      <a:pt x="2" y="5"/>
                      <a:pt x="3" y="5"/>
                    </a:cubicBezTo>
                    <a:cubicBezTo>
                      <a:pt x="3" y="5"/>
                      <a:pt x="3" y="5"/>
                      <a:pt x="3" y="5"/>
                    </a:cubicBezTo>
                    <a:cubicBezTo>
                      <a:pt x="3" y="5"/>
                      <a:pt x="3" y="5"/>
                      <a:pt x="3" y="5"/>
                    </a:cubicBezTo>
                    <a:cubicBezTo>
                      <a:pt x="3" y="5"/>
                      <a:pt x="4" y="5"/>
                      <a:pt x="4" y="5"/>
                    </a:cubicBezTo>
                    <a:cubicBezTo>
                      <a:pt x="4" y="5"/>
                      <a:pt x="4" y="5"/>
                      <a:pt x="4" y="5"/>
                    </a:cubicBezTo>
                    <a:cubicBezTo>
                      <a:pt x="4" y="5"/>
                      <a:pt x="4" y="5"/>
                      <a:pt x="4" y="5"/>
                    </a:cubicBezTo>
                    <a:cubicBezTo>
                      <a:pt x="4" y="5"/>
                      <a:pt x="4" y="5"/>
                      <a:pt x="4" y="5"/>
                    </a:cubicBezTo>
                    <a:cubicBezTo>
                      <a:pt x="4" y="5"/>
                      <a:pt x="5" y="6"/>
                      <a:pt x="5" y="6"/>
                    </a:cubicBezTo>
                    <a:cubicBezTo>
                      <a:pt x="6" y="6"/>
                      <a:pt x="6" y="7"/>
                      <a:pt x="6" y="7"/>
                    </a:cubicBezTo>
                    <a:cubicBezTo>
                      <a:pt x="6" y="7"/>
                      <a:pt x="7" y="8"/>
                      <a:pt x="7" y="8"/>
                    </a:cubicBezTo>
                    <a:cubicBezTo>
                      <a:pt x="7" y="8"/>
                      <a:pt x="5" y="8"/>
                      <a:pt x="5" y="8"/>
                    </a:cubicBezTo>
                    <a:cubicBezTo>
                      <a:pt x="4" y="8"/>
                      <a:pt x="3" y="9"/>
                      <a:pt x="3" y="8"/>
                    </a:cubicBezTo>
                    <a:cubicBezTo>
                      <a:pt x="3" y="8"/>
                      <a:pt x="3" y="8"/>
                      <a:pt x="2" y="7"/>
                    </a:cubicBezTo>
                    <a:cubicBezTo>
                      <a:pt x="2" y="7"/>
                      <a:pt x="2" y="7"/>
                      <a:pt x="2" y="7"/>
                    </a:cubicBezTo>
                    <a:cubicBezTo>
                      <a:pt x="2" y="7"/>
                      <a:pt x="2" y="7"/>
                      <a:pt x="2" y="7"/>
                    </a:cubicBezTo>
                    <a:cubicBezTo>
                      <a:pt x="2" y="7"/>
                      <a:pt x="1" y="7"/>
                      <a:pt x="1" y="7"/>
                    </a:cubicBezTo>
                    <a:cubicBezTo>
                      <a:pt x="1" y="7"/>
                      <a:pt x="1" y="7"/>
                      <a:pt x="1" y="7"/>
                    </a:cubicBezTo>
                    <a:cubicBezTo>
                      <a:pt x="1" y="7"/>
                      <a:pt x="1" y="8"/>
                      <a:pt x="1" y="8"/>
                    </a:cubicBezTo>
                    <a:cubicBezTo>
                      <a:pt x="1" y="8"/>
                      <a:pt x="1" y="8"/>
                      <a:pt x="2" y="8"/>
                    </a:cubicBezTo>
                    <a:cubicBezTo>
                      <a:pt x="2" y="8"/>
                      <a:pt x="2" y="8"/>
                      <a:pt x="2" y="8"/>
                    </a:cubicBezTo>
                    <a:cubicBezTo>
                      <a:pt x="2" y="8"/>
                      <a:pt x="2" y="8"/>
                      <a:pt x="2" y="8"/>
                    </a:cubicBezTo>
                    <a:cubicBezTo>
                      <a:pt x="1" y="8"/>
                      <a:pt x="1" y="8"/>
                      <a:pt x="1" y="8"/>
                    </a:cubicBezTo>
                    <a:cubicBezTo>
                      <a:pt x="1" y="8"/>
                      <a:pt x="1" y="8"/>
                      <a:pt x="1" y="8"/>
                    </a:cubicBezTo>
                    <a:cubicBezTo>
                      <a:pt x="1" y="8"/>
                      <a:pt x="1" y="8"/>
                      <a:pt x="1" y="8"/>
                    </a:cubicBezTo>
                    <a:cubicBezTo>
                      <a:pt x="0" y="8"/>
                      <a:pt x="0" y="8"/>
                      <a:pt x="0" y="9"/>
                    </a:cubicBezTo>
                    <a:cubicBezTo>
                      <a:pt x="0" y="9"/>
                      <a:pt x="0" y="9"/>
                      <a:pt x="0" y="8"/>
                    </a:cubicBezTo>
                    <a:cubicBezTo>
                      <a:pt x="0" y="9"/>
                      <a:pt x="0" y="9"/>
                      <a:pt x="0" y="9"/>
                    </a:cubicBezTo>
                    <a:cubicBezTo>
                      <a:pt x="0" y="9"/>
                      <a:pt x="1" y="9"/>
                      <a:pt x="1" y="9"/>
                    </a:cubicBezTo>
                    <a:cubicBezTo>
                      <a:pt x="2" y="9"/>
                      <a:pt x="2" y="9"/>
                      <a:pt x="2" y="9"/>
                    </a:cubicBezTo>
                    <a:cubicBezTo>
                      <a:pt x="1" y="9"/>
                      <a:pt x="1" y="10"/>
                      <a:pt x="1" y="10"/>
                    </a:cubicBezTo>
                    <a:cubicBezTo>
                      <a:pt x="1" y="10"/>
                      <a:pt x="1" y="10"/>
                      <a:pt x="1" y="10"/>
                    </a:cubicBezTo>
                    <a:cubicBezTo>
                      <a:pt x="1" y="10"/>
                      <a:pt x="1" y="10"/>
                      <a:pt x="1" y="10"/>
                    </a:cubicBezTo>
                    <a:cubicBezTo>
                      <a:pt x="1" y="11"/>
                      <a:pt x="2" y="11"/>
                      <a:pt x="2" y="11"/>
                    </a:cubicBezTo>
                    <a:cubicBezTo>
                      <a:pt x="2" y="11"/>
                      <a:pt x="2" y="11"/>
                      <a:pt x="2" y="10"/>
                    </a:cubicBezTo>
                    <a:cubicBezTo>
                      <a:pt x="2" y="10"/>
                      <a:pt x="2" y="10"/>
                      <a:pt x="2" y="10"/>
                    </a:cubicBezTo>
                    <a:cubicBezTo>
                      <a:pt x="2" y="10"/>
                      <a:pt x="2" y="10"/>
                      <a:pt x="2" y="10"/>
                    </a:cubicBezTo>
                    <a:cubicBezTo>
                      <a:pt x="3" y="9"/>
                      <a:pt x="3" y="10"/>
                      <a:pt x="3" y="10"/>
                    </a:cubicBezTo>
                    <a:cubicBezTo>
                      <a:pt x="3" y="10"/>
                      <a:pt x="3" y="10"/>
                      <a:pt x="3" y="10"/>
                    </a:cubicBezTo>
                    <a:cubicBezTo>
                      <a:pt x="4" y="10"/>
                      <a:pt x="4" y="10"/>
                      <a:pt x="4" y="10"/>
                    </a:cubicBezTo>
                    <a:cubicBezTo>
                      <a:pt x="4" y="9"/>
                      <a:pt x="4" y="9"/>
                      <a:pt x="4" y="9"/>
                    </a:cubicBezTo>
                    <a:cubicBezTo>
                      <a:pt x="4" y="10"/>
                      <a:pt x="4" y="10"/>
                      <a:pt x="4" y="10"/>
                    </a:cubicBezTo>
                    <a:cubicBezTo>
                      <a:pt x="4" y="10"/>
                      <a:pt x="4" y="10"/>
                      <a:pt x="4" y="10"/>
                    </a:cubicBezTo>
                    <a:cubicBezTo>
                      <a:pt x="5" y="10"/>
                      <a:pt x="5" y="10"/>
                      <a:pt x="4" y="10"/>
                    </a:cubicBezTo>
                    <a:cubicBezTo>
                      <a:pt x="4" y="10"/>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0"/>
                    </a:cubicBezTo>
                    <a:cubicBezTo>
                      <a:pt x="6" y="10"/>
                      <a:pt x="6" y="10"/>
                      <a:pt x="7" y="10"/>
                    </a:cubicBezTo>
                    <a:cubicBezTo>
                      <a:pt x="7" y="10"/>
                      <a:pt x="7" y="11"/>
                      <a:pt x="7" y="11"/>
                    </a:cubicBezTo>
                    <a:cubicBezTo>
                      <a:pt x="7" y="10"/>
                      <a:pt x="8" y="10"/>
                      <a:pt x="8" y="10"/>
                    </a:cubicBezTo>
                    <a:cubicBezTo>
                      <a:pt x="8" y="10"/>
                      <a:pt x="8" y="10"/>
                      <a:pt x="8" y="10"/>
                    </a:cubicBezTo>
                    <a:cubicBezTo>
                      <a:pt x="8" y="10"/>
                      <a:pt x="8" y="10"/>
                      <a:pt x="8" y="10"/>
                    </a:cubicBezTo>
                    <a:cubicBezTo>
                      <a:pt x="9" y="10"/>
                      <a:pt x="10" y="9"/>
                      <a:pt x="10" y="8"/>
                    </a:cubicBezTo>
                    <a:cubicBezTo>
                      <a:pt x="11" y="8"/>
                      <a:pt x="11" y="8"/>
                      <a:pt x="11" y="8"/>
                    </a:cubicBezTo>
                    <a:cubicBezTo>
                      <a:pt x="14" y="9"/>
                      <a:pt x="12" y="6"/>
                      <a:pt x="16" y="7"/>
                    </a:cubicBezTo>
                    <a:cubicBezTo>
                      <a:pt x="16" y="7"/>
                      <a:pt x="17" y="7"/>
                      <a:pt x="17" y="6"/>
                    </a:cubicBezTo>
                    <a:cubicBezTo>
                      <a:pt x="17" y="7"/>
                      <a:pt x="17" y="8"/>
                      <a:pt x="17" y="8"/>
                    </a:cubicBezTo>
                    <a:cubicBezTo>
                      <a:pt x="17" y="8"/>
                      <a:pt x="18" y="8"/>
                      <a:pt x="18" y="9"/>
                    </a:cubicBezTo>
                    <a:cubicBezTo>
                      <a:pt x="18" y="9"/>
                      <a:pt x="18" y="9"/>
                      <a:pt x="18" y="9"/>
                    </a:cubicBezTo>
                    <a:cubicBezTo>
                      <a:pt x="18" y="9"/>
                      <a:pt x="17" y="9"/>
                      <a:pt x="17" y="9"/>
                    </a:cubicBezTo>
                    <a:cubicBezTo>
                      <a:pt x="16" y="9"/>
                      <a:pt x="16" y="8"/>
                      <a:pt x="15" y="8"/>
                    </a:cubicBezTo>
                    <a:cubicBezTo>
                      <a:pt x="15" y="8"/>
                      <a:pt x="15" y="8"/>
                      <a:pt x="15" y="8"/>
                    </a:cubicBezTo>
                    <a:cubicBezTo>
                      <a:pt x="15" y="8"/>
                      <a:pt x="14" y="8"/>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5" y="9"/>
                      <a:pt x="15" y="10"/>
                    </a:cubicBezTo>
                    <a:cubicBezTo>
                      <a:pt x="15" y="10"/>
                      <a:pt x="15" y="10"/>
                      <a:pt x="15" y="10"/>
                    </a:cubicBezTo>
                    <a:cubicBezTo>
                      <a:pt x="15" y="10"/>
                      <a:pt x="15" y="11"/>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7" y="11"/>
                    </a:cubicBezTo>
                    <a:cubicBezTo>
                      <a:pt x="17" y="11"/>
                      <a:pt x="17" y="11"/>
                      <a:pt x="16"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8" y="11"/>
                      <a:pt x="18" y="10"/>
                    </a:cubicBezTo>
                    <a:cubicBezTo>
                      <a:pt x="19" y="10"/>
                      <a:pt x="18" y="10"/>
                      <a:pt x="19" y="10"/>
                    </a:cubicBezTo>
                    <a:cubicBezTo>
                      <a:pt x="19" y="10"/>
                      <a:pt x="19" y="10"/>
                      <a:pt x="19" y="10"/>
                    </a:cubicBezTo>
                    <a:cubicBezTo>
                      <a:pt x="19" y="10"/>
                      <a:pt x="20" y="10"/>
                      <a:pt x="20" y="9"/>
                    </a:cubicBezTo>
                    <a:cubicBezTo>
                      <a:pt x="20" y="9"/>
                      <a:pt x="20" y="8"/>
                      <a:pt x="20" y="8"/>
                    </a:cubicBezTo>
                    <a:cubicBezTo>
                      <a:pt x="19" y="8"/>
                      <a:pt x="20" y="8"/>
                      <a:pt x="19" y="7"/>
                    </a:cubicBezTo>
                    <a:cubicBezTo>
                      <a:pt x="20" y="7"/>
                      <a:pt x="21" y="8"/>
                      <a:pt x="21" y="8"/>
                    </a:cubicBezTo>
                    <a:cubicBezTo>
                      <a:pt x="22" y="8"/>
                      <a:pt x="23" y="7"/>
                      <a:pt x="23" y="7"/>
                    </a:cubicBezTo>
                    <a:cubicBezTo>
                      <a:pt x="24" y="7"/>
                      <a:pt x="25" y="7"/>
                      <a:pt x="25" y="7"/>
                    </a:cubicBezTo>
                    <a:cubicBezTo>
                      <a:pt x="25" y="7"/>
                      <a:pt x="25" y="7"/>
                      <a:pt x="25" y="7"/>
                    </a:cubicBezTo>
                    <a:cubicBezTo>
                      <a:pt x="25" y="8"/>
                      <a:pt x="25" y="8"/>
                      <a:pt x="25" y="8"/>
                    </a:cubicBezTo>
                    <a:cubicBezTo>
                      <a:pt x="25" y="9"/>
                      <a:pt x="24" y="8"/>
                      <a:pt x="24" y="8"/>
                    </a:cubicBezTo>
                    <a:cubicBezTo>
                      <a:pt x="24" y="8"/>
                      <a:pt x="24" y="8"/>
                      <a:pt x="24" y="8"/>
                    </a:cubicBezTo>
                    <a:cubicBezTo>
                      <a:pt x="23" y="9"/>
                      <a:pt x="23" y="9"/>
                      <a:pt x="23" y="9"/>
                    </a:cubicBezTo>
                    <a:cubicBezTo>
                      <a:pt x="23" y="9"/>
                      <a:pt x="23" y="9"/>
                      <a:pt x="24" y="9"/>
                    </a:cubicBezTo>
                    <a:cubicBezTo>
                      <a:pt x="24" y="9"/>
                      <a:pt x="24" y="9"/>
                      <a:pt x="24" y="9"/>
                    </a:cubicBezTo>
                    <a:cubicBezTo>
                      <a:pt x="24" y="9"/>
                      <a:pt x="24" y="10"/>
                      <a:pt x="24" y="9"/>
                    </a:cubicBezTo>
                    <a:cubicBezTo>
                      <a:pt x="24" y="9"/>
                      <a:pt x="25" y="9"/>
                      <a:pt x="24" y="9"/>
                    </a:cubicBezTo>
                    <a:cubicBezTo>
                      <a:pt x="24" y="10"/>
                      <a:pt x="24" y="10"/>
                      <a:pt x="24" y="10"/>
                    </a:cubicBezTo>
                    <a:cubicBezTo>
                      <a:pt x="24" y="10"/>
                      <a:pt x="24" y="10"/>
                      <a:pt x="24" y="10"/>
                    </a:cubicBezTo>
                    <a:cubicBezTo>
                      <a:pt x="24" y="11"/>
                      <a:pt x="25" y="11"/>
                      <a:pt x="25" y="11"/>
                    </a:cubicBezTo>
                    <a:cubicBezTo>
                      <a:pt x="25" y="11"/>
                      <a:pt x="25" y="11"/>
                      <a:pt x="25" y="10"/>
                    </a:cubicBezTo>
                    <a:cubicBezTo>
                      <a:pt x="25" y="10"/>
                      <a:pt x="25" y="10"/>
                      <a:pt x="25" y="10"/>
                    </a:cubicBezTo>
                    <a:cubicBezTo>
                      <a:pt x="25" y="10"/>
                      <a:pt x="25" y="10"/>
                      <a:pt x="25" y="10"/>
                    </a:cubicBezTo>
                    <a:cubicBezTo>
                      <a:pt x="26" y="10"/>
                      <a:pt x="26" y="10"/>
                      <a:pt x="26" y="10"/>
                    </a:cubicBezTo>
                    <a:cubicBezTo>
                      <a:pt x="25" y="10"/>
                      <a:pt x="25" y="10"/>
                      <a:pt x="26" y="10"/>
                    </a:cubicBezTo>
                    <a:cubicBezTo>
                      <a:pt x="26" y="10"/>
                      <a:pt x="26" y="10"/>
                      <a:pt x="26" y="11"/>
                    </a:cubicBezTo>
                    <a:cubicBezTo>
                      <a:pt x="26" y="11"/>
                      <a:pt x="26" y="11"/>
                      <a:pt x="27" y="11"/>
                    </a:cubicBezTo>
                    <a:cubicBezTo>
                      <a:pt x="27" y="11"/>
                      <a:pt x="26" y="11"/>
                      <a:pt x="26" y="10"/>
                    </a:cubicBezTo>
                    <a:cubicBezTo>
                      <a:pt x="26" y="10"/>
                      <a:pt x="27" y="10"/>
                      <a:pt x="27" y="10"/>
                    </a:cubicBezTo>
                    <a:cubicBezTo>
                      <a:pt x="27" y="9"/>
                      <a:pt x="26" y="9"/>
                      <a:pt x="26" y="9"/>
                    </a:cubicBezTo>
                    <a:cubicBezTo>
                      <a:pt x="26" y="9"/>
                      <a:pt x="27" y="9"/>
                      <a:pt x="27" y="8"/>
                    </a:cubicBezTo>
                    <a:cubicBezTo>
                      <a:pt x="27" y="8"/>
                      <a:pt x="27" y="8"/>
                      <a:pt x="27" y="8"/>
                    </a:cubicBezTo>
                    <a:cubicBezTo>
                      <a:pt x="26" y="8"/>
                      <a:pt x="26" y="8"/>
                      <a:pt x="26" y="8"/>
                    </a:cubicBezTo>
                    <a:cubicBezTo>
                      <a:pt x="26" y="8"/>
                      <a:pt x="26" y="8"/>
                      <a:pt x="26" y="8"/>
                    </a:cubicBezTo>
                    <a:cubicBezTo>
                      <a:pt x="27" y="8"/>
                      <a:pt x="27" y="8"/>
                      <a:pt x="27" y="8"/>
                    </a:cubicBezTo>
                    <a:cubicBezTo>
                      <a:pt x="26" y="8"/>
                      <a:pt x="27" y="7"/>
                      <a:pt x="27" y="7"/>
                    </a:cubicBezTo>
                    <a:cubicBezTo>
                      <a:pt x="27" y="7"/>
                      <a:pt x="27" y="7"/>
                      <a:pt x="27" y="7"/>
                    </a:cubicBezTo>
                    <a:cubicBezTo>
                      <a:pt x="27" y="7"/>
                      <a:pt x="27" y="7"/>
                      <a:pt x="27" y="6"/>
                    </a:cubicBezTo>
                    <a:cubicBezTo>
                      <a:pt x="27" y="6"/>
                      <a:pt x="26" y="7"/>
                      <a:pt x="26" y="6"/>
                    </a:cubicBezTo>
                    <a:cubicBezTo>
                      <a:pt x="26" y="6"/>
                      <a:pt x="26" y="6"/>
                      <a:pt x="26" y="6"/>
                    </a:cubicBezTo>
                    <a:cubicBezTo>
                      <a:pt x="25" y="6"/>
                      <a:pt x="24" y="6"/>
                      <a:pt x="22" y="6"/>
                    </a:cubicBezTo>
                    <a:cubicBezTo>
                      <a:pt x="24" y="6"/>
                      <a:pt x="27" y="5"/>
                      <a:pt x="27"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Freeform 166">
                <a:extLst>
                  <a:ext uri="{FF2B5EF4-FFF2-40B4-BE49-F238E27FC236}">
                    <a16:creationId xmlns:a16="http://schemas.microsoft.com/office/drawing/2014/main" id="{C801A48D-6A9F-EA99-E647-49206C462CBD}"/>
                  </a:ext>
                </a:extLst>
              </p:cNvPr>
              <p:cNvSpPr>
                <a:spLocks noChangeAspect="1" noEditPoints="1"/>
              </p:cNvSpPr>
              <p:nvPr/>
            </p:nvSpPr>
            <p:spPr bwMode="auto">
              <a:xfrm>
                <a:off x="766" y="1139"/>
                <a:ext cx="15" cy="5"/>
              </a:xfrm>
              <a:custGeom>
                <a:avLst/>
                <a:gdLst>
                  <a:gd name="T0" fmla="*/ 5 w 30"/>
                  <a:gd name="T1" fmla="*/ 1 h 11"/>
                  <a:gd name="T2" fmla="*/ 5 w 30"/>
                  <a:gd name="T3" fmla="*/ 1 h 11"/>
                  <a:gd name="T4" fmla="*/ 5 w 30"/>
                  <a:gd name="T5" fmla="*/ 1 h 11"/>
                  <a:gd name="T6" fmla="*/ 5 w 30"/>
                  <a:gd name="T7" fmla="*/ 2 h 11"/>
                  <a:gd name="T8" fmla="*/ 5 w 30"/>
                  <a:gd name="T9" fmla="*/ 1 h 11"/>
                  <a:gd name="T10" fmla="*/ 6 w 30"/>
                  <a:gd name="T11" fmla="*/ 1 h 11"/>
                  <a:gd name="T12" fmla="*/ 13 w 30"/>
                  <a:gd name="T13" fmla="*/ 1 h 11"/>
                  <a:gd name="T14" fmla="*/ 15 w 30"/>
                  <a:gd name="T15" fmla="*/ 1 h 11"/>
                  <a:gd name="T16" fmla="*/ 10 w 30"/>
                  <a:gd name="T17" fmla="*/ 0 h 11"/>
                  <a:gd name="T18" fmla="*/ 13 w 30"/>
                  <a:gd name="T19" fmla="*/ 2 h 11"/>
                  <a:gd name="T20" fmla="*/ 6 w 30"/>
                  <a:gd name="T21" fmla="*/ 1 h 11"/>
                  <a:gd name="T22" fmla="*/ 5 w 30"/>
                  <a:gd name="T23" fmla="*/ 0 h 11"/>
                  <a:gd name="T24" fmla="*/ 4 w 30"/>
                  <a:gd name="T25" fmla="*/ 0 h 11"/>
                  <a:gd name="T26" fmla="*/ 4 w 30"/>
                  <a:gd name="T27" fmla="*/ 2 h 11"/>
                  <a:gd name="T28" fmla="*/ 3 w 30"/>
                  <a:gd name="T29" fmla="*/ 2 h 11"/>
                  <a:gd name="T30" fmla="*/ 2 w 30"/>
                  <a:gd name="T31" fmla="*/ 0 h 11"/>
                  <a:gd name="T32" fmla="*/ 2 w 30"/>
                  <a:gd name="T33" fmla="*/ 0 h 11"/>
                  <a:gd name="T34" fmla="*/ 2 w 30"/>
                  <a:gd name="T35" fmla="*/ 0 h 11"/>
                  <a:gd name="T36" fmla="*/ 1 w 30"/>
                  <a:gd name="T37" fmla="*/ 0 h 11"/>
                  <a:gd name="T38" fmla="*/ 2 w 30"/>
                  <a:gd name="T39" fmla="*/ 1 h 11"/>
                  <a:gd name="T40" fmla="*/ 1 w 30"/>
                  <a:gd name="T41" fmla="*/ 1 h 11"/>
                  <a:gd name="T42" fmla="*/ 2 w 30"/>
                  <a:gd name="T43" fmla="*/ 1 h 11"/>
                  <a:gd name="T44" fmla="*/ 2 w 30"/>
                  <a:gd name="T45" fmla="*/ 2 h 11"/>
                  <a:gd name="T46" fmla="*/ 2 w 30"/>
                  <a:gd name="T47" fmla="*/ 2 h 11"/>
                  <a:gd name="T48" fmla="*/ 3 w 30"/>
                  <a:gd name="T49" fmla="*/ 2 h 11"/>
                  <a:gd name="T50" fmla="*/ 4 w 30"/>
                  <a:gd name="T51" fmla="*/ 3 h 11"/>
                  <a:gd name="T52" fmla="*/ 2 w 30"/>
                  <a:gd name="T53" fmla="*/ 3 h 11"/>
                  <a:gd name="T54" fmla="*/ 1 w 30"/>
                  <a:gd name="T55" fmla="*/ 3 h 11"/>
                  <a:gd name="T56" fmla="*/ 1 w 30"/>
                  <a:gd name="T57" fmla="*/ 4 h 11"/>
                  <a:gd name="T58" fmla="*/ 1 w 30"/>
                  <a:gd name="T59" fmla="*/ 4 h 11"/>
                  <a:gd name="T60" fmla="*/ 1 w 30"/>
                  <a:gd name="T61" fmla="*/ 4 h 11"/>
                  <a:gd name="T62" fmla="*/ 2 w 30"/>
                  <a:gd name="T63" fmla="*/ 5 h 11"/>
                  <a:gd name="T64" fmla="*/ 2 w 30"/>
                  <a:gd name="T65" fmla="*/ 4 h 11"/>
                  <a:gd name="T66" fmla="*/ 3 w 30"/>
                  <a:gd name="T67" fmla="*/ 5 h 11"/>
                  <a:gd name="T68" fmla="*/ 3 w 30"/>
                  <a:gd name="T69" fmla="*/ 5 h 11"/>
                  <a:gd name="T70" fmla="*/ 4 w 30"/>
                  <a:gd name="T71" fmla="*/ 5 h 11"/>
                  <a:gd name="T72" fmla="*/ 5 w 30"/>
                  <a:gd name="T73" fmla="*/ 5 h 11"/>
                  <a:gd name="T74" fmla="*/ 6 w 30"/>
                  <a:gd name="T75" fmla="*/ 4 h 11"/>
                  <a:gd name="T76" fmla="*/ 7 w 30"/>
                  <a:gd name="T77" fmla="*/ 4 h 11"/>
                  <a:gd name="T78" fmla="*/ 11 w 30"/>
                  <a:gd name="T79" fmla="*/ 4 h 11"/>
                  <a:gd name="T80" fmla="*/ 10 w 30"/>
                  <a:gd name="T81" fmla="*/ 4 h 11"/>
                  <a:gd name="T82" fmla="*/ 10 w 30"/>
                  <a:gd name="T83" fmla="*/ 4 h 11"/>
                  <a:gd name="T84" fmla="*/ 9 w 30"/>
                  <a:gd name="T85" fmla="*/ 5 h 11"/>
                  <a:gd name="T86" fmla="*/ 10 w 30"/>
                  <a:gd name="T87" fmla="*/ 5 h 11"/>
                  <a:gd name="T88" fmla="*/ 10 w 30"/>
                  <a:gd name="T89" fmla="*/ 5 h 11"/>
                  <a:gd name="T90" fmla="*/ 10 w 30"/>
                  <a:gd name="T91" fmla="*/ 5 h 11"/>
                  <a:gd name="T92" fmla="*/ 11 w 30"/>
                  <a:gd name="T93" fmla="*/ 5 h 11"/>
                  <a:gd name="T94" fmla="*/ 12 w 30"/>
                  <a:gd name="T95" fmla="*/ 4 h 11"/>
                  <a:gd name="T96" fmla="*/ 14 w 30"/>
                  <a:gd name="T97" fmla="*/ 3 h 11"/>
                  <a:gd name="T98" fmla="*/ 14 w 30"/>
                  <a:gd name="T99" fmla="*/ 4 h 11"/>
                  <a:gd name="T100" fmla="*/ 14 w 30"/>
                  <a:gd name="T101" fmla="*/ 4 h 11"/>
                  <a:gd name="T102" fmla="*/ 14 w 30"/>
                  <a:gd name="T103" fmla="*/ 5 h 11"/>
                  <a:gd name="T104" fmla="*/ 14 w 30"/>
                  <a:gd name="T105" fmla="*/ 4 h 11"/>
                  <a:gd name="T106" fmla="*/ 15 w 30"/>
                  <a:gd name="T107" fmla="*/ 5 h 11"/>
                  <a:gd name="T108" fmla="*/ 15 w 30"/>
                  <a:gd name="T109" fmla="*/ 4 h 11"/>
                  <a:gd name="T110" fmla="*/ 15 w 30"/>
                  <a:gd name="T111" fmla="*/ 3 h 11"/>
                  <a:gd name="T112" fmla="*/ 14 w 30"/>
                  <a:gd name="T113" fmla="*/ 3 h 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 h="11">
                    <a:moveTo>
                      <a:pt x="9" y="4"/>
                    </a:moveTo>
                    <a:cubicBezTo>
                      <a:pt x="9" y="4"/>
                      <a:pt x="9" y="4"/>
                      <a:pt x="9" y="4"/>
                    </a:cubicBezTo>
                    <a:cubicBezTo>
                      <a:pt x="9" y="4"/>
                      <a:pt x="9" y="4"/>
                      <a:pt x="10" y="3"/>
                    </a:cubicBezTo>
                    <a:cubicBezTo>
                      <a:pt x="10" y="3"/>
                      <a:pt x="9" y="3"/>
                      <a:pt x="9" y="3"/>
                    </a:cubicBezTo>
                    <a:cubicBezTo>
                      <a:pt x="9" y="3"/>
                      <a:pt x="10" y="3"/>
                      <a:pt x="9" y="3"/>
                    </a:cubicBezTo>
                    <a:cubicBezTo>
                      <a:pt x="9" y="3"/>
                      <a:pt x="9" y="3"/>
                      <a:pt x="9" y="3"/>
                    </a:cubicBezTo>
                    <a:cubicBezTo>
                      <a:pt x="9" y="3"/>
                      <a:pt x="9" y="3"/>
                      <a:pt x="9" y="3"/>
                    </a:cubicBezTo>
                    <a:cubicBezTo>
                      <a:pt x="9" y="3"/>
                      <a:pt x="9" y="3"/>
                      <a:pt x="10" y="3"/>
                    </a:cubicBezTo>
                    <a:cubicBezTo>
                      <a:pt x="10" y="3"/>
                      <a:pt x="10" y="3"/>
                      <a:pt x="10" y="3"/>
                    </a:cubicBezTo>
                    <a:cubicBezTo>
                      <a:pt x="10" y="3"/>
                      <a:pt x="11" y="3"/>
                      <a:pt x="11" y="3"/>
                    </a:cubicBezTo>
                    <a:cubicBezTo>
                      <a:pt x="11" y="3"/>
                      <a:pt x="11" y="3"/>
                      <a:pt x="10" y="3"/>
                    </a:cubicBezTo>
                    <a:cubicBezTo>
                      <a:pt x="10" y="4"/>
                      <a:pt x="10" y="3"/>
                      <a:pt x="10" y="3"/>
                    </a:cubicBezTo>
                    <a:cubicBezTo>
                      <a:pt x="10" y="3"/>
                      <a:pt x="10" y="3"/>
                      <a:pt x="10" y="4"/>
                    </a:cubicBezTo>
                    <a:cubicBezTo>
                      <a:pt x="10" y="3"/>
                      <a:pt x="10" y="3"/>
                      <a:pt x="10" y="4"/>
                    </a:cubicBezTo>
                    <a:cubicBezTo>
                      <a:pt x="10" y="4"/>
                      <a:pt x="10" y="4"/>
                      <a:pt x="10" y="4"/>
                    </a:cubicBezTo>
                    <a:cubicBezTo>
                      <a:pt x="10" y="4"/>
                      <a:pt x="10" y="4"/>
                      <a:pt x="10" y="4"/>
                    </a:cubicBezTo>
                    <a:cubicBezTo>
                      <a:pt x="10" y="5"/>
                      <a:pt x="9" y="5"/>
                      <a:pt x="9" y="5"/>
                    </a:cubicBezTo>
                    <a:cubicBezTo>
                      <a:pt x="9" y="5"/>
                      <a:pt x="9" y="4"/>
                      <a:pt x="9" y="4"/>
                    </a:cubicBezTo>
                    <a:moveTo>
                      <a:pt x="10" y="2"/>
                    </a:moveTo>
                    <a:cubicBezTo>
                      <a:pt x="10" y="2"/>
                      <a:pt x="9" y="2"/>
                      <a:pt x="9" y="2"/>
                    </a:cubicBezTo>
                    <a:cubicBezTo>
                      <a:pt x="9" y="2"/>
                      <a:pt x="9" y="2"/>
                      <a:pt x="9" y="1"/>
                    </a:cubicBezTo>
                    <a:cubicBezTo>
                      <a:pt x="9" y="2"/>
                      <a:pt x="10" y="2"/>
                      <a:pt x="10" y="2"/>
                    </a:cubicBezTo>
                    <a:moveTo>
                      <a:pt x="11" y="2"/>
                    </a:moveTo>
                    <a:cubicBezTo>
                      <a:pt x="11" y="2"/>
                      <a:pt x="11" y="3"/>
                      <a:pt x="12" y="3"/>
                    </a:cubicBezTo>
                    <a:cubicBezTo>
                      <a:pt x="11" y="3"/>
                      <a:pt x="11" y="3"/>
                      <a:pt x="11" y="3"/>
                    </a:cubicBezTo>
                    <a:cubicBezTo>
                      <a:pt x="11" y="3"/>
                      <a:pt x="11" y="2"/>
                      <a:pt x="11" y="2"/>
                    </a:cubicBezTo>
                    <a:moveTo>
                      <a:pt x="30" y="4"/>
                    </a:moveTo>
                    <a:cubicBezTo>
                      <a:pt x="30" y="4"/>
                      <a:pt x="29" y="3"/>
                      <a:pt x="26" y="3"/>
                    </a:cubicBezTo>
                    <a:cubicBezTo>
                      <a:pt x="24" y="3"/>
                      <a:pt x="16" y="4"/>
                      <a:pt x="16" y="3"/>
                    </a:cubicBezTo>
                    <a:cubicBezTo>
                      <a:pt x="16" y="2"/>
                      <a:pt x="18" y="2"/>
                      <a:pt x="20" y="2"/>
                    </a:cubicBezTo>
                    <a:cubicBezTo>
                      <a:pt x="20" y="2"/>
                      <a:pt x="21" y="2"/>
                      <a:pt x="21" y="2"/>
                    </a:cubicBezTo>
                    <a:cubicBezTo>
                      <a:pt x="24" y="3"/>
                      <a:pt x="28" y="1"/>
                      <a:pt x="30" y="2"/>
                    </a:cubicBezTo>
                    <a:cubicBezTo>
                      <a:pt x="28" y="0"/>
                      <a:pt x="26" y="2"/>
                      <a:pt x="23" y="2"/>
                    </a:cubicBezTo>
                    <a:cubicBezTo>
                      <a:pt x="25" y="2"/>
                      <a:pt x="26" y="1"/>
                      <a:pt x="26" y="1"/>
                    </a:cubicBezTo>
                    <a:cubicBezTo>
                      <a:pt x="25" y="2"/>
                      <a:pt x="22" y="0"/>
                      <a:pt x="21" y="1"/>
                    </a:cubicBezTo>
                    <a:cubicBezTo>
                      <a:pt x="20" y="1"/>
                      <a:pt x="20" y="1"/>
                      <a:pt x="20" y="1"/>
                    </a:cubicBezTo>
                    <a:cubicBezTo>
                      <a:pt x="18" y="1"/>
                      <a:pt x="15" y="1"/>
                      <a:pt x="15" y="3"/>
                    </a:cubicBezTo>
                    <a:cubicBezTo>
                      <a:pt x="15" y="5"/>
                      <a:pt x="24" y="4"/>
                      <a:pt x="26" y="4"/>
                    </a:cubicBezTo>
                    <a:cubicBezTo>
                      <a:pt x="28" y="4"/>
                      <a:pt x="29" y="4"/>
                      <a:pt x="29" y="4"/>
                    </a:cubicBezTo>
                    <a:cubicBezTo>
                      <a:pt x="29" y="5"/>
                      <a:pt x="27" y="5"/>
                      <a:pt x="25" y="5"/>
                    </a:cubicBezTo>
                    <a:cubicBezTo>
                      <a:pt x="23" y="5"/>
                      <a:pt x="15" y="4"/>
                      <a:pt x="11" y="5"/>
                    </a:cubicBezTo>
                    <a:cubicBezTo>
                      <a:pt x="12" y="4"/>
                      <a:pt x="12" y="4"/>
                      <a:pt x="12" y="3"/>
                    </a:cubicBezTo>
                    <a:cubicBezTo>
                      <a:pt x="12" y="3"/>
                      <a:pt x="13" y="3"/>
                      <a:pt x="13" y="2"/>
                    </a:cubicBezTo>
                    <a:cubicBezTo>
                      <a:pt x="12" y="2"/>
                      <a:pt x="12" y="2"/>
                      <a:pt x="12" y="2"/>
                    </a:cubicBezTo>
                    <a:cubicBezTo>
                      <a:pt x="12" y="2"/>
                      <a:pt x="12" y="2"/>
                      <a:pt x="12" y="2"/>
                    </a:cubicBezTo>
                    <a:cubicBezTo>
                      <a:pt x="12" y="2"/>
                      <a:pt x="12" y="1"/>
                      <a:pt x="12" y="1"/>
                    </a:cubicBezTo>
                    <a:cubicBezTo>
                      <a:pt x="11" y="1"/>
                      <a:pt x="11" y="1"/>
                      <a:pt x="11" y="1"/>
                    </a:cubicBezTo>
                    <a:cubicBezTo>
                      <a:pt x="10" y="0"/>
                      <a:pt x="10" y="0"/>
                      <a:pt x="10" y="0"/>
                    </a:cubicBezTo>
                    <a:cubicBezTo>
                      <a:pt x="10" y="0"/>
                      <a:pt x="10" y="1"/>
                      <a:pt x="10" y="1"/>
                    </a:cubicBezTo>
                    <a:cubicBezTo>
                      <a:pt x="9" y="0"/>
                      <a:pt x="9" y="0"/>
                      <a:pt x="9" y="1"/>
                    </a:cubicBezTo>
                    <a:cubicBezTo>
                      <a:pt x="9" y="1"/>
                      <a:pt x="9" y="0"/>
                      <a:pt x="9" y="0"/>
                    </a:cubicBezTo>
                    <a:cubicBezTo>
                      <a:pt x="8" y="1"/>
                      <a:pt x="8" y="1"/>
                      <a:pt x="8" y="1"/>
                    </a:cubicBezTo>
                    <a:cubicBezTo>
                      <a:pt x="8" y="1"/>
                      <a:pt x="8" y="2"/>
                      <a:pt x="8" y="2"/>
                    </a:cubicBezTo>
                    <a:cubicBezTo>
                      <a:pt x="8" y="2"/>
                      <a:pt x="8" y="2"/>
                      <a:pt x="8" y="2"/>
                    </a:cubicBezTo>
                    <a:cubicBezTo>
                      <a:pt x="8" y="3"/>
                      <a:pt x="7" y="3"/>
                      <a:pt x="7" y="3"/>
                    </a:cubicBezTo>
                    <a:cubicBezTo>
                      <a:pt x="7" y="4"/>
                      <a:pt x="7" y="4"/>
                      <a:pt x="7" y="4"/>
                    </a:cubicBezTo>
                    <a:cubicBezTo>
                      <a:pt x="7" y="4"/>
                      <a:pt x="7" y="4"/>
                      <a:pt x="7" y="5"/>
                    </a:cubicBezTo>
                    <a:cubicBezTo>
                      <a:pt x="7" y="4"/>
                      <a:pt x="7" y="4"/>
                      <a:pt x="7" y="4"/>
                    </a:cubicBezTo>
                    <a:cubicBezTo>
                      <a:pt x="7" y="4"/>
                      <a:pt x="7" y="4"/>
                      <a:pt x="7" y="4"/>
                    </a:cubicBezTo>
                    <a:cubicBezTo>
                      <a:pt x="7" y="4"/>
                      <a:pt x="6" y="4"/>
                      <a:pt x="6" y="4"/>
                    </a:cubicBezTo>
                    <a:cubicBezTo>
                      <a:pt x="6" y="4"/>
                      <a:pt x="5" y="4"/>
                      <a:pt x="5" y="3"/>
                    </a:cubicBezTo>
                    <a:cubicBezTo>
                      <a:pt x="4" y="3"/>
                      <a:pt x="4" y="3"/>
                      <a:pt x="4" y="2"/>
                    </a:cubicBezTo>
                    <a:cubicBezTo>
                      <a:pt x="4" y="2"/>
                      <a:pt x="4" y="1"/>
                      <a:pt x="4" y="1"/>
                    </a:cubicBezTo>
                    <a:cubicBezTo>
                      <a:pt x="4" y="1"/>
                      <a:pt x="4" y="1"/>
                      <a:pt x="4" y="0"/>
                    </a:cubicBezTo>
                    <a:cubicBezTo>
                      <a:pt x="4" y="0"/>
                      <a:pt x="4" y="0"/>
                      <a:pt x="4" y="0"/>
                    </a:cubicBezTo>
                    <a:cubicBezTo>
                      <a:pt x="4" y="0"/>
                      <a:pt x="4" y="0"/>
                      <a:pt x="4" y="1"/>
                    </a:cubicBezTo>
                    <a:cubicBezTo>
                      <a:pt x="4" y="1"/>
                      <a:pt x="4" y="1"/>
                      <a:pt x="4" y="1"/>
                    </a:cubicBezTo>
                    <a:cubicBezTo>
                      <a:pt x="4" y="1"/>
                      <a:pt x="4" y="1"/>
                      <a:pt x="4" y="1"/>
                    </a:cubicBezTo>
                    <a:cubicBezTo>
                      <a:pt x="4" y="1"/>
                      <a:pt x="4" y="1"/>
                      <a:pt x="4" y="1"/>
                    </a:cubicBezTo>
                    <a:cubicBezTo>
                      <a:pt x="4" y="1"/>
                      <a:pt x="4" y="1"/>
                      <a:pt x="4" y="2"/>
                    </a:cubicBezTo>
                    <a:cubicBezTo>
                      <a:pt x="4" y="2"/>
                      <a:pt x="4" y="2"/>
                      <a:pt x="4" y="2"/>
                    </a:cubicBezTo>
                    <a:cubicBezTo>
                      <a:pt x="4" y="1"/>
                      <a:pt x="3" y="1"/>
                      <a:pt x="3" y="1"/>
                    </a:cubicBezTo>
                    <a:cubicBezTo>
                      <a:pt x="3" y="1"/>
                      <a:pt x="3" y="1"/>
                      <a:pt x="3" y="1"/>
                    </a:cubicBezTo>
                    <a:cubicBezTo>
                      <a:pt x="3" y="1"/>
                      <a:pt x="3" y="1"/>
                      <a:pt x="3" y="1"/>
                    </a:cubicBezTo>
                    <a:cubicBezTo>
                      <a:pt x="3" y="0"/>
                      <a:pt x="3" y="0"/>
                      <a:pt x="2" y="0"/>
                    </a:cubicBezTo>
                    <a:cubicBezTo>
                      <a:pt x="2" y="0"/>
                      <a:pt x="2" y="0"/>
                      <a:pt x="2" y="1"/>
                    </a:cubicBezTo>
                    <a:cubicBezTo>
                      <a:pt x="2" y="1"/>
                      <a:pt x="2" y="1"/>
                      <a:pt x="2" y="1"/>
                    </a:cubicBezTo>
                    <a:cubicBezTo>
                      <a:pt x="2" y="1"/>
                      <a:pt x="3" y="1"/>
                      <a:pt x="3" y="1"/>
                    </a:cubicBezTo>
                    <a:cubicBezTo>
                      <a:pt x="3" y="1"/>
                      <a:pt x="3" y="1"/>
                      <a:pt x="3" y="1"/>
                    </a:cubicBezTo>
                    <a:cubicBezTo>
                      <a:pt x="3" y="1"/>
                      <a:pt x="3" y="2"/>
                      <a:pt x="3" y="2"/>
                    </a:cubicBezTo>
                    <a:cubicBezTo>
                      <a:pt x="3" y="2"/>
                      <a:pt x="3" y="2"/>
                      <a:pt x="3" y="2"/>
                    </a:cubicBezTo>
                    <a:cubicBezTo>
                      <a:pt x="2" y="1"/>
                      <a:pt x="2" y="2"/>
                      <a:pt x="2" y="2"/>
                    </a:cubicBezTo>
                    <a:cubicBezTo>
                      <a:pt x="2" y="2"/>
                      <a:pt x="2" y="2"/>
                      <a:pt x="2" y="2"/>
                    </a:cubicBezTo>
                    <a:cubicBezTo>
                      <a:pt x="2" y="2"/>
                      <a:pt x="2" y="3"/>
                      <a:pt x="2" y="3"/>
                    </a:cubicBezTo>
                    <a:cubicBezTo>
                      <a:pt x="2" y="3"/>
                      <a:pt x="2" y="3"/>
                      <a:pt x="2" y="2"/>
                    </a:cubicBezTo>
                    <a:cubicBezTo>
                      <a:pt x="2" y="2"/>
                      <a:pt x="3" y="2"/>
                      <a:pt x="3" y="2"/>
                    </a:cubicBezTo>
                    <a:cubicBezTo>
                      <a:pt x="3" y="3"/>
                      <a:pt x="3" y="3"/>
                      <a:pt x="3" y="3"/>
                    </a:cubicBezTo>
                    <a:cubicBezTo>
                      <a:pt x="3" y="3"/>
                      <a:pt x="3" y="3"/>
                      <a:pt x="3" y="2"/>
                    </a:cubicBezTo>
                    <a:cubicBezTo>
                      <a:pt x="3" y="2"/>
                      <a:pt x="3" y="2"/>
                      <a:pt x="3" y="2"/>
                    </a:cubicBezTo>
                    <a:cubicBezTo>
                      <a:pt x="3" y="3"/>
                      <a:pt x="3" y="3"/>
                      <a:pt x="3" y="3"/>
                    </a:cubicBezTo>
                    <a:cubicBezTo>
                      <a:pt x="3" y="3"/>
                      <a:pt x="3" y="3"/>
                      <a:pt x="3" y="3"/>
                    </a:cubicBezTo>
                    <a:cubicBezTo>
                      <a:pt x="3" y="3"/>
                      <a:pt x="3" y="3"/>
                      <a:pt x="4" y="4"/>
                    </a:cubicBezTo>
                    <a:cubicBezTo>
                      <a:pt x="4" y="4"/>
                      <a:pt x="4" y="4"/>
                      <a:pt x="4" y="4"/>
                    </a:cubicBezTo>
                    <a:cubicBezTo>
                      <a:pt x="4" y="4"/>
                      <a:pt x="3" y="4"/>
                      <a:pt x="3" y="4"/>
                    </a:cubicBezTo>
                    <a:cubicBezTo>
                      <a:pt x="2" y="4"/>
                      <a:pt x="3" y="5"/>
                      <a:pt x="4" y="5"/>
                    </a:cubicBezTo>
                    <a:cubicBezTo>
                      <a:pt x="4" y="5"/>
                      <a:pt x="4" y="5"/>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6"/>
                      <a:pt x="7" y="7"/>
                    </a:cubicBezTo>
                    <a:cubicBezTo>
                      <a:pt x="7" y="7"/>
                      <a:pt x="7" y="7"/>
                      <a:pt x="7" y="6"/>
                    </a:cubicBezTo>
                    <a:cubicBezTo>
                      <a:pt x="7" y="6"/>
                      <a:pt x="7" y="6"/>
                      <a:pt x="7" y="7"/>
                    </a:cubicBezTo>
                    <a:cubicBezTo>
                      <a:pt x="7" y="7"/>
                      <a:pt x="8" y="8"/>
                      <a:pt x="8" y="8"/>
                    </a:cubicBezTo>
                    <a:cubicBezTo>
                      <a:pt x="7" y="8"/>
                      <a:pt x="6" y="8"/>
                      <a:pt x="5" y="8"/>
                    </a:cubicBezTo>
                    <a:cubicBezTo>
                      <a:pt x="5" y="8"/>
                      <a:pt x="4" y="8"/>
                      <a:pt x="3" y="8"/>
                    </a:cubicBezTo>
                    <a:cubicBezTo>
                      <a:pt x="3" y="8"/>
                      <a:pt x="3" y="8"/>
                      <a:pt x="3" y="7"/>
                    </a:cubicBezTo>
                    <a:cubicBezTo>
                      <a:pt x="3" y="7"/>
                      <a:pt x="3" y="7"/>
                      <a:pt x="3" y="7"/>
                    </a:cubicBezTo>
                    <a:cubicBezTo>
                      <a:pt x="3" y="7"/>
                      <a:pt x="3" y="7"/>
                      <a:pt x="2" y="7"/>
                    </a:cubicBezTo>
                    <a:cubicBezTo>
                      <a:pt x="2" y="7"/>
                      <a:pt x="2" y="7"/>
                      <a:pt x="2" y="7"/>
                    </a:cubicBezTo>
                    <a:cubicBezTo>
                      <a:pt x="2" y="7"/>
                      <a:pt x="2" y="7"/>
                      <a:pt x="2" y="7"/>
                    </a:cubicBezTo>
                    <a:cubicBezTo>
                      <a:pt x="2" y="7"/>
                      <a:pt x="2" y="7"/>
                      <a:pt x="2" y="7"/>
                    </a:cubicBezTo>
                    <a:cubicBezTo>
                      <a:pt x="2" y="8"/>
                      <a:pt x="2" y="8"/>
                      <a:pt x="3" y="8"/>
                    </a:cubicBezTo>
                    <a:cubicBezTo>
                      <a:pt x="3" y="8"/>
                      <a:pt x="3" y="8"/>
                      <a:pt x="3" y="8"/>
                    </a:cubicBezTo>
                    <a:cubicBezTo>
                      <a:pt x="3" y="8"/>
                      <a:pt x="2" y="8"/>
                      <a:pt x="2" y="8"/>
                    </a:cubicBezTo>
                    <a:cubicBezTo>
                      <a:pt x="2" y="8"/>
                      <a:pt x="2" y="8"/>
                      <a:pt x="2" y="8"/>
                    </a:cubicBezTo>
                    <a:cubicBezTo>
                      <a:pt x="2" y="8"/>
                      <a:pt x="1" y="8"/>
                      <a:pt x="1" y="8"/>
                    </a:cubicBezTo>
                    <a:cubicBezTo>
                      <a:pt x="1" y="8"/>
                      <a:pt x="1" y="8"/>
                      <a:pt x="1" y="8"/>
                    </a:cubicBezTo>
                    <a:cubicBezTo>
                      <a:pt x="1" y="8"/>
                      <a:pt x="0" y="8"/>
                      <a:pt x="1" y="9"/>
                    </a:cubicBezTo>
                    <a:cubicBezTo>
                      <a:pt x="1" y="9"/>
                      <a:pt x="1" y="8"/>
                      <a:pt x="1" y="8"/>
                    </a:cubicBezTo>
                    <a:cubicBezTo>
                      <a:pt x="1" y="8"/>
                      <a:pt x="1" y="9"/>
                      <a:pt x="1" y="9"/>
                    </a:cubicBezTo>
                    <a:cubicBezTo>
                      <a:pt x="1" y="9"/>
                      <a:pt x="1" y="9"/>
                      <a:pt x="2" y="9"/>
                    </a:cubicBezTo>
                    <a:cubicBezTo>
                      <a:pt x="2" y="9"/>
                      <a:pt x="2" y="9"/>
                      <a:pt x="2" y="9"/>
                    </a:cubicBezTo>
                    <a:cubicBezTo>
                      <a:pt x="2" y="9"/>
                      <a:pt x="2" y="10"/>
                      <a:pt x="2" y="10"/>
                    </a:cubicBezTo>
                    <a:cubicBezTo>
                      <a:pt x="2" y="10"/>
                      <a:pt x="2" y="10"/>
                      <a:pt x="2" y="10"/>
                    </a:cubicBezTo>
                    <a:cubicBezTo>
                      <a:pt x="2" y="10"/>
                      <a:pt x="2" y="10"/>
                      <a:pt x="2" y="10"/>
                    </a:cubicBezTo>
                    <a:cubicBezTo>
                      <a:pt x="2" y="10"/>
                      <a:pt x="3" y="11"/>
                      <a:pt x="3" y="11"/>
                    </a:cubicBezTo>
                    <a:cubicBezTo>
                      <a:pt x="3" y="11"/>
                      <a:pt x="2" y="10"/>
                      <a:pt x="3" y="10"/>
                    </a:cubicBezTo>
                    <a:cubicBezTo>
                      <a:pt x="3" y="10"/>
                      <a:pt x="3" y="10"/>
                      <a:pt x="3" y="10"/>
                    </a:cubicBezTo>
                    <a:cubicBezTo>
                      <a:pt x="3" y="10"/>
                      <a:pt x="3" y="10"/>
                      <a:pt x="3" y="9"/>
                    </a:cubicBezTo>
                    <a:cubicBezTo>
                      <a:pt x="3" y="9"/>
                      <a:pt x="3" y="9"/>
                      <a:pt x="3" y="9"/>
                    </a:cubicBezTo>
                    <a:cubicBezTo>
                      <a:pt x="3" y="10"/>
                      <a:pt x="3" y="10"/>
                      <a:pt x="4" y="10"/>
                    </a:cubicBezTo>
                    <a:cubicBezTo>
                      <a:pt x="4" y="10"/>
                      <a:pt x="5" y="10"/>
                      <a:pt x="4" y="9"/>
                    </a:cubicBezTo>
                    <a:cubicBezTo>
                      <a:pt x="4" y="9"/>
                      <a:pt x="4" y="9"/>
                      <a:pt x="5" y="9"/>
                    </a:cubicBezTo>
                    <a:cubicBezTo>
                      <a:pt x="5" y="9"/>
                      <a:pt x="5" y="10"/>
                      <a:pt x="5" y="10"/>
                    </a:cubicBezTo>
                    <a:cubicBezTo>
                      <a:pt x="5" y="10"/>
                      <a:pt x="5" y="10"/>
                      <a:pt x="5" y="9"/>
                    </a:cubicBezTo>
                    <a:cubicBezTo>
                      <a:pt x="5" y="10"/>
                      <a:pt x="5" y="10"/>
                      <a:pt x="5" y="10"/>
                    </a:cubicBezTo>
                    <a:cubicBezTo>
                      <a:pt x="5" y="10"/>
                      <a:pt x="6" y="10"/>
                      <a:pt x="6" y="9"/>
                    </a:cubicBezTo>
                    <a:cubicBezTo>
                      <a:pt x="6" y="10"/>
                      <a:pt x="6" y="10"/>
                      <a:pt x="6" y="10"/>
                    </a:cubicBezTo>
                    <a:cubicBezTo>
                      <a:pt x="6" y="10"/>
                      <a:pt x="6" y="10"/>
                      <a:pt x="6" y="10"/>
                    </a:cubicBezTo>
                    <a:cubicBezTo>
                      <a:pt x="6" y="10"/>
                      <a:pt x="6" y="10"/>
                      <a:pt x="7" y="10"/>
                    </a:cubicBezTo>
                    <a:cubicBezTo>
                      <a:pt x="7" y="10"/>
                      <a:pt x="7" y="10"/>
                      <a:pt x="7" y="10"/>
                    </a:cubicBezTo>
                    <a:cubicBezTo>
                      <a:pt x="7" y="10"/>
                      <a:pt x="7" y="10"/>
                      <a:pt x="7" y="10"/>
                    </a:cubicBezTo>
                    <a:cubicBezTo>
                      <a:pt x="7" y="10"/>
                      <a:pt x="7" y="10"/>
                      <a:pt x="7" y="10"/>
                    </a:cubicBezTo>
                    <a:cubicBezTo>
                      <a:pt x="7" y="10"/>
                      <a:pt x="7" y="10"/>
                      <a:pt x="7" y="11"/>
                    </a:cubicBezTo>
                    <a:cubicBezTo>
                      <a:pt x="7" y="10"/>
                      <a:pt x="9" y="10"/>
                      <a:pt x="9" y="10"/>
                    </a:cubicBezTo>
                    <a:cubicBezTo>
                      <a:pt x="10" y="10"/>
                      <a:pt x="10" y="10"/>
                      <a:pt x="10" y="10"/>
                    </a:cubicBezTo>
                    <a:cubicBezTo>
                      <a:pt x="9" y="10"/>
                      <a:pt x="9" y="10"/>
                      <a:pt x="9" y="10"/>
                    </a:cubicBezTo>
                    <a:cubicBezTo>
                      <a:pt x="9" y="10"/>
                      <a:pt x="10" y="10"/>
                      <a:pt x="10" y="10"/>
                    </a:cubicBezTo>
                    <a:cubicBezTo>
                      <a:pt x="10" y="10"/>
                      <a:pt x="10" y="10"/>
                      <a:pt x="10" y="10"/>
                    </a:cubicBezTo>
                    <a:cubicBezTo>
                      <a:pt x="11" y="9"/>
                      <a:pt x="11" y="9"/>
                      <a:pt x="11" y="9"/>
                    </a:cubicBezTo>
                    <a:cubicBezTo>
                      <a:pt x="11" y="9"/>
                      <a:pt x="11" y="9"/>
                      <a:pt x="11" y="9"/>
                    </a:cubicBezTo>
                    <a:cubicBezTo>
                      <a:pt x="11" y="9"/>
                      <a:pt x="12" y="9"/>
                      <a:pt x="12" y="9"/>
                    </a:cubicBezTo>
                    <a:cubicBezTo>
                      <a:pt x="12" y="9"/>
                      <a:pt x="12" y="9"/>
                      <a:pt x="12" y="9"/>
                    </a:cubicBezTo>
                    <a:cubicBezTo>
                      <a:pt x="12" y="9"/>
                      <a:pt x="12" y="8"/>
                      <a:pt x="13" y="8"/>
                    </a:cubicBezTo>
                    <a:cubicBezTo>
                      <a:pt x="17" y="9"/>
                      <a:pt x="15" y="6"/>
                      <a:pt x="20" y="7"/>
                    </a:cubicBezTo>
                    <a:cubicBezTo>
                      <a:pt x="20" y="7"/>
                      <a:pt x="20" y="7"/>
                      <a:pt x="20" y="7"/>
                    </a:cubicBezTo>
                    <a:cubicBezTo>
                      <a:pt x="20" y="7"/>
                      <a:pt x="20" y="8"/>
                      <a:pt x="20" y="8"/>
                    </a:cubicBezTo>
                    <a:cubicBezTo>
                      <a:pt x="21" y="8"/>
                      <a:pt x="21" y="8"/>
                      <a:pt x="21" y="8"/>
                    </a:cubicBezTo>
                    <a:cubicBezTo>
                      <a:pt x="21" y="8"/>
                      <a:pt x="21" y="8"/>
                      <a:pt x="21" y="8"/>
                    </a:cubicBezTo>
                    <a:cubicBezTo>
                      <a:pt x="21" y="9"/>
                      <a:pt x="21" y="9"/>
                      <a:pt x="20" y="9"/>
                    </a:cubicBezTo>
                    <a:cubicBezTo>
                      <a:pt x="20" y="9"/>
                      <a:pt x="20" y="8"/>
                      <a:pt x="19" y="8"/>
                    </a:cubicBezTo>
                    <a:cubicBezTo>
                      <a:pt x="19" y="8"/>
                      <a:pt x="19" y="8"/>
                      <a:pt x="19" y="8"/>
                    </a:cubicBezTo>
                    <a:cubicBezTo>
                      <a:pt x="18" y="8"/>
                      <a:pt x="18" y="8"/>
                      <a:pt x="18" y="9"/>
                    </a:cubicBezTo>
                    <a:cubicBezTo>
                      <a:pt x="18" y="9"/>
                      <a:pt x="18" y="8"/>
                      <a:pt x="18" y="8"/>
                    </a:cubicBezTo>
                    <a:cubicBezTo>
                      <a:pt x="18" y="8"/>
                      <a:pt x="18" y="9"/>
                      <a:pt x="18" y="9"/>
                    </a:cubicBezTo>
                    <a:cubicBezTo>
                      <a:pt x="18" y="9"/>
                      <a:pt x="18" y="9"/>
                      <a:pt x="19" y="9"/>
                    </a:cubicBezTo>
                    <a:cubicBezTo>
                      <a:pt x="19" y="9"/>
                      <a:pt x="19" y="9"/>
                      <a:pt x="19" y="9"/>
                    </a:cubicBezTo>
                    <a:cubicBezTo>
                      <a:pt x="19" y="9"/>
                      <a:pt x="19" y="9"/>
                      <a:pt x="19" y="9"/>
                    </a:cubicBezTo>
                    <a:cubicBezTo>
                      <a:pt x="19" y="9"/>
                      <a:pt x="18" y="9"/>
                      <a:pt x="18" y="10"/>
                    </a:cubicBezTo>
                    <a:cubicBezTo>
                      <a:pt x="18" y="10"/>
                      <a:pt x="18" y="10"/>
                      <a:pt x="18" y="10"/>
                    </a:cubicBezTo>
                    <a:cubicBezTo>
                      <a:pt x="18"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1"/>
                      <a:pt x="20" y="11"/>
                      <a:pt x="20" y="11"/>
                    </a:cubicBezTo>
                    <a:cubicBezTo>
                      <a:pt x="20" y="11"/>
                      <a:pt x="20" y="11"/>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1" y="10"/>
                      <a:pt x="21" y="10"/>
                      <a:pt x="21" y="10"/>
                    </a:cubicBezTo>
                    <a:cubicBezTo>
                      <a:pt x="21" y="10"/>
                      <a:pt x="21" y="10"/>
                      <a:pt x="21" y="10"/>
                    </a:cubicBezTo>
                    <a:cubicBezTo>
                      <a:pt x="22" y="10"/>
                      <a:pt x="21" y="10"/>
                      <a:pt x="22" y="9"/>
                    </a:cubicBezTo>
                    <a:cubicBezTo>
                      <a:pt x="22" y="9"/>
                      <a:pt x="22" y="9"/>
                      <a:pt x="22" y="9"/>
                    </a:cubicBezTo>
                    <a:cubicBezTo>
                      <a:pt x="23" y="10"/>
                      <a:pt x="23" y="10"/>
                      <a:pt x="23" y="9"/>
                    </a:cubicBezTo>
                    <a:cubicBezTo>
                      <a:pt x="23" y="9"/>
                      <a:pt x="23" y="8"/>
                      <a:pt x="23" y="8"/>
                    </a:cubicBezTo>
                    <a:cubicBezTo>
                      <a:pt x="23" y="8"/>
                      <a:pt x="23" y="8"/>
                      <a:pt x="23" y="7"/>
                    </a:cubicBezTo>
                    <a:cubicBezTo>
                      <a:pt x="23" y="7"/>
                      <a:pt x="24" y="8"/>
                      <a:pt x="24" y="8"/>
                    </a:cubicBezTo>
                    <a:cubicBezTo>
                      <a:pt x="25" y="8"/>
                      <a:pt x="26" y="7"/>
                      <a:pt x="26" y="7"/>
                    </a:cubicBezTo>
                    <a:cubicBezTo>
                      <a:pt x="27" y="7"/>
                      <a:pt x="28" y="7"/>
                      <a:pt x="28" y="7"/>
                    </a:cubicBezTo>
                    <a:cubicBezTo>
                      <a:pt x="28" y="7"/>
                      <a:pt x="28" y="7"/>
                      <a:pt x="28" y="7"/>
                    </a:cubicBezTo>
                    <a:cubicBezTo>
                      <a:pt x="28" y="8"/>
                      <a:pt x="28" y="8"/>
                      <a:pt x="28" y="8"/>
                    </a:cubicBezTo>
                    <a:cubicBezTo>
                      <a:pt x="28" y="8"/>
                      <a:pt x="27" y="8"/>
                      <a:pt x="27" y="8"/>
                    </a:cubicBezTo>
                    <a:cubicBezTo>
                      <a:pt x="27" y="8"/>
                      <a:pt x="27" y="8"/>
                      <a:pt x="27" y="8"/>
                    </a:cubicBezTo>
                    <a:cubicBezTo>
                      <a:pt x="26" y="8"/>
                      <a:pt x="26" y="9"/>
                      <a:pt x="26" y="9"/>
                    </a:cubicBezTo>
                    <a:cubicBezTo>
                      <a:pt x="26" y="9"/>
                      <a:pt x="26" y="9"/>
                      <a:pt x="26" y="9"/>
                    </a:cubicBezTo>
                    <a:cubicBezTo>
                      <a:pt x="26" y="9"/>
                      <a:pt x="26" y="9"/>
                      <a:pt x="26" y="9"/>
                    </a:cubicBezTo>
                    <a:cubicBezTo>
                      <a:pt x="27" y="9"/>
                      <a:pt x="27" y="9"/>
                      <a:pt x="27" y="9"/>
                    </a:cubicBezTo>
                    <a:cubicBezTo>
                      <a:pt x="27" y="9"/>
                      <a:pt x="27" y="9"/>
                      <a:pt x="27" y="9"/>
                    </a:cubicBezTo>
                    <a:cubicBezTo>
                      <a:pt x="27" y="9"/>
                      <a:pt x="27" y="10"/>
                      <a:pt x="27" y="10"/>
                    </a:cubicBezTo>
                    <a:cubicBezTo>
                      <a:pt x="27" y="10"/>
                      <a:pt x="27" y="10"/>
                      <a:pt x="27" y="10"/>
                    </a:cubicBezTo>
                    <a:cubicBezTo>
                      <a:pt x="27" y="10"/>
                      <a:pt x="27" y="11"/>
                      <a:pt x="28" y="11"/>
                    </a:cubicBezTo>
                    <a:cubicBezTo>
                      <a:pt x="28" y="11"/>
                      <a:pt x="28" y="10"/>
                      <a:pt x="28" y="10"/>
                    </a:cubicBezTo>
                    <a:cubicBezTo>
                      <a:pt x="28" y="10"/>
                      <a:pt x="28" y="10"/>
                      <a:pt x="28" y="10"/>
                    </a:cubicBezTo>
                    <a:cubicBezTo>
                      <a:pt x="28" y="10"/>
                      <a:pt x="28" y="10"/>
                      <a:pt x="28" y="9"/>
                    </a:cubicBezTo>
                    <a:cubicBezTo>
                      <a:pt x="28" y="9"/>
                      <a:pt x="28" y="9"/>
                      <a:pt x="28" y="9"/>
                    </a:cubicBezTo>
                    <a:cubicBezTo>
                      <a:pt x="28" y="10"/>
                      <a:pt x="28" y="10"/>
                      <a:pt x="28" y="10"/>
                    </a:cubicBezTo>
                    <a:cubicBezTo>
                      <a:pt x="29" y="10"/>
                      <a:pt x="29" y="10"/>
                      <a:pt x="29" y="10"/>
                    </a:cubicBezTo>
                    <a:cubicBezTo>
                      <a:pt x="29" y="11"/>
                      <a:pt x="29" y="11"/>
                      <a:pt x="29" y="11"/>
                    </a:cubicBezTo>
                    <a:cubicBezTo>
                      <a:pt x="29" y="10"/>
                      <a:pt x="29" y="10"/>
                      <a:pt x="29" y="10"/>
                    </a:cubicBezTo>
                    <a:cubicBezTo>
                      <a:pt x="29" y="10"/>
                      <a:pt x="29" y="10"/>
                      <a:pt x="29" y="10"/>
                    </a:cubicBezTo>
                    <a:cubicBezTo>
                      <a:pt x="30" y="9"/>
                      <a:pt x="29" y="9"/>
                      <a:pt x="29" y="9"/>
                    </a:cubicBezTo>
                    <a:cubicBezTo>
                      <a:pt x="29" y="9"/>
                      <a:pt x="30" y="9"/>
                      <a:pt x="30" y="8"/>
                    </a:cubicBezTo>
                    <a:cubicBezTo>
                      <a:pt x="30" y="8"/>
                      <a:pt x="30" y="8"/>
                      <a:pt x="29" y="8"/>
                    </a:cubicBezTo>
                    <a:cubicBezTo>
                      <a:pt x="29" y="8"/>
                      <a:pt x="29" y="8"/>
                      <a:pt x="29" y="8"/>
                    </a:cubicBezTo>
                    <a:cubicBezTo>
                      <a:pt x="29" y="8"/>
                      <a:pt x="29" y="8"/>
                      <a:pt x="29" y="8"/>
                    </a:cubicBezTo>
                    <a:cubicBezTo>
                      <a:pt x="29" y="8"/>
                      <a:pt x="30" y="8"/>
                      <a:pt x="30" y="8"/>
                    </a:cubicBezTo>
                    <a:cubicBezTo>
                      <a:pt x="29" y="8"/>
                      <a:pt x="29" y="7"/>
                      <a:pt x="29" y="7"/>
                    </a:cubicBezTo>
                    <a:cubicBezTo>
                      <a:pt x="29" y="7"/>
                      <a:pt x="29" y="7"/>
                      <a:pt x="29" y="7"/>
                    </a:cubicBezTo>
                    <a:cubicBezTo>
                      <a:pt x="30" y="7"/>
                      <a:pt x="30" y="7"/>
                      <a:pt x="30" y="6"/>
                    </a:cubicBezTo>
                    <a:cubicBezTo>
                      <a:pt x="29" y="6"/>
                      <a:pt x="29" y="7"/>
                      <a:pt x="29" y="6"/>
                    </a:cubicBezTo>
                    <a:cubicBezTo>
                      <a:pt x="29" y="6"/>
                      <a:pt x="29" y="6"/>
                      <a:pt x="28" y="6"/>
                    </a:cubicBezTo>
                    <a:cubicBezTo>
                      <a:pt x="28" y="6"/>
                      <a:pt x="27" y="6"/>
                      <a:pt x="25" y="6"/>
                    </a:cubicBezTo>
                    <a:cubicBezTo>
                      <a:pt x="27" y="6"/>
                      <a:pt x="30" y="5"/>
                      <a:pt x="3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9" name="Freeform 167">
                <a:extLst>
                  <a:ext uri="{FF2B5EF4-FFF2-40B4-BE49-F238E27FC236}">
                    <a16:creationId xmlns:a16="http://schemas.microsoft.com/office/drawing/2014/main" id="{31EF7AAD-5D51-C9FA-1B2F-A60B3A991828}"/>
                  </a:ext>
                </a:extLst>
              </p:cNvPr>
              <p:cNvSpPr>
                <a:spLocks noChangeAspect="1" noEditPoints="1"/>
              </p:cNvSpPr>
              <p:nvPr/>
            </p:nvSpPr>
            <p:spPr bwMode="auto">
              <a:xfrm>
                <a:off x="785" y="1148"/>
                <a:ext cx="15" cy="5"/>
              </a:xfrm>
              <a:custGeom>
                <a:avLst/>
                <a:gdLst>
                  <a:gd name="T0" fmla="*/ 4 w 29"/>
                  <a:gd name="T1" fmla="*/ 0 h 11"/>
                  <a:gd name="T2" fmla="*/ 4 w 29"/>
                  <a:gd name="T3" fmla="*/ 1 h 11"/>
                  <a:gd name="T4" fmla="*/ 4 w 29"/>
                  <a:gd name="T5" fmla="*/ 1 h 11"/>
                  <a:gd name="T6" fmla="*/ 4 w 29"/>
                  <a:gd name="T7" fmla="*/ 1 h 11"/>
                  <a:gd name="T8" fmla="*/ 5 w 29"/>
                  <a:gd name="T9" fmla="*/ 1 h 11"/>
                  <a:gd name="T10" fmla="*/ 4 w 29"/>
                  <a:gd name="T11" fmla="*/ 2 h 11"/>
                  <a:gd name="T12" fmla="*/ 4 w 29"/>
                  <a:gd name="T13" fmla="*/ 1 h 11"/>
                  <a:gd name="T14" fmla="*/ 5 w 29"/>
                  <a:gd name="T15" fmla="*/ 1 h 11"/>
                  <a:gd name="T16" fmla="*/ 14 w 29"/>
                  <a:gd name="T17" fmla="*/ 3 h 11"/>
                  <a:gd name="T18" fmla="*/ 12 w 29"/>
                  <a:gd name="T19" fmla="*/ 2 h 11"/>
                  <a:gd name="T20" fmla="*/ 7 w 29"/>
                  <a:gd name="T21" fmla="*/ 1 h 11"/>
                  <a:gd name="T22" fmla="*/ 11 w 29"/>
                  <a:gd name="T23" fmla="*/ 0 h 11"/>
                  <a:gd name="T24" fmla="*/ 7 w 29"/>
                  <a:gd name="T25" fmla="*/ 1 h 11"/>
                  <a:gd name="T26" fmla="*/ 5 w 29"/>
                  <a:gd name="T27" fmla="*/ 2 h 11"/>
                  <a:gd name="T28" fmla="*/ 5 w 29"/>
                  <a:gd name="T29" fmla="*/ 0 h 11"/>
                  <a:gd name="T30" fmla="*/ 4 w 29"/>
                  <a:gd name="T31" fmla="*/ 0 h 11"/>
                  <a:gd name="T32" fmla="*/ 3 w 29"/>
                  <a:gd name="T33" fmla="*/ 1 h 11"/>
                  <a:gd name="T34" fmla="*/ 3 w 29"/>
                  <a:gd name="T35" fmla="*/ 2 h 11"/>
                  <a:gd name="T36" fmla="*/ 2 w 29"/>
                  <a:gd name="T37" fmla="*/ 1 h 11"/>
                  <a:gd name="T38" fmla="*/ 1 w 29"/>
                  <a:gd name="T39" fmla="*/ 0 h 11"/>
                  <a:gd name="T40" fmla="*/ 1 w 29"/>
                  <a:gd name="T41" fmla="*/ 0 h 11"/>
                  <a:gd name="T42" fmla="*/ 1 w 29"/>
                  <a:gd name="T43" fmla="*/ 0 h 11"/>
                  <a:gd name="T44" fmla="*/ 1 w 29"/>
                  <a:gd name="T45" fmla="*/ 0 h 11"/>
                  <a:gd name="T46" fmla="*/ 1 w 29"/>
                  <a:gd name="T47" fmla="*/ 0 h 11"/>
                  <a:gd name="T48" fmla="*/ 1 w 29"/>
                  <a:gd name="T49" fmla="*/ 1 h 11"/>
                  <a:gd name="T50" fmla="*/ 1 w 29"/>
                  <a:gd name="T51" fmla="*/ 1 h 11"/>
                  <a:gd name="T52" fmla="*/ 1 w 29"/>
                  <a:gd name="T53" fmla="*/ 1 h 11"/>
                  <a:gd name="T54" fmla="*/ 2 w 29"/>
                  <a:gd name="T55" fmla="*/ 2 h 11"/>
                  <a:gd name="T56" fmla="*/ 2 w 29"/>
                  <a:gd name="T57" fmla="*/ 2 h 11"/>
                  <a:gd name="T58" fmla="*/ 3 w 29"/>
                  <a:gd name="T59" fmla="*/ 3 h 11"/>
                  <a:gd name="T60" fmla="*/ 2 w 29"/>
                  <a:gd name="T61" fmla="*/ 3 h 11"/>
                  <a:gd name="T62" fmla="*/ 1 w 29"/>
                  <a:gd name="T63" fmla="*/ 3 h 11"/>
                  <a:gd name="T64" fmla="*/ 1 w 29"/>
                  <a:gd name="T65" fmla="*/ 4 h 11"/>
                  <a:gd name="T66" fmla="*/ 0 w 29"/>
                  <a:gd name="T67" fmla="*/ 4 h 11"/>
                  <a:gd name="T68" fmla="*/ 1 w 29"/>
                  <a:gd name="T69" fmla="*/ 4 h 11"/>
                  <a:gd name="T70" fmla="*/ 2 w 29"/>
                  <a:gd name="T71" fmla="*/ 5 h 11"/>
                  <a:gd name="T72" fmla="*/ 2 w 29"/>
                  <a:gd name="T73" fmla="*/ 4 h 11"/>
                  <a:gd name="T74" fmla="*/ 2 w 29"/>
                  <a:gd name="T75" fmla="*/ 4 h 11"/>
                  <a:gd name="T76" fmla="*/ 3 w 29"/>
                  <a:gd name="T77" fmla="*/ 4 h 11"/>
                  <a:gd name="T78" fmla="*/ 4 w 29"/>
                  <a:gd name="T79" fmla="*/ 5 h 11"/>
                  <a:gd name="T80" fmla="*/ 5 w 29"/>
                  <a:gd name="T81" fmla="*/ 4 h 11"/>
                  <a:gd name="T82" fmla="*/ 6 w 29"/>
                  <a:gd name="T83" fmla="*/ 4 h 11"/>
                  <a:gd name="T84" fmla="*/ 10 w 29"/>
                  <a:gd name="T85" fmla="*/ 4 h 11"/>
                  <a:gd name="T86" fmla="*/ 9 w 29"/>
                  <a:gd name="T87" fmla="*/ 4 h 11"/>
                  <a:gd name="T88" fmla="*/ 9 w 29"/>
                  <a:gd name="T89" fmla="*/ 4 h 11"/>
                  <a:gd name="T90" fmla="*/ 9 w 29"/>
                  <a:gd name="T91" fmla="*/ 4 h 11"/>
                  <a:gd name="T92" fmla="*/ 9 w 29"/>
                  <a:gd name="T93" fmla="*/ 4 h 11"/>
                  <a:gd name="T94" fmla="*/ 9 w 29"/>
                  <a:gd name="T95" fmla="*/ 5 h 11"/>
                  <a:gd name="T96" fmla="*/ 10 w 29"/>
                  <a:gd name="T97" fmla="*/ 5 h 11"/>
                  <a:gd name="T98" fmla="*/ 10 w 29"/>
                  <a:gd name="T99" fmla="*/ 5 h 11"/>
                  <a:gd name="T100" fmla="*/ 11 w 29"/>
                  <a:gd name="T101" fmla="*/ 4 h 11"/>
                  <a:gd name="T102" fmla="*/ 14 w 29"/>
                  <a:gd name="T103" fmla="*/ 3 h 11"/>
                  <a:gd name="T104" fmla="*/ 13 w 29"/>
                  <a:gd name="T105" fmla="*/ 4 h 11"/>
                  <a:gd name="T106" fmla="*/ 13 w 29"/>
                  <a:gd name="T107" fmla="*/ 4 h 11"/>
                  <a:gd name="T108" fmla="*/ 13 w 29"/>
                  <a:gd name="T109" fmla="*/ 5 h 11"/>
                  <a:gd name="T110" fmla="*/ 14 w 29"/>
                  <a:gd name="T111" fmla="*/ 4 h 11"/>
                  <a:gd name="T112" fmla="*/ 14 w 29"/>
                  <a:gd name="T113" fmla="*/ 5 h 11"/>
                  <a:gd name="T114" fmla="*/ 14 w 29"/>
                  <a:gd name="T115" fmla="*/ 3 h 11"/>
                  <a:gd name="T116" fmla="*/ 14 w 29"/>
                  <a:gd name="T117" fmla="*/ 3 h 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 h="11">
                    <a:moveTo>
                      <a:pt x="11" y="8"/>
                    </a:moveTo>
                    <a:cubicBezTo>
                      <a:pt x="11" y="8"/>
                      <a:pt x="11" y="8"/>
                      <a:pt x="11" y="8"/>
                    </a:cubicBezTo>
                    <a:cubicBezTo>
                      <a:pt x="11" y="8"/>
                      <a:pt x="11" y="8"/>
                      <a:pt x="11" y="8"/>
                    </a:cubicBezTo>
                    <a:moveTo>
                      <a:pt x="7" y="1"/>
                    </a:moveTo>
                    <a:cubicBezTo>
                      <a:pt x="7" y="1"/>
                      <a:pt x="7" y="1"/>
                      <a:pt x="7" y="1"/>
                    </a:cubicBezTo>
                    <a:cubicBezTo>
                      <a:pt x="7" y="1"/>
                      <a:pt x="7" y="1"/>
                      <a:pt x="7" y="1"/>
                    </a:cubicBezTo>
                    <a:moveTo>
                      <a:pt x="7" y="2"/>
                    </a:moveTo>
                    <a:cubicBezTo>
                      <a:pt x="7" y="2"/>
                      <a:pt x="7" y="2"/>
                      <a:pt x="7" y="2"/>
                    </a:cubicBezTo>
                    <a:close/>
                    <a:moveTo>
                      <a:pt x="8" y="4"/>
                    </a:moveTo>
                    <a:cubicBezTo>
                      <a:pt x="8" y="3"/>
                      <a:pt x="8" y="3"/>
                      <a:pt x="8" y="3"/>
                    </a:cubicBezTo>
                    <a:cubicBezTo>
                      <a:pt x="8" y="3"/>
                      <a:pt x="8"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8" y="3"/>
                      <a:pt x="8" y="3"/>
                    </a:cubicBezTo>
                    <a:cubicBezTo>
                      <a:pt x="8" y="3"/>
                      <a:pt x="8" y="3"/>
                      <a:pt x="8" y="3"/>
                    </a:cubicBezTo>
                    <a:cubicBezTo>
                      <a:pt x="8" y="4"/>
                      <a:pt x="8" y="4"/>
                      <a:pt x="8" y="4"/>
                    </a:cubicBezTo>
                    <a:cubicBezTo>
                      <a:pt x="8" y="4"/>
                      <a:pt x="8" y="4"/>
                      <a:pt x="8" y="4"/>
                    </a:cubicBezTo>
                    <a:cubicBezTo>
                      <a:pt x="7" y="4"/>
                      <a:pt x="7" y="4"/>
                      <a:pt x="8" y="4"/>
                    </a:cubicBezTo>
                    <a:moveTo>
                      <a:pt x="9" y="1"/>
                    </a:moveTo>
                    <a:cubicBezTo>
                      <a:pt x="8" y="2"/>
                      <a:pt x="8" y="2"/>
                      <a:pt x="8" y="2"/>
                    </a:cubicBezTo>
                    <a:cubicBezTo>
                      <a:pt x="8" y="1"/>
                      <a:pt x="8" y="1"/>
                      <a:pt x="8" y="1"/>
                    </a:cubicBezTo>
                    <a:cubicBezTo>
                      <a:pt x="8" y="1"/>
                      <a:pt x="8" y="1"/>
                      <a:pt x="9" y="1"/>
                    </a:cubicBezTo>
                    <a:moveTo>
                      <a:pt x="9" y="2"/>
                    </a:moveTo>
                    <a:cubicBezTo>
                      <a:pt x="9" y="2"/>
                      <a:pt x="10" y="2"/>
                      <a:pt x="10" y="2"/>
                    </a:cubicBezTo>
                    <a:cubicBezTo>
                      <a:pt x="10" y="2"/>
                      <a:pt x="10" y="2"/>
                      <a:pt x="10" y="2"/>
                    </a:cubicBezTo>
                    <a:cubicBezTo>
                      <a:pt x="9" y="2"/>
                      <a:pt x="9" y="2"/>
                      <a:pt x="9" y="2"/>
                    </a:cubicBezTo>
                    <a:moveTo>
                      <a:pt x="28" y="7"/>
                    </a:moveTo>
                    <a:cubicBezTo>
                      <a:pt x="28" y="7"/>
                      <a:pt x="28" y="7"/>
                      <a:pt x="28" y="7"/>
                    </a:cubicBezTo>
                    <a:cubicBezTo>
                      <a:pt x="28" y="6"/>
                      <a:pt x="28" y="6"/>
                      <a:pt x="28" y="6"/>
                    </a:cubicBezTo>
                    <a:cubicBezTo>
                      <a:pt x="28" y="6"/>
                      <a:pt x="28" y="6"/>
                      <a:pt x="28" y="6"/>
                    </a:cubicBezTo>
                    <a:cubicBezTo>
                      <a:pt x="28" y="6"/>
                      <a:pt x="28" y="5"/>
                      <a:pt x="27" y="6"/>
                    </a:cubicBezTo>
                    <a:cubicBezTo>
                      <a:pt x="26" y="6"/>
                      <a:pt x="26" y="6"/>
                      <a:pt x="24" y="5"/>
                    </a:cubicBezTo>
                    <a:cubicBezTo>
                      <a:pt x="24" y="5"/>
                      <a:pt x="24" y="5"/>
                      <a:pt x="24" y="5"/>
                    </a:cubicBezTo>
                    <a:cubicBezTo>
                      <a:pt x="26" y="5"/>
                      <a:pt x="28" y="5"/>
                      <a:pt x="28" y="4"/>
                    </a:cubicBezTo>
                    <a:cubicBezTo>
                      <a:pt x="28" y="3"/>
                      <a:pt x="28" y="3"/>
                      <a:pt x="25" y="3"/>
                    </a:cubicBezTo>
                    <a:cubicBezTo>
                      <a:pt x="22" y="3"/>
                      <a:pt x="14" y="4"/>
                      <a:pt x="14" y="2"/>
                    </a:cubicBezTo>
                    <a:cubicBezTo>
                      <a:pt x="14" y="1"/>
                      <a:pt x="17" y="2"/>
                      <a:pt x="19" y="2"/>
                    </a:cubicBezTo>
                    <a:cubicBezTo>
                      <a:pt x="19" y="2"/>
                      <a:pt x="19" y="2"/>
                      <a:pt x="19" y="2"/>
                    </a:cubicBezTo>
                    <a:cubicBezTo>
                      <a:pt x="23" y="3"/>
                      <a:pt x="27" y="0"/>
                      <a:pt x="29" y="1"/>
                    </a:cubicBezTo>
                    <a:cubicBezTo>
                      <a:pt x="26" y="0"/>
                      <a:pt x="24" y="2"/>
                      <a:pt x="22" y="1"/>
                    </a:cubicBezTo>
                    <a:cubicBezTo>
                      <a:pt x="23" y="1"/>
                      <a:pt x="25" y="1"/>
                      <a:pt x="25" y="0"/>
                    </a:cubicBezTo>
                    <a:cubicBezTo>
                      <a:pt x="24" y="1"/>
                      <a:pt x="21" y="0"/>
                      <a:pt x="19" y="1"/>
                    </a:cubicBezTo>
                    <a:cubicBezTo>
                      <a:pt x="19" y="1"/>
                      <a:pt x="19" y="1"/>
                      <a:pt x="19" y="1"/>
                    </a:cubicBezTo>
                    <a:cubicBezTo>
                      <a:pt x="16" y="1"/>
                      <a:pt x="13" y="1"/>
                      <a:pt x="13" y="2"/>
                    </a:cubicBezTo>
                    <a:cubicBezTo>
                      <a:pt x="13" y="5"/>
                      <a:pt x="23" y="3"/>
                      <a:pt x="25" y="3"/>
                    </a:cubicBezTo>
                    <a:cubicBezTo>
                      <a:pt x="27" y="3"/>
                      <a:pt x="28" y="3"/>
                      <a:pt x="28" y="4"/>
                    </a:cubicBezTo>
                    <a:cubicBezTo>
                      <a:pt x="28" y="4"/>
                      <a:pt x="25" y="5"/>
                      <a:pt x="24" y="5"/>
                    </a:cubicBezTo>
                    <a:cubicBezTo>
                      <a:pt x="22" y="5"/>
                      <a:pt x="13" y="4"/>
                      <a:pt x="10" y="5"/>
                    </a:cubicBezTo>
                    <a:cubicBezTo>
                      <a:pt x="10" y="4"/>
                      <a:pt x="11" y="3"/>
                      <a:pt x="11" y="3"/>
                    </a:cubicBezTo>
                    <a:cubicBezTo>
                      <a:pt x="11" y="2"/>
                      <a:pt x="11" y="2"/>
                      <a:pt x="11" y="2"/>
                    </a:cubicBezTo>
                    <a:cubicBezTo>
                      <a:pt x="11" y="2"/>
                      <a:pt x="11" y="2"/>
                      <a:pt x="11" y="2"/>
                    </a:cubicBezTo>
                    <a:cubicBezTo>
                      <a:pt x="11" y="2"/>
                      <a:pt x="11" y="1"/>
                      <a:pt x="10" y="1"/>
                    </a:cubicBezTo>
                    <a:cubicBezTo>
                      <a:pt x="10" y="1"/>
                      <a:pt x="10" y="1"/>
                      <a:pt x="10" y="1"/>
                    </a:cubicBezTo>
                    <a:cubicBezTo>
                      <a:pt x="10" y="1"/>
                      <a:pt x="10" y="0"/>
                      <a:pt x="9" y="0"/>
                    </a:cubicBezTo>
                    <a:cubicBezTo>
                      <a:pt x="9" y="0"/>
                      <a:pt x="9" y="0"/>
                      <a:pt x="9" y="0"/>
                    </a:cubicBezTo>
                    <a:cubicBezTo>
                      <a:pt x="9" y="0"/>
                      <a:pt x="8" y="0"/>
                      <a:pt x="8" y="0"/>
                    </a:cubicBezTo>
                    <a:cubicBezTo>
                      <a:pt x="8" y="0"/>
                      <a:pt x="8" y="0"/>
                      <a:pt x="8" y="0"/>
                    </a:cubicBezTo>
                    <a:cubicBezTo>
                      <a:pt x="8" y="0"/>
                      <a:pt x="7" y="0"/>
                      <a:pt x="7" y="0"/>
                    </a:cubicBezTo>
                    <a:cubicBezTo>
                      <a:pt x="7" y="0"/>
                      <a:pt x="7" y="1"/>
                      <a:pt x="7" y="1"/>
                    </a:cubicBezTo>
                    <a:cubicBezTo>
                      <a:pt x="7" y="1"/>
                      <a:pt x="6" y="2"/>
                      <a:pt x="6" y="2"/>
                    </a:cubicBezTo>
                    <a:cubicBezTo>
                      <a:pt x="6" y="2"/>
                      <a:pt x="6" y="2"/>
                      <a:pt x="6" y="2"/>
                    </a:cubicBezTo>
                    <a:cubicBezTo>
                      <a:pt x="6" y="2"/>
                      <a:pt x="6" y="3"/>
                      <a:pt x="6" y="3"/>
                    </a:cubicBezTo>
                    <a:cubicBezTo>
                      <a:pt x="6" y="3"/>
                      <a:pt x="6" y="3"/>
                      <a:pt x="6" y="3"/>
                    </a:cubicBezTo>
                    <a:cubicBezTo>
                      <a:pt x="6" y="4"/>
                      <a:pt x="6" y="4"/>
                      <a:pt x="6" y="4"/>
                    </a:cubicBezTo>
                    <a:cubicBezTo>
                      <a:pt x="6" y="4"/>
                      <a:pt x="6" y="4"/>
                      <a:pt x="6" y="4"/>
                    </a:cubicBezTo>
                    <a:cubicBezTo>
                      <a:pt x="6" y="4"/>
                      <a:pt x="5" y="4"/>
                      <a:pt x="5" y="4"/>
                    </a:cubicBezTo>
                    <a:cubicBezTo>
                      <a:pt x="5" y="4"/>
                      <a:pt x="5" y="4"/>
                      <a:pt x="5" y="4"/>
                    </a:cubicBezTo>
                    <a:cubicBezTo>
                      <a:pt x="4" y="4"/>
                      <a:pt x="4" y="3"/>
                      <a:pt x="3" y="3"/>
                    </a:cubicBezTo>
                    <a:cubicBezTo>
                      <a:pt x="3" y="3"/>
                      <a:pt x="3" y="2"/>
                      <a:pt x="3" y="2"/>
                    </a:cubicBezTo>
                    <a:cubicBezTo>
                      <a:pt x="3" y="1"/>
                      <a:pt x="3" y="1"/>
                      <a:pt x="3" y="0"/>
                    </a:cubicBezTo>
                    <a:cubicBezTo>
                      <a:pt x="3" y="0"/>
                      <a:pt x="3" y="0"/>
                      <a:pt x="3" y="0"/>
                    </a:cubicBezTo>
                    <a:cubicBezTo>
                      <a:pt x="3" y="0"/>
                      <a:pt x="2" y="0"/>
                      <a:pt x="2" y="0"/>
                    </a:cubicBezTo>
                    <a:cubicBezTo>
                      <a:pt x="2" y="0"/>
                      <a:pt x="2" y="0"/>
                      <a:pt x="3" y="0"/>
                    </a:cubicBezTo>
                    <a:cubicBezTo>
                      <a:pt x="2" y="0"/>
                      <a:pt x="2" y="0"/>
                      <a:pt x="2" y="0"/>
                    </a:cubicBezTo>
                    <a:cubicBezTo>
                      <a:pt x="2" y="0"/>
                      <a:pt x="2" y="1"/>
                      <a:pt x="2" y="1"/>
                    </a:cubicBezTo>
                    <a:cubicBezTo>
                      <a:pt x="2" y="1"/>
                      <a:pt x="2" y="1"/>
                      <a:pt x="2" y="1"/>
                    </a:cubicBezTo>
                    <a:cubicBezTo>
                      <a:pt x="2" y="1"/>
                      <a:pt x="2" y="1"/>
                      <a:pt x="2" y="1"/>
                    </a:cubicBezTo>
                    <a:cubicBezTo>
                      <a:pt x="2" y="1"/>
                      <a:pt x="2" y="1"/>
                      <a:pt x="2" y="1"/>
                    </a:cubicBezTo>
                    <a:cubicBezTo>
                      <a:pt x="2" y="1"/>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1"/>
                      <a:pt x="1" y="1"/>
                      <a:pt x="2" y="1"/>
                    </a:cubicBezTo>
                    <a:cubicBezTo>
                      <a:pt x="2" y="1"/>
                      <a:pt x="2" y="1"/>
                      <a:pt x="2" y="1"/>
                    </a:cubicBezTo>
                    <a:cubicBezTo>
                      <a:pt x="2" y="1"/>
                      <a:pt x="2" y="1"/>
                      <a:pt x="2" y="1"/>
                    </a:cubicBezTo>
                    <a:cubicBezTo>
                      <a:pt x="2" y="1"/>
                      <a:pt x="2" y="1"/>
                      <a:pt x="2"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1" y="4"/>
                      <a:pt x="1" y="3"/>
                    </a:cubicBezTo>
                    <a:cubicBezTo>
                      <a:pt x="1" y="4"/>
                      <a:pt x="2" y="5"/>
                      <a:pt x="2" y="4"/>
                    </a:cubicBezTo>
                    <a:cubicBezTo>
                      <a:pt x="2" y="4"/>
                      <a:pt x="3" y="4"/>
                      <a:pt x="3" y="4"/>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6"/>
                      <a:pt x="5" y="6"/>
                    </a:cubicBezTo>
                    <a:cubicBezTo>
                      <a:pt x="5" y="6"/>
                      <a:pt x="6" y="6"/>
                      <a:pt x="6" y="6"/>
                    </a:cubicBezTo>
                    <a:cubicBezTo>
                      <a:pt x="6" y="6"/>
                      <a:pt x="6" y="6"/>
                      <a:pt x="6" y="6"/>
                    </a:cubicBezTo>
                    <a:cubicBezTo>
                      <a:pt x="6" y="6"/>
                      <a:pt x="6" y="6"/>
                      <a:pt x="6" y="6"/>
                    </a:cubicBezTo>
                    <a:cubicBezTo>
                      <a:pt x="6" y="7"/>
                      <a:pt x="7" y="7"/>
                      <a:pt x="7" y="7"/>
                    </a:cubicBezTo>
                    <a:cubicBezTo>
                      <a:pt x="7" y="7"/>
                      <a:pt x="6" y="7"/>
                      <a:pt x="5" y="7"/>
                    </a:cubicBezTo>
                    <a:cubicBezTo>
                      <a:pt x="5" y="8"/>
                      <a:pt x="4" y="8"/>
                      <a:pt x="3" y="8"/>
                    </a:cubicBezTo>
                    <a:cubicBezTo>
                      <a:pt x="3" y="7"/>
                      <a:pt x="3" y="7"/>
                      <a:pt x="3" y="7"/>
                    </a:cubicBezTo>
                    <a:cubicBezTo>
                      <a:pt x="3" y="7"/>
                      <a:pt x="3" y="7"/>
                      <a:pt x="3" y="7"/>
                    </a:cubicBezTo>
                    <a:cubicBezTo>
                      <a:pt x="2" y="7"/>
                      <a:pt x="2" y="7"/>
                      <a:pt x="2" y="7"/>
                    </a:cubicBezTo>
                    <a:cubicBezTo>
                      <a:pt x="2" y="6"/>
                      <a:pt x="2" y="6"/>
                      <a:pt x="1" y="6"/>
                    </a:cubicBezTo>
                    <a:cubicBezTo>
                      <a:pt x="2" y="7"/>
                      <a:pt x="2" y="7"/>
                      <a:pt x="2" y="7"/>
                    </a:cubicBezTo>
                    <a:cubicBezTo>
                      <a:pt x="2" y="7"/>
                      <a:pt x="2" y="7"/>
                      <a:pt x="2" y="7"/>
                    </a:cubicBezTo>
                    <a:cubicBezTo>
                      <a:pt x="2" y="7"/>
                      <a:pt x="2" y="7"/>
                      <a:pt x="2" y="8"/>
                    </a:cubicBezTo>
                    <a:cubicBezTo>
                      <a:pt x="3" y="8"/>
                      <a:pt x="3" y="8"/>
                      <a:pt x="3" y="8"/>
                    </a:cubicBezTo>
                    <a:cubicBezTo>
                      <a:pt x="2" y="8"/>
                      <a:pt x="2" y="8"/>
                      <a:pt x="2" y="8"/>
                    </a:cubicBezTo>
                    <a:cubicBezTo>
                      <a:pt x="2" y="8"/>
                      <a:pt x="2" y="7"/>
                      <a:pt x="1" y="7"/>
                    </a:cubicBezTo>
                    <a:cubicBezTo>
                      <a:pt x="1" y="7"/>
                      <a:pt x="1" y="7"/>
                      <a:pt x="1" y="8"/>
                    </a:cubicBezTo>
                    <a:cubicBezTo>
                      <a:pt x="1" y="8"/>
                      <a:pt x="1" y="8"/>
                      <a:pt x="1" y="8"/>
                    </a:cubicBezTo>
                    <a:cubicBezTo>
                      <a:pt x="1" y="7"/>
                      <a:pt x="0" y="8"/>
                      <a:pt x="0" y="8"/>
                    </a:cubicBezTo>
                    <a:cubicBezTo>
                      <a:pt x="0" y="8"/>
                      <a:pt x="1" y="8"/>
                      <a:pt x="1" y="8"/>
                    </a:cubicBezTo>
                    <a:cubicBezTo>
                      <a:pt x="1" y="8"/>
                      <a:pt x="1" y="8"/>
                      <a:pt x="1" y="8"/>
                    </a:cubicBezTo>
                    <a:cubicBezTo>
                      <a:pt x="1" y="9"/>
                      <a:pt x="1" y="9"/>
                      <a:pt x="2" y="8"/>
                    </a:cubicBezTo>
                    <a:cubicBezTo>
                      <a:pt x="2" y="8"/>
                      <a:pt x="2" y="8"/>
                      <a:pt x="2" y="8"/>
                    </a:cubicBezTo>
                    <a:cubicBezTo>
                      <a:pt x="2" y="9"/>
                      <a:pt x="1" y="9"/>
                      <a:pt x="2" y="9"/>
                    </a:cubicBezTo>
                    <a:cubicBezTo>
                      <a:pt x="2" y="9"/>
                      <a:pt x="2" y="9"/>
                      <a:pt x="2" y="9"/>
                    </a:cubicBezTo>
                    <a:cubicBezTo>
                      <a:pt x="2" y="9"/>
                      <a:pt x="2" y="10"/>
                      <a:pt x="2" y="10"/>
                    </a:cubicBezTo>
                    <a:cubicBezTo>
                      <a:pt x="2" y="10"/>
                      <a:pt x="2" y="10"/>
                      <a:pt x="3" y="10"/>
                    </a:cubicBezTo>
                    <a:cubicBezTo>
                      <a:pt x="2" y="10"/>
                      <a:pt x="2" y="10"/>
                      <a:pt x="2" y="10"/>
                    </a:cubicBezTo>
                    <a:cubicBezTo>
                      <a:pt x="2" y="10"/>
                      <a:pt x="2" y="10"/>
                      <a:pt x="3" y="10"/>
                    </a:cubicBezTo>
                    <a:cubicBezTo>
                      <a:pt x="3" y="10"/>
                      <a:pt x="3" y="9"/>
                      <a:pt x="3" y="9"/>
                    </a:cubicBezTo>
                    <a:cubicBezTo>
                      <a:pt x="3" y="9"/>
                      <a:pt x="3" y="9"/>
                      <a:pt x="3" y="9"/>
                    </a:cubicBezTo>
                    <a:cubicBezTo>
                      <a:pt x="3" y="9"/>
                      <a:pt x="3" y="10"/>
                      <a:pt x="4" y="10"/>
                    </a:cubicBezTo>
                    <a:cubicBezTo>
                      <a:pt x="4" y="10"/>
                      <a:pt x="4" y="9"/>
                      <a:pt x="4" y="9"/>
                    </a:cubicBezTo>
                    <a:cubicBezTo>
                      <a:pt x="4" y="9"/>
                      <a:pt x="4" y="9"/>
                      <a:pt x="4" y="9"/>
                    </a:cubicBezTo>
                    <a:cubicBezTo>
                      <a:pt x="4" y="9"/>
                      <a:pt x="5" y="9"/>
                      <a:pt x="4" y="9"/>
                    </a:cubicBezTo>
                    <a:cubicBezTo>
                      <a:pt x="5" y="9"/>
                      <a:pt x="5" y="9"/>
                      <a:pt x="5" y="9"/>
                    </a:cubicBezTo>
                    <a:cubicBezTo>
                      <a:pt x="5" y="9"/>
                      <a:pt x="5" y="10"/>
                      <a:pt x="5" y="10"/>
                    </a:cubicBezTo>
                    <a:cubicBezTo>
                      <a:pt x="5" y="10"/>
                      <a:pt x="5" y="10"/>
                      <a:pt x="5" y="9"/>
                    </a:cubicBezTo>
                    <a:cubicBezTo>
                      <a:pt x="5" y="9"/>
                      <a:pt x="6" y="9"/>
                      <a:pt x="6" y="9"/>
                    </a:cubicBezTo>
                    <a:cubicBezTo>
                      <a:pt x="6" y="9"/>
                      <a:pt x="6" y="9"/>
                      <a:pt x="6" y="9"/>
                    </a:cubicBezTo>
                    <a:cubicBezTo>
                      <a:pt x="6" y="9"/>
                      <a:pt x="6" y="9"/>
                      <a:pt x="7" y="9"/>
                    </a:cubicBezTo>
                    <a:cubicBezTo>
                      <a:pt x="7" y="9"/>
                      <a:pt x="7" y="9"/>
                      <a:pt x="7" y="9"/>
                    </a:cubicBezTo>
                    <a:cubicBezTo>
                      <a:pt x="7" y="9"/>
                      <a:pt x="7" y="10"/>
                      <a:pt x="7" y="10"/>
                    </a:cubicBezTo>
                    <a:cubicBezTo>
                      <a:pt x="7" y="10"/>
                      <a:pt x="7" y="10"/>
                      <a:pt x="7" y="10"/>
                    </a:cubicBezTo>
                    <a:cubicBezTo>
                      <a:pt x="7" y="10"/>
                      <a:pt x="7" y="10"/>
                      <a:pt x="7" y="10"/>
                    </a:cubicBezTo>
                    <a:cubicBezTo>
                      <a:pt x="7" y="9"/>
                      <a:pt x="8" y="10"/>
                      <a:pt x="9" y="9"/>
                    </a:cubicBezTo>
                    <a:cubicBezTo>
                      <a:pt x="9" y="9"/>
                      <a:pt x="9" y="9"/>
                      <a:pt x="9" y="9"/>
                    </a:cubicBezTo>
                    <a:cubicBezTo>
                      <a:pt x="9" y="9"/>
                      <a:pt x="8" y="9"/>
                      <a:pt x="8" y="10"/>
                    </a:cubicBezTo>
                    <a:cubicBezTo>
                      <a:pt x="9" y="10"/>
                      <a:pt x="10" y="9"/>
                      <a:pt x="10" y="9"/>
                    </a:cubicBezTo>
                    <a:cubicBezTo>
                      <a:pt x="10" y="9"/>
                      <a:pt x="10" y="8"/>
                      <a:pt x="10" y="8"/>
                    </a:cubicBezTo>
                    <a:cubicBezTo>
                      <a:pt x="11" y="8"/>
                      <a:pt x="11" y="8"/>
                      <a:pt x="11" y="8"/>
                    </a:cubicBezTo>
                    <a:cubicBezTo>
                      <a:pt x="16" y="8"/>
                      <a:pt x="13" y="6"/>
                      <a:pt x="18" y="7"/>
                    </a:cubicBezTo>
                    <a:cubicBezTo>
                      <a:pt x="18" y="7"/>
                      <a:pt x="19" y="6"/>
                      <a:pt x="19" y="6"/>
                    </a:cubicBezTo>
                    <a:cubicBezTo>
                      <a:pt x="18" y="7"/>
                      <a:pt x="18" y="8"/>
                      <a:pt x="19" y="8"/>
                    </a:cubicBezTo>
                    <a:cubicBezTo>
                      <a:pt x="19" y="8"/>
                      <a:pt x="20" y="8"/>
                      <a:pt x="20" y="8"/>
                    </a:cubicBezTo>
                    <a:cubicBezTo>
                      <a:pt x="20" y="8"/>
                      <a:pt x="20" y="8"/>
                      <a:pt x="20" y="8"/>
                    </a:cubicBezTo>
                    <a:cubicBezTo>
                      <a:pt x="20" y="8"/>
                      <a:pt x="19" y="8"/>
                      <a:pt x="19" y="8"/>
                    </a:cubicBezTo>
                    <a:cubicBezTo>
                      <a:pt x="18" y="9"/>
                      <a:pt x="18" y="7"/>
                      <a:pt x="17" y="7"/>
                    </a:cubicBezTo>
                    <a:cubicBezTo>
                      <a:pt x="17" y="7"/>
                      <a:pt x="17" y="8"/>
                      <a:pt x="17" y="8"/>
                    </a:cubicBezTo>
                    <a:cubicBezTo>
                      <a:pt x="17" y="8"/>
                      <a:pt x="16"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9"/>
                      <a:pt x="17" y="8"/>
                      <a:pt x="17" y="9"/>
                    </a:cubicBezTo>
                    <a:cubicBezTo>
                      <a:pt x="17" y="9"/>
                      <a:pt x="17" y="9"/>
                      <a:pt x="17" y="9"/>
                    </a:cubicBezTo>
                    <a:cubicBezTo>
                      <a:pt x="17" y="10"/>
                      <a:pt x="17" y="10"/>
                      <a:pt x="18" y="10"/>
                    </a:cubicBezTo>
                    <a:cubicBezTo>
                      <a:pt x="18" y="10"/>
                      <a:pt x="18" y="10"/>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10"/>
                    </a:cubicBezTo>
                    <a:cubicBezTo>
                      <a:pt x="18" y="10"/>
                      <a:pt x="18" y="10"/>
                      <a:pt x="18" y="10"/>
                    </a:cubicBezTo>
                    <a:cubicBezTo>
                      <a:pt x="18" y="10"/>
                      <a:pt x="18" y="11"/>
                      <a:pt x="19" y="10"/>
                    </a:cubicBezTo>
                    <a:cubicBezTo>
                      <a:pt x="19" y="10"/>
                      <a:pt x="18" y="10"/>
                      <a:pt x="18" y="10"/>
                    </a:cubicBezTo>
                    <a:cubicBezTo>
                      <a:pt x="19" y="10"/>
                      <a:pt x="19" y="10"/>
                      <a:pt x="19" y="10"/>
                    </a:cubicBezTo>
                    <a:cubicBezTo>
                      <a:pt x="19" y="10"/>
                      <a:pt x="19" y="10"/>
                      <a:pt x="19" y="10"/>
                    </a:cubicBezTo>
                    <a:cubicBezTo>
                      <a:pt x="19" y="9"/>
                      <a:pt x="19" y="9"/>
                      <a:pt x="19" y="9"/>
                    </a:cubicBezTo>
                    <a:cubicBezTo>
                      <a:pt x="19" y="9"/>
                      <a:pt x="19" y="9"/>
                      <a:pt x="19" y="9"/>
                    </a:cubicBezTo>
                    <a:cubicBezTo>
                      <a:pt x="19" y="9"/>
                      <a:pt x="19" y="9"/>
                      <a:pt x="19" y="10"/>
                    </a:cubicBezTo>
                    <a:cubicBezTo>
                      <a:pt x="19" y="10"/>
                      <a:pt x="20" y="10"/>
                      <a:pt x="20" y="10"/>
                    </a:cubicBezTo>
                    <a:cubicBezTo>
                      <a:pt x="20" y="10"/>
                      <a:pt x="20" y="9"/>
                      <a:pt x="20" y="9"/>
                    </a:cubicBezTo>
                    <a:cubicBezTo>
                      <a:pt x="20" y="9"/>
                      <a:pt x="21" y="9"/>
                      <a:pt x="21" y="9"/>
                    </a:cubicBezTo>
                    <a:cubicBezTo>
                      <a:pt x="21" y="9"/>
                      <a:pt x="22" y="9"/>
                      <a:pt x="22" y="9"/>
                    </a:cubicBezTo>
                    <a:cubicBezTo>
                      <a:pt x="22" y="9"/>
                      <a:pt x="22" y="8"/>
                      <a:pt x="22" y="8"/>
                    </a:cubicBezTo>
                    <a:cubicBezTo>
                      <a:pt x="21" y="7"/>
                      <a:pt x="22" y="7"/>
                      <a:pt x="21" y="7"/>
                    </a:cubicBezTo>
                    <a:cubicBezTo>
                      <a:pt x="22" y="7"/>
                      <a:pt x="22" y="7"/>
                      <a:pt x="23" y="7"/>
                    </a:cubicBezTo>
                    <a:cubicBezTo>
                      <a:pt x="24" y="7"/>
                      <a:pt x="24" y="7"/>
                      <a:pt x="25" y="7"/>
                    </a:cubicBezTo>
                    <a:cubicBezTo>
                      <a:pt x="26" y="6"/>
                      <a:pt x="26" y="6"/>
                      <a:pt x="27" y="6"/>
                    </a:cubicBezTo>
                    <a:cubicBezTo>
                      <a:pt x="27" y="7"/>
                      <a:pt x="27" y="7"/>
                      <a:pt x="27" y="7"/>
                    </a:cubicBezTo>
                    <a:cubicBezTo>
                      <a:pt x="27" y="7"/>
                      <a:pt x="27" y="7"/>
                      <a:pt x="27" y="8"/>
                    </a:cubicBezTo>
                    <a:cubicBezTo>
                      <a:pt x="26" y="8"/>
                      <a:pt x="26" y="8"/>
                      <a:pt x="26" y="8"/>
                    </a:cubicBezTo>
                    <a:cubicBezTo>
                      <a:pt x="25" y="8"/>
                      <a:pt x="25" y="8"/>
                      <a:pt x="25" y="8"/>
                    </a:cubicBezTo>
                    <a:cubicBezTo>
                      <a:pt x="25" y="8"/>
                      <a:pt x="25" y="8"/>
                      <a:pt x="25" y="9"/>
                    </a:cubicBezTo>
                    <a:cubicBezTo>
                      <a:pt x="25" y="9"/>
                      <a:pt x="25" y="8"/>
                      <a:pt x="25" y="8"/>
                    </a:cubicBezTo>
                    <a:cubicBezTo>
                      <a:pt x="25" y="8"/>
                      <a:pt x="25" y="8"/>
                      <a:pt x="25" y="8"/>
                    </a:cubicBezTo>
                    <a:cubicBezTo>
                      <a:pt x="25" y="9"/>
                      <a:pt x="26" y="9"/>
                      <a:pt x="26" y="9"/>
                    </a:cubicBezTo>
                    <a:cubicBezTo>
                      <a:pt x="26" y="9"/>
                      <a:pt x="26" y="9"/>
                      <a:pt x="26" y="9"/>
                    </a:cubicBezTo>
                    <a:cubicBezTo>
                      <a:pt x="26" y="9"/>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7" y="10"/>
                      <a:pt x="27" y="9"/>
                      <a:pt x="27" y="9"/>
                    </a:cubicBezTo>
                    <a:cubicBezTo>
                      <a:pt x="27" y="9"/>
                      <a:pt x="27" y="9"/>
                      <a:pt x="27" y="9"/>
                    </a:cubicBezTo>
                    <a:cubicBezTo>
                      <a:pt x="27" y="9"/>
                      <a:pt x="27" y="10"/>
                      <a:pt x="27" y="10"/>
                    </a:cubicBezTo>
                    <a:cubicBezTo>
                      <a:pt x="27" y="10"/>
                      <a:pt x="27" y="10"/>
                      <a:pt x="27" y="10"/>
                    </a:cubicBezTo>
                    <a:cubicBezTo>
                      <a:pt x="27" y="10"/>
                      <a:pt x="28" y="10"/>
                      <a:pt x="28" y="10"/>
                    </a:cubicBezTo>
                    <a:cubicBezTo>
                      <a:pt x="28" y="10"/>
                      <a:pt x="28" y="10"/>
                      <a:pt x="28" y="10"/>
                    </a:cubicBezTo>
                    <a:cubicBezTo>
                      <a:pt x="28" y="10"/>
                      <a:pt x="28" y="10"/>
                      <a:pt x="28" y="10"/>
                    </a:cubicBezTo>
                    <a:cubicBezTo>
                      <a:pt x="28" y="9"/>
                      <a:pt x="28" y="9"/>
                      <a:pt x="28" y="9"/>
                    </a:cubicBezTo>
                    <a:cubicBezTo>
                      <a:pt x="28" y="8"/>
                      <a:pt x="28" y="9"/>
                      <a:pt x="28" y="8"/>
                    </a:cubicBezTo>
                    <a:cubicBezTo>
                      <a:pt x="28" y="8"/>
                      <a:pt x="28" y="8"/>
                      <a:pt x="28" y="7"/>
                    </a:cubicBezTo>
                    <a:cubicBezTo>
                      <a:pt x="28" y="7"/>
                      <a:pt x="28" y="7"/>
                      <a:pt x="28" y="7"/>
                    </a:cubicBezTo>
                    <a:cubicBezTo>
                      <a:pt x="28" y="7"/>
                      <a:pt x="28" y="7"/>
                      <a:pt x="28" y="7"/>
                    </a:cubicBezTo>
                    <a:cubicBezTo>
                      <a:pt x="28" y="7"/>
                      <a:pt x="28" y="7"/>
                      <a:pt x="28" y="7"/>
                    </a:cubicBezTo>
                    <a:cubicBezTo>
                      <a:pt x="28" y="7"/>
                      <a:pt x="28" y="7"/>
                      <a:pt x="28"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Freeform 168">
                <a:extLst>
                  <a:ext uri="{FF2B5EF4-FFF2-40B4-BE49-F238E27FC236}">
                    <a16:creationId xmlns:a16="http://schemas.microsoft.com/office/drawing/2014/main" id="{DDFAFF11-57F6-580E-3FA5-6C801EE36A4E}"/>
                  </a:ext>
                </a:extLst>
              </p:cNvPr>
              <p:cNvSpPr>
                <a:spLocks noChangeAspect="1" noEditPoints="1"/>
              </p:cNvSpPr>
              <p:nvPr/>
            </p:nvSpPr>
            <p:spPr bwMode="auto">
              <a:xfrm>
                <a:off x="785" y="1154"/>
                <a:ext cx="13" cy="5"/>
              </a:xfrm>
              <a:custGeom>
                <a:avLst/>
                <a:gdLst>
                  <a:gd name="T0" fmla="*/ 5 w 26"/>
                  <a:gd name="T1" fmla="*/ 1 h 10"/>
                  <a:gd name="T2" fmla="*/ 4 w 26"/>
                  <a:gd name="T3" fmla="*/ 2 h 10"/>
                  <a:gd name="T4" fmla="*/ 4 w 26"/>
                  <a:gd name="T5" fmla="*/ 2 h 10"/>
                  <a:gd name="T6" fmla="*/ 4 w 26"/>
                  <a:gd name="T7" fmla="*/ 1 h 10"/>
                  <a:gd name="T8" fmla="*/ 5 w 26"/>
                  <a:gd name="T9" fmla="*/ 1 h 10"/>
                  <a:gd name="T10" fmla="*/ 4 w 26"/>
                  <a:gd name="T11" fmla="*/ 1 h 10"/>
                  <a:gd name="T12" fmla="*/ 9 w 26"/>
                  <a:gd name="T13" fmla="*/ 1 h 10"/>
                  <a:gd name="T14" fmla="*/ 9 w 26"/>
                  <a:gd name="T15" fmla="*/ 0 h 10"/>
                  <a:gd name="T16" fmla="*/ 12 w 26"/>
                  <a:gd name="T17" fmla="*/ 2 h 10"/>
                  <a:gd name="T18" fmla="*/ 6 w 26"/>
                  <a:gd name="T19" fmla="*/ 1 h 10"/>
                  <a:gd name="T20" fmla="*/ 5 w 26"/>
                  <a:gd name="T21" fmla="*/ 0 h 10"/>
                  <a:gd name="T22" fmla="*/ 4 w 26"/>
                  <a:gd name="T23" fmla="*/ 0 h 10"/>
                  <a:gd name="T24" fmla="*/ 3 w 26"/>
                  <a:gd name="T25" fmla="*/ 2 h 10"/>
                  <a:gd name="T26" fmla="*/ 3 w 26"/>
                  <a:gd name="T27" fmla="*/ 2 h 10"/>
                  <a:gd name="T28" fmla="*/ 2 w 26"/>
                  <a:gd name="T29" fmla="*/ 1 h 10"/>
                  <a:gd name="T30" fmla="*/ 2 w 26"/>
                  <a:gd name="T31" fmla="*/ 1 h 10"/>
                  <a:gd name="T32" fmla="*/ 1 w 26"/>
                  <a:gd name="T33" fmla="*/ 1 h 10"/>
                  <a:gd name="T34" fmla="*/ 1 w 26"/>
                  <a:gd name="T35" fmla="*/ 1 h 10"/>
                  <a:gd name="T36" fmla="*/ 1 w 26"/>
                  <a:gd name="T37" fmla="*/ 1 h 10"/>
                  <a:gd name="T38" fmla="*/ 1 w 26"/>
                  <a:gd name="T39" fmla="*/ 2 h 10"/>
                  <a:gd name="T40" fmla="*/ 1 w 26"/>
                  <a:gd name="T41" fmla="*/ 2 h 10"/>
                  <a:gd name="T42" fmla="*/ 2 w 26"/>
                  <a:gd name="T43" fmla="*/ 2 h 10"/>
                  <a:gd name="T44" fmla="*/ 2 w 26"/>
                  <a:gd name="T45" fmla="*/ 3 h 10"/>
                  <a:gd name="T46" fmla="*/ 2 w 26"/>
                  <a:gd name="T47" fmla="*/ 3 h 10"/>
                  <a:gd name="T48" fmla="*/ 3 w 26"/>
                  <a:gd name="T49" fmla="*/ 3 h 10"/>
                  <a:gd name="T50" fmla="*/ 1 w 26"/>
                  <a:gd name="T51" fmla="*/ 3 h 10"/>
                  <a:gd name="T52" fmla="*/ 1 w 26"/>
                  <a:gd name="T53" fmla="*/ 3 h 10"/>
                  <a:gd name="T54" fmla="*/ 1 w 26"/>
                  <a:gd name="T55" fmla="*/ 4 h 10"/>
                  <a:gd name="T56" fmla="*/ 0 w 26"/>
                  <a:gd name="T57" fmla="*/ 4 h 10"/>
                  <a:gd name="T58" fmla="*/ 1 w 26"/>
                  <a:gd name="T59" fmla="*/ 4 h 10"/>
                  <a:gd name="T60" fmla="*/ 1 w 26"/>
                  <a:gd name="T61" fmla="*/ 5 h 10"/>
                  <a:gd name="T62" fmla="*/ 1 w 26"/>
                  <a:gd name="T63" fmla="*/ 4 h 10"/>
                  <a:gd name="T64" fmla="*/ 2 w 26"/>
                  <a:gd name="T65" fmla="*/ 5 h 10"/>
                  <a:gd name="T66" fmla="*/ 3 w 26"/>
                  <a:gd name="T67" fmla="*/ 5 h 10"/>
                  <a:gd name="T68" fmla="*/ 3 w 26"/>
                  <a:gd name="T69" fmla="*/ 5 h 10"/>
                  <a:gd name="T70" fmla="*/ 4 w 26"/>
                  <a:gd name="T71" fmla="*/ 4 h 10"/>
                  <a:gd name="T72" fmla="*/ 5 w 26"/>
                  <a:gd name="T73" fmla="*/ 4 h 10"/>
                  <a:gd name="T74" fmla="*/ 8 w 26"/>
                  <a:gd name="T75" fmla="*/ 4 h 10"/>
                  <a:gd name="T76" fmla="*/ 7 w 26"/>
                  <a:gd name="T77" fmla="*/ 4 h 10"/>
                  <a:gd name="T78" fmla="*/ 7 w 26"/>
                  <a:gd name="T79" fmla="*/ 4 h 10"/>
                  <a:gd name="T80" fmla="*/ 7 w 26"/>
                  <a:gd name="T81" fmla="*/ 4 h 10"/>
                  <a:gd name="T82" fmla="*/ 7 w 26"/>
                  <a:gd name="T83" fmla="*/ 5 h 10"/>
                  <a:gd name="T84" fmla="*/ 7 w 26"/>
                  <a:gd name="T85" fmla="*/ 5 h 10"/>
                  <a:gd name="T86" fmla="*/ 8 w 26"/>
                  <a:gd name="T87" fmla="*/ 5 h 10"/>
                  <a:gd name="T88" fmla="*/ 8 w 26"/>
                  <a:gd name="T89" fmla="*/ 5 h 10"/>
                  <a:gd name="T90" fmla="*/ 9 w 26"/>
                  <a:gd name="T91" fmla="*/ 4 h 10"/>
                  <a:gd name="T92" fmla="*/ 11 w 26"/>
                  <a:gd name="T93" fmla="*/ 3 h 10"/>
                  <a:gd name="T94" fmla="*/ 11 w 26"/>
                  <a:gd name="T95" fmla="*/ 4 h 10"/>
                  <a:gd name="T96" fmla="*/ 11 w 26"/>
                  <a:gd name="T97" fmla="*/ 4 h 10"/>
                  <a:gd name="T98" fmla="*/ 11 w 26"/>
                  <a:gd name="T99" fmla="*/ 5 h 10"/>
                  <a:gd name="T100" fmla="*/ 12 w 26"/>
                  <a:gd name="T101" fmla="*/ 4 h 10"/>
                  <a:gd name="T102" fmla="*/ 12 w 26"/>
                  <a:gd name="T103" fmla="*/ 5 h 10"/>
                  <a:gd name="T104" fmla="*/ 12 w 26"/>
                  <a:gd name="T105" fmla="*/ 4 h 10"/>
                  <a:gd name="T106" fmla="*/ 13 w 26"/>
                  <a:gd name="T107" fmla="*/ 4 h 10"/>
                  <a:gd name="T108" fmla="*/ 12 w 26"/>
                  <a:gd name="T109" fmla="*/ 3 h 10"/>
                  <a:gd name="T110" fmla="*/ 13 w 26"/>
                  <a:gd name="T111" fmla="*/ 2 h 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 h="10">
                    <a:moveTo>
                      <a:pt x="9" y="2"/>
                    </a:moveTo>
                    <a:cubicBezTo>
                      <a:pt x="9" y="2"/>
                      <a:pt x="9" y="2"/>
                      <a:pt x="9" y="1"/>
                    </a:cubicBezTo>
                    <a:cubicBezTo>
                      <a:pt x="9" y="1"/>
                      <a:pt x="9" y="2"/>
                      <a:pt x="10" y="2"/>
                    </a:cubicBezTo>
                    <a:cubicBezTo>
                      <a:pt x="9" y="2"/>
                      <a:pt x="9" y="2"/>
                      <a:pt x="9" y="2"/>
                    </a:cubicBezTo>
                    <a:moveTo>
                      <a:pt x="9" y="3"/>
                    </a:moveTo>
                    <a:cubicBezTo>
                      <a:pt x="9" y="3"/>
                      <a:pt x="9" y="2"/>
                      <a:pt x="8" y="2"/>
                    </a:cubicBezTo>
                    <a:cubicBezTo>
                      <a:pt x="8" y="2"/>
                      <a:pt x="8" y="2"/>
                      <a:pt x="8" y="3"/>
                    </a:cubicBezTo>
                    <a:cubicBezTo>
                      <a:pt x="8" y="3"/>
                      <a:pt x="8" y="2"/>
                      <a:pt x="8" y="3"/>
                    </a:cubicBezTo>
                    <a:cubicBezTo>
                      <a:pt x="8" y="3"/>
                      <a:pt x="8" y="3"/>
                      <a:pt x="8" y="3"/>
                    </a:cubicBezTo>
                    <a:cubicBezTo>
                      <a:pt x="8" y="3"/>
                      <a:pt x="8" y="3"/>
                      <a:pt x="8" y="3"/>
                    </a:cubicBezTo>
                    <a:cubicBezTo>
                      <a:pt x="8" y="4"/>
                      <a:pt x="8" y="4"/>
                      <a:pt x="7" y="4"/>
                    </a:cubicBezTo>
                    <a:cubicBezTo>
                      <a:pt x="7" y="4"/>
                      <a:pt x="7" y="3"/>
                      <a:pt x="7" y="3"/>
                    </a:cubicBezTo>
                    <a:cubicBezTo>
                      <a:pt x="7" y="3"/>
                      <a:pt x="7" y="3"/>
                      <a:pt x="7" y="3"/>
                    </a:cubicBezTo>
                    <a:cubicBezTo>
                      <a:pt x="8" y="3"/>
                      <a:pt x="8" y="3"/>
                      <a:pt x="8" y="3"/>
                    </a:cubicBezTo>
                    <a:cubicBezTo>
                      <a:pt x="8" y="2"/>
                      <a:pt x="8" y="2"/>
                      <a:pt x="8" y="2"/>
                    </a:cubicBezTo>
                    <a:cubicBezTo>
                      <a:pt x="8" y="2"/>
                      <a:pt x="8" y="2"/>
                      <a:pt x="8" y="2"/>
                    </a:cubicBezTo>
                    <a:cubicBezTo>
                      <a:pt x="8" y="2"/>
                      <a:pt x="7" y="2"/>
                      <a:pt x="7" y="2"/>
                    </a:cubicBezTo>
                    <a:cubicBezTo>
                      <a:pt x="7" y="2"/>
                      <a:pt x="7" y="2"/>
                      <a:pt x="8" y="2"/>
                    </a:cubicBezTo>
                    <a:cubicBezTo>
                      <a:pt x="8" y="2"/>
                      <a:pt x="8" y="2"/>
                      <a:pt x="8" y="2"/>
                    </a:cubicBezTo>
                    <a:cubicBezTo>
                      <a:pt x="9" y="2"/>
                      <a:pt x="9" y="2"/>
                      <a:pt x="9" y="2"/>
                    </a:cubicBezTo>
                    <a:cubicBezTo>
                      <a:pt x="9" y="2"/>
                      <a:pt x="9" y="2"/>
                      <a:pt x="9" y="2"/>
                    </a:cubicBezTo>
                    <a:cubicBezTo>
                      <a:pt x="9" y="2"/>
                      <a:pt x="9" y="3"/>
                      <a:pt x="9" y="3"/>
                    </a:cubicBezTo>
                    <a:moveTo>
                      <a:pt x="8" y="1"/>
                    </a:moveTo>
                    <a:cubicBezTo>
                      <a:pt x="8" y="1"/>
                      <a:pt x="8" y="1"/>
                      <a:pt x="8" y="1"/>
                    </a:cubicBezTo>
                    <a:cubicBezTo>
                      <a:pt x="7" y="1"/>
                      <a:pt x="8" y="1"/>
                      <a:pt x="7" y="1"/>
                    </a:cubicBezTo>
                    <a:cubicBezTo>
                      <a:pt x="8" y="1"/>
                      <a:pt x="8" y="1"/>
                      <a:pt x="8" y="1"/>
                    </a:cubicBezTo>
                    <a:moveTo>
                      <a:pt x="16" y="1"/>
                    </a:moveTo>
                    <a:cubicBezTo>
                      <a:pt x="16" y="1"/>
                      <a:pt x="17" y="2"/>
                      <a:pt x="17" y="2"/>
                    </a:cubicBezTo>
                    <a:cubicBezTo>
                      <a:pt x="20" y="3"/>
                      <a:pt x="24" y="0"/>
                      <a:pt x="26" y="1"/>
                    </a:cubicBezTo>
                    <a:cubicBezTo>
                      <a:pt x="23" y="0"/>
                      <a:pt x="22" y="1"/>
                      <a:pt x="19" y="1"/>
                    </a:cubicBezTo>
                    <a:cubicBezTo>
                      <a:pt x="21" y="1"/>
                      <a:pt x="22" y="1"/>
                      <a:pt x="22" y="0"/>
                    </a:cubicBezTo>
                    <a:cubicBezTo>
                      <a:pt x="21" y="1"/>
                      <a:pt x="18" y="0"/>
                      <a:pt x="17" y="0"/>
                    </a:cubicBezTo>
                    <a:cubicBezTo>
                      <a:pt x="17" y="1"/>
                      <a:pt x="16" y="1"/>
                      <a:pt x="16" y="1"/>
                    </a:cubicBezTo>
                    <a:cubicBezTo>
                      <a:pt x="15" y="1"/>
                      <a:pt x="13" y="1"/>
                      <a:pt x="13" y="2"/>
                    </a:cubicBezTo>
                    <a:cubicBezTo>
                      <a:pt x="13" y="4"/>
                      <a:pt x="20" y="3"/>
                      <a:pt x="22" y="3"/>
                    </a:cubicBezTo>
                    <a:cubicBezTo>
                      <a:pt x="24" y="3"/>
                      <a:pt x="24" y="3"/>
                      <a:pt x="24" y="3"/>
                    </a:cubicBezTo>
                    <a:cubicBezTo>
                      <a:pt x="24" y="4"/>
                      <a:pt x="21" y="4"/>
                      <a:pt x="20" y="4"/>
                    </a:cubicBezTo>
                    <a:cubicBezTo>
                      <a:pt x="18" y="4"/>
                      <a:pt x="13" y="3"/>
                      <a:pt x="10" y="4"/>
                    </a:cubicBezTo>
                    <a:cubicBezTo>
                      <a:pt x="10" y="3"/>
                      <a:pt x="11" y="3"/>
                      <a:pt x="10" y="2"/>
                    </a:cubicBezTo>
                    <a:cubicBezTo>
                      <a:pt x="11" y="2"/>
                      <a:pt x="11" y="2"/>
                      <a:pt x="11" y="2"/>
                    </a:cubicBezTo>
                    <a:cubicBezTo>
                      <a:pt x="11" y="1"/>
                      <a:pt x="10" y="1"/>
                      <a:pt x="10" y="1"/>
                    </a:cubicBezTo>
                    <a:cubicBezTo>
                      <a:pt x="10" y="1"/>
                      <a:pt x="10" y="1"/>
                      <a:pt x="10" y="1"/>
                    </a:cubicBezTo>
                    <a:cubicBezTo>
                      <a:pt x="10" y="1"/>
                      <a:pt x="10" y="1"/>
                      <a:pt x="10" y="0"/>
                    </a:cubicBezTo>
                    <a:cubicBezTo>
                      <a:pt x="10" y="0"/>
                      <a:pt x="9" y="0"/>
                      <a:pt x="9" y="0"/>
                    </a:cubicBezTo>
                    <a:cubicBezTo>
                      <a:pt x="9" y="0"/>
                      <a:pt x="8" y="0"/>
                      <a:pt x="8" y="0"/>
                    </a:cubicBezTo>
                    <a:cubicBezTo>
                      <a:pt x="8" y="0"/>
                      <a:pt x="8" y="0"/>
                      <a:pt x="8" y="0"/>
                    </a:cubicBezTo>
                    <a:cubicBezTo>
                      <a:pt x="8" y="0"/>
                      <a:pt x="7" y="0"/>
                      <a:pt x="7" y="0"/>
                    </a:cubicBezTo>
                    <a:cubicBezTo>
                      <a:pt x="7" y="0"/>
                      <a:pt x="7" y="0"/>
                      <a:pt x="7" y="0"/>
                    </a:cubicBezTo>
                    <a:cubicBezTo>
                      <a:pt x="7" y="0"/>
                      <a:pt x="7" y="0"/>
                      <a:pt x="7" y="1"/>
                    </a:cubicBezTo>
                    <a:cubicBezTo>
                      <a:pt x="6" y="1"/>
                      <a:pt x="6" y="1"/>
                      <a:pt x="6" y="1"/>
                    </a:cubicBezTo>
                    <a:cubicBezTo>
                      <a:pt x="6" y="2"/>
                      <a:pt x="6" y="2"/>
                      <a:pt x="6" y="2"/>
                    </a:cubicBezTo>
                    <a:cubicBezTo>
                      <a:pt x="6" y="2"/>
                      <a:pt x="6" y="3"/>
                      <a:pt x="6" y="3"/>
                    </a:cubicBezTo>
                    <a:cubicBezTo>
                      <a:pt x="6" y="3"/>
                      <a:pt x="6" y="3"/>
                      <a:pt x="6" y="3"/>
                    </a:cubicBezTo>
                    <a:cubicBezTo>
                      <a:pt x="6" y="3"/>
                      <a:pt x="6" y="4"/>
                      <a:pt x="6" y="4"/>
                    </a:cubicBezTo>
                    <a:cubicBezTo>
                      <a:pt x="5" y="4"/>
                      <a:pt x="5" y="4"/>
                      <a:pt x="5" y="4"/>
                    </a:cubicBezTo>
                    <a:cubicBezTo>
                      <a:pt x="5" y="4"/>
                      <a:pt x="5" y="4"/>
                      <a:pt x="5" y="4"/>
                    </a:cubicBezTo>
                    <a:cubicBezTo>
                      <a:pt x="5" y="4"/>
                      <a:pt x="5" y="4"/>
                      <a:pt x="4" y="3"/>
                    </a:cubicBezTo>
                    <a:cubicBezTo>
                      <a:pt x="3" y="3"/>
                      <a:pt x="3" y="3"/>
                      <a:pt x="3" y="2"/>
                    </a:cubicBezTo>
                    <a:cubicBezTo>
                      <a:pt x="3" y="2"/>
                      <a:pt x="4" y="2"/>
                      <a:pt x="4" y="1"/>
                    </a:cubicBezTo>
                    <a:cubicBezTo>
                      <a:pt x="4" y="1"/>
                      <a:pt x="4" y="1"/>
                      <a:pt x="3" y="1"/>
                    </a:cubicBezTo>
                    <a:cubicBezTo>
                      <a:pt x="3" y="0"/>
                      <a:pt x="3" y="0"/>
                      <a:pt x="3" y="0"/>
                    </a:cubicBezTo>
                    <a:cubicBezTo>
                      <a:pt x="3" y="0"/>
                      <a:pt x="3" y="0"/>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2" y="1"/>
                    </a:cubicBezTo>
                    <a:cubicBezTo>
                      <a:pt x="2" y="1"/>
                      <a:pt x="2" y="1"/>
                      <a:pt x="2" y="1"/>
                    </a:cubicBezTo>
                    <a:cubicBezTo>
                      <a:pt x="2" y="1"/>
                      <a:pt x="2" y="1"/>
                      <a:pt x="2" y="1"/>
                    </a:cubicBezTo>
                    <a:cubicBezTo>
                      <a:pt x="2" y="1"/>
                      <a:pt x="2" y="0"/>
                      <a:pt x="1" y="1"/>
                    </a:cubicBezTo>
                    <a:cubicBezTo>
                      <a:pt x="1" y="1"/>
                      <a:pt x="2" y="1"/>
                      <a:pt x="2" y="1"/>
                    </a:cubicBezTo>
                    <a:cubicBezTo>
                      <a:pt x="2" y="1"/>
                      <a:pt x="2" y="1"/>
                      <a:pt x="2" y="1"/>
                    </a:cubicBezTo>
                    <a:cubicBezTo>
                      <a:pt x="2" y="1"/>
                      <a:pt x="2" y="2"/>
                      <a:pt x="2" y="2"/>
                    </a:cubicBezTo>
                    <a:cubicBezTo>
                      <a:pt x="2" y="2"/>
                      <a:pt x="2" y="2"/>
                      <a:pt x="2" y="2"/>
                    </a:cubicBezTo>
                    <a:cubicBezTo>
                      <a:pt x="2" y="2"/>
                      <a:pt x="2" y="2"/>
                      <a:pt x="2" y="2"/>
                    </a:cubicBezTo>
                    <a:cubicBezTo>
                      <a:pt x="2" y="2"/>
                      <a:pt x="2" y="2"/>
                      <a:pt x="2" y="2"/>
                    </a:cubicBezTo>
                    <a:cubicBezTo>
                      <a:pt x="2" y="2"/>
                      <a:pt x="1" y="2"/>
                      <a:pt x="1" y="2"/>
                    </a:cubicBezTo>
                    <a:cubicBezTo>
                      <a:pt x="1" y="2"/>
                      <a:pt x="1" y="2"/>
                      <a:pt x="1" y="2"/>
                    </a:cubicBezTo>
                    <a:cubicBezTo>
                      <a:pt x="1" y="2"/>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3" y="3"/>
                      <a:pt x="3" y="3"/>
                    </a:cubicBezTo>
                    <a:cubicBezTo>
                      <a:pt x="3" y="3"/>
                      <a:pt x="3" y="3"/>
                      <a:pt x="3" y="3"/>
                    </a:cubicBezTo>
                    <a:cubicBezTo>
                      <a:pt x="2" y="3"/>
                      <a:pt x="2" y="4"/>
                      <a:pt x="3" y="4"/>
                    </a:cubicBezTo>
                    <a:cubicBezTo>
                      <a:pt x="3" y="4"/>
                      <a:pt x="3" y="4"/>
                      <a:pt x="3" y="4"/>
                    </a:cubicBezTo>
                    <a:cubicBezTo>
                      <a:pt x="3" y="4"/>
                      <a:pt x="2" y="4"/>
                      <a:pt x="2" y="4"/>
                    </a:cubicBezTo>
                    <a:cubicBezTo>
                      <a:pt x="1" y="4"/>
                      <a:pt x="2"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5" y="5"/>
                    </a:cubicBezTo>
                    <a:cubicBezTo>
                      <a:pt x="5" y="5"/>
                      <a:pt x="5" y="5"/>
                      <a:pt x="5" y="6"/>
                    </a:cubicBezTo>
                    <a:cubicBezTo>
                      <a:pt x="6" y="5"/>
                      <a:pt x="6" y="5"/>
                      <a:pt x="6" y="5"/>
                    </a:cubicBezTo>
                    <a:cubicBezTo>
                      <a:pt x="6" y="6"/>
                      <a:pt x="6" y="7"/>
                      <a:pt x="6" y="7"/>
                    </a:cubicBezTo>
                    <a:cubicBezTo>
                      <a:pt x="6" y="7"/>
                      <a:pt x="5" y="7"/>
                      <a:pt x="4" y="7"/>
                    </a:cubicBezTo>
                    <a:cubicBezTo>
                      <a:pt x="4" y="7"/>
                      <a:pt x="3" y="7"/>
                      <a:pt x="2" y="7"/>
                    </a:cubicBezTo>
                    <a:cubicBezTo>
                      <a:pt x="2" y="7"/>
                      <a:pt x="2" y="7"/>
                      <a:pt x="2" y="6"/>
                    </a:cubicBezTo>
                    <a:cubicBezTo>
                      <a:pt x="2" y="6"/>
                      <a:pt x="2" y="6"/>
                      <a:pt x="2" y="6"/>
                    </a:cubicBezTo>
                    <a:cubicBezTo>
                      <a:pt x="2" y="6"/>
                      <a:pt x="2" y="6"/>
                      <a:pt x="2" y="6"/>
                    </a:cubicBezTo>
                    <a:cubicBezTo>
                      <a:pt x="1" y="6"/>
                      <a:pt x="1" y="6"/>
                      <a:pt x="1" y="6"/>
                    </a:cubicBezTo>
                    <a:cubicBezTo>
                      <a:pt x="1" y="6"/>
                      <a:pt x="1" y="6"/>
                      <a:pt x="1" y="6"/>
                    </a:cubicBezTo>
                    <a:cubicBezTo>
                      <a:pt x="1" y="6"/>
                      <a:pt x="1" y="6"/>
                      <a:pt x="1" y="6"/>
                    </a:cubicBezTo>
                    <a:cubicBezTo>
                      <a:pt x="1" y="7"/>
                      <a:pt x="1" y="7"/>
                      <a:pt x="2" y="7"/>
                    </a:cubicBezTo>
                    <a:cubicBezTo>
                      <a:pt x="2" y="7"/>
                      <a:pt x="2" y="7"/>
                      <a:pt x="2" y="7"/>
                    </a:cubicBezTo>
                    <a:cubicBezTo>
                      <a:pt x="2" y="7"/>
                      <a:pt x="2" y="7"/>
                      <a:pt x="1" y="7"/>
                    </a:cubicBezTo>
                    <a:cubicBezTo>
                      <a:pt x="1" y="7"/>
                      <a:pt x="1" y="7"/>
                      <a:pt x="1" y="7"/>
                    </a:cubicBezTo>
                    <a:cubicBezTo>
                      <a:pt x="1" y="7"/>
                      <a:pt x="1" y="7"/>
                      <a:pt x="0" y="7"/>
                    </a:cubicBezTo>
                    <a:cubicBezTo>
                      <a:pt x="0" y="7"/>
                      <a:pt x="0" y="7"/>
                      <a:pt x="0" y="7"/>
                    </a:cubicBezTo>
                    <a:cubicBezTo>
                      <a:pt x="0" y="7"/>
                      <a:pt x="0" y="7"/>
                      <a:pt x="0" y="8"/>
                    </a:cubicBezTo>
                    <a:cubicBezTo>
                      <a:pt x="0" y="8"/>
                      <a:pt x="0" y="7"/>
                      <a:pt x="0" y="7"/>
                    </a:cubicBezTo>
                    <a:cubicBezTo>
                      <a:pt x="0" y="7"/>
                      <a:pt x="0" y="7"/>
                      <a:pt x="0" y="8"/>
                    </a:cubicBezTo>
                    <a:cubicBezTo>
                      <a:pt x="0" y="8"/>
                      <a:pt x="1" y="8"/>
                      <a:pt x="1" y="8"/>
                    </a:cubicBezTo>
                    <a:cubicBezTo>
                      <a:pt x="1" y="8"/>
                      <a:pt x="1" y="8"/>
                      <a:pt x="1" y="8"/>
                    </a:cubicBezTo>
                    <a:cubicBezTo>
                      <a:pt x="1" y="8"/>
                      <a:pt x="1" y="8"/>
                      <a:pt x="1" y="9"/>
                    </a:cubicBezTo>
                    <a:cubicBezTo>
                      <a:pt x="1" y="9"/>
                      <a:pt x="1" y="9"/>
                      <a:pt x="1" y="9"/>
                    </a:cubicBezTo>
                    <a:cubicBezTo>
                      <a:pt x="1" y="9"/>
                      <a:pt x="1" y="9"/>
                      <a:pt x="1" y="9"/>
                    </a:cubicBezTo>
                    <a:cubicBezTo>
                      <a:pt x="1" y="9"/>
                      <a:pt x="2" y="10"/>
                      <a:pt x="2" y="10"/>
                    </a:cubicBezTo>
                    <a:cubicBezTo>
                      <a:pt x="2" y="9"/>
                      <a:pt x="2" y="9"/>
                      <a:pt x="2" y="9"/>
                    </a:cubicBezTo>
                    <a:cubicBezTo>
                      <a:pt x="2" y="9"/>
                      <a:pt x="2" y="9"/>
                      <a:pt x="2" y="9"/>
                    </a:cubicBezTo>
                    <a:cubicBezTo>
                      <a:pt x="2" y="9"/>
                      <a:pt x="2" y="8"/>
                      <a:pt x="2" y="8"/>
                    </a:cubicBezTo>
                    <a:cubicBezTo>
                      <a:pt x="2" y="8"/>
                      <a:pt x="2" y="8"/>
                      <a:pt x="2" y="8"/>
                    </a:cubicBezTo>
                    <a:cubicBezTo>
                      <a:pt x="2" y="8"/>
                      <a:pt x="2" y="9"/>
                      <a:pt x="3" y="9"/>
                    </a:cubicBezTo>
                    <a:cubicBezTo>
                      <a:pt x="3" y="9"/>
                      <a:pt x="3" y="8"/>
                      <a:pt x="3" y="8"/>
                    </a:cubicBezTo>
                    <a:cubicBezTo>
                      <a:pt x="3" y="8"/>
                      <a:pt x="3" y="8"/>
                      <a:pt x="3" y="8"/>
                    </a:cubicBezTo>
                    <a:cubicBezTo>
                      <a:pt x="4" y="8"/>
                      <a:pt x="4" y="8"/>
                      <a:pt x="4" y="9"/>
                    </a:cubicBezTo>
                    <a:cubicBezTo>
                      <a:pt x="4" y="9"/>
                      <a:pt x="4" y="8"/>
                      <a:pt x="4" y="8"/>
                    </a:cubicBezTo>
                    <a:cubicBezTo>
                      <a:pt x="4" y="9"/>
                      <a:pt x="4" y="9"/>
                      <a:pt x="4" y="9"/>
                    </a:cubicBezTo>
                    <a:cubicBezTo>
                      <a:pt x="4" y="9"/>
                      <a:pt x="4" y="9"/>
                      <a:pt x="5" y="8"/>
                    </a:cubicBezTo>
                    <a:cubicBezTo>
                      <a:pt x="5" y="8"/>
                      <a:pt x="5" y="9"/>
                      <a:pt x="5" y="9"/>
                    </a:cubicBezTo>
                    <a:cubicBezTo>
                      <a:pt x="5" y="9"/>
                      <a:pt x="5" y="9"/>
                      <a:pt x="5" y="9"/>
                    </a:cubicBezTo>
                    <a:cubicBezTo>
                      <a:pt x="5" y="9"/>
                      <a:pt x="5" y="9"/>
                      <a:pt x="6" y="9"/>
                    </a:cubicBezTo>
                    <a:cubicBezTo>
                      <a:pt x="6" y="9"/>
                      <a:pt x="6" y="9"/>
                      <a:pt x="6" y="9"/>
                    </a:cubicBezTo>
                    <a:cubicBezTo>
                      <a:pt x="6" y="9"/>
                      <a:pt x="6" y="9"/>
                      <a:pt x="6" y="9"/>
                    </a:cubicBezTo>
                    <a:cubicBezTo>
                      <a:pt x="6" y="9"/>
                      <a:pt x="6" y="9"/>
                      <a:pt x="6" y="9"/>
                    </a:cubicBezTo>
                    <a:cubicBezTo>
                      <a:pt x="6" y="9"/>
                      <a:pt x="6" y="9"/>
                      <a:pt x="6" y="9"/>
                    </a:cubicBezTo>
                    <a:cubicBezTo>
                      <a:pt x="6" y="8"/>
                      <a:pt x="7" y="9"/>
                      <a:pt x="8" y="8"/>
                    </a:cubicBezTo>
                    <a:cubicBezTo>
                      <a:pt x="8" y="8"/>
                      <a:pt x="8" y="8"/>
                      <a:pt x="8" y="8"/>
                    </a:cubicBezTo>
                    <a:cubicBezTo>
                      <a:pt x="8" y="8"/>
                      <a:pt x="8" y="9"/>
                      <a:pt x="8" y="9"/>
                    </a:cubicBezTo>
                    <a:cubicBezTo>
                      <a:pt x="8" y="9"/>
                      <a:pt x="9" y="8"/>
                      <a:pt x="9" y="7"/>
                    </a:cubicBezTo>
                    <a:cubicBezTo>
                      <a:pt x="9" y="7"/>
                      <a:pt x="9" y="7"/>
                      <a:pt x="10" y="7"/>
                    </a:cubicBezTo>
                    <a:cubicBezTo>
                      <a:pt x="10" y="7"/>
                      <a:pt x="10" y="7"/>
                      <a:pt x="9" y="8"/>
                    </a:cubicBezTo>
                    <a:cubicBezTo>
                      <a:pt x="10" y="8"/>
                      <a:pt x="10" y="7"/>
                      <a:pt x="10" y="7"/>
                    </a:cubicBezTo>
                    <a:cubicBezTo>
                      <a:pt x="13" y="7"/>
                      <a:pt x="11" y="5"/>
                      <a:pt x="14" y="6"/>
                    </a:cubicBezTo>
                    <a:cubicBezTo>
                      <a:pt x="15" y="6"/>
                      <a:pt x="15" y="6"/>
                      <a:pt x="15" y="5"/>
                    </a:cubicBezTo>
                    <a:cubicBezTo>
                      <a:pt x="15" y="6"/>
                      <a:pt x="15" y="7"/>
                      <a:pt x="15" y="7"/>
                    </a:cubicBezTo>
                    <a:cubicBezTo>
                      <a:pt x="16" y="7"/>
                      <a:pt x="16" y="7"/>
                      <a:pt x="16" y="7"/>
                    </a:cubicBezTo>
                    <a:cubicBezTo>
                      <a:pt x="16" y="7"/>
                      <a:pt x="16" y="7"/>
                      <a:pt x="16" y="7"/>
                    </a:cubicBezTo>
                    <a:cubicBezTo>
                      <a:pt x="16" y="7"/>
                      <a:pt x="16" y="8"/>
                      <a:pt x="16" y="8"/>
                    </a:cubicBezTo>
                    <a:cubicBezTo>
                      <a:pt x="15" y="8"/>
                      <a:pt x="15" y="6"/>
                      <a:pt x="14" y="7"/>
                    </a:cubicBezTo>
                    <a:cubicBezTo>
                      <a:pt x="14" y="7"/>
                      <a:pt x="14" y="7"/>
                      <a:pt x="14" y="7"/>
                    </a:cubicBezTo>
                    <a:cubicBezTo>
                      <a:pt x="13" y="7"/>
                      <a:pt x="13" y="7"/>
                      <a:pt x="13" y="8"/>
                    </a:cubicBezTo>
                    <a:cubicBezTo>
                      <a:pt x="13" y="8"/>
                      <a:pt x="13" y="7"/>
                      <a:pt x="14" y="7"/>
                    </a:cubicBezTo>
                    <a:cubicBezTo>
                      <a:pt x="14" y="7"/>
                      <a:pt x="14" y="8"/>
                      <a:pt x="14" y="8"/>
                    </a:cubicBezTo>
                    <a:cubicBezTo>
                      <a:pt x="14" y="8"/>
                      <a:pt x="14" y="8"/>
                      <a:pt x="14" y="8"/>
                    </a:cubicBezTo>
                    <a:cubicBezTo>
                      <a:pt x="14" y="8"/>
                      <a:pt x="14" y="8"/>
                      <a:pt x="14" y="8"/>
                    </a:cubicBezTo>
                    <a:cubicBezTo>
                      <a:pt x="14" y="8"/>
                      <a:pt x="14" y="8"/>
                      <a:pt x="14" y="8"/>
                    </a:cubicBezTo>
                    <a:cubicBezTo>
                      <a:pt x="14" y="8"/>
                      <a:pt x="13" y="8"/>
                      <a:pt x="13" y="8"/>
                    </a:cubicBezTo>
                    <a:cubicBezTo>
                      <a:pt x="13" y="8"/>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5" y="10"/>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9"/>
                      <a:pt x="16" y="8"/>
                      <a:pt x="17" y="8"/>
                    </a:cubicBezTo>
                    <a:cubicBezTo>
                      <a:pt x="17" y="8"/>
                      <a:pt x="17" y="8"/>
                      <a:pt x="17" y="8"/>
                    </a:cubicBezTo>
                    <a:cubicBezTo>
                      <a:pt x="17" y="8"/>
                      <a:pt x="18" y="8"/>
                      <a:pt x="18" y="8"/>
                    </a:cubicBezTo>
                    <a:cubicBezTo>
                      <a:pt x="18" y="8"/>
                      <a:pt x="18" y="7"/>
                      <a:pt x="18" y="7"/>
                    </a:cubicBezTo>
                    <a:cubicBezTo>
                      <a:pt x="18" y="7"/>
                      <a:pt x="18" y="7"/>
                      <a:pt x="18" y="6"/>
                    </a:cubicBezTo>
                    <a:cubicBezTo>
                      <a:pt x="18" y="6"/>
                      <a:pt x="19" y="7"/>
                      <a:pt x="19" y="7"/>
                    </a:cubicBezTo>
                    <a:cubicBezTo>
                      <a:pt x="20" y="7"/>
                      <a:pt x="21" y="6"/>
                      <a:pt x="21" y="6"/>
                    </a:cubicBezTo>
                    <a:cubicBezTo>
                      <a:pt x="22" y="6"/>
                      <a:pt x="23" y="6"/>
                      <a:pt x="23" y="6"/>
                    </a:cubicBezTo>
                    <a:cubicBezTo>
                      <a:pt x="23" y="6"/>
                      <a:pt x="23" y="6"/>
                      <a:pt x="23" y="6"/>
                    </a:cubicBezTo>
                    <a:cubicBezTo>
                      <a:pt x="23" y="7"/>
                      <a:pt x="23" y="7"/>
                      <a:pt x="23" y="7"/>
                    </a:cubicBezTo>
                    <a:cubicBezTo>
                      <a:pt x="22" y="7"/>
                      <a:pt x="22" y="7"/>
                      <a:pt x="22" y="7"/>
                    </a:cubicBezTo>
                    <a:cubicBezTo>
                      <a:pt x="22" y="7"/>
                      <a:pt x="21" y="7"/>
                      <a:pt x="21" y="7"/>
                    </a:cubicBezTo>
                    <a:cubicBezTo>
                      <a:pt x="21" y="7"/>
                      <a:pt x="21" y="8"/>
                      <a:pt x="21" y="8"/>
                    </a:cubicBezTo>
                    <a:cubicBezTo>
                      <a:pt x="21" y="8"/>
                      <a:pt x="21" y="8"/>
                      <a:pt x="21" y="8"/>
                    </a:cubicBezTo>
                    <a:cubicBezTo>
                      <a:pt x="21" y="8"/>
                      <a:pt x="21" y="8"/>
                      <a:pt x="21" y="8"/>
                    </a:cubicBezTo>
                    <a:cubicBezTo>
                      <a:pt x="21" y="8"/>
                      <a:pt x="21" y="8"/>
                      <a:pt x="22" y="8"/>
                    </a:cubicBezTo>
                    <a:cubicBezTo>
                      <a:pt x="22" y="8"/>
                      <a:pt x="22" y="8"/>
                      <a:pt x="22" y="8"/>
                    </a:cubicBezTo>
                    <a:cubicBezTo>
                      <a:pt x="22" y="8"/>
                      <a:pt x="21" y="9"/>
                      <a:pt x="21" y="9"/>
                    </a:cubicBezTo>
                    <a:cubicBezTo>
                      <a:pt x="21" y="9"/>
                      <a:pt x="21" y="9"/>
                      <a:pt x="22" y="9"/>
                    </a:cubicBezTo>
                    <a:cubicBezTo>
                      <a:pt x="21" y="9"/>
                      <a:pt x="22" y="9"/>
                      <a:pt x="22" y="9"/>
                    </a:cubicBezTo>
                    <a:cubicBezTo>
                      <a:pt x="22" y="9"/>
                      <a:pt x="22" y="9"/>
                      <a:pt x="22" y="9"/>
                    </a:cubicBezTo>
                    <a:cubicBezTo>
                      <a:pt x="22" y="9"/>
                      <a:pt x="22" y="9"/>
                      <a:pt x="22" y="9"/>
                    </a:cubicBezTo>
                    <a:cubicBezTo>
                      <a:pt x="22" y="9"/>
                      <a:pt x="22" y="8"/>
                      <a:pt x="23" y="8"/>
                    </a:cubicBezTo>
                    <a:cubicBezTo>
                      <a:pt x="23" y="8"/>
                      <a:pt x="23" y="8"/>
                      <a:pt x="23" y="8"/>
                    </a:cubicBezTo>
                    <a:cubicBezTo>
                      <a:pt x="23" y="9"/>
                      <a:pt x="22" y="9"/>
                      <a:pt x="23" y="9"/>
                    </a:cubicBezTo>
                    <a:cubicBezTo>
                      <a:pt x="23" y="9"/>
                      <a:pt x="23" y="9"/>
                      <a:pt x="23" y="9"/>
                    </a:cubicBezTo>
                    <a:cubicBezTo>
                      <a:pt x="23" y="9"/>
                      <a:pt x="23" y="10"/>
                      <a:pt x="24" y="9"/>
                    </a:cubicBezTo>
                    <a:cubicBezTo>
                      <a:pt x="23" y="9"/>
                      <a:pt x="23" y="9"/>
                      <a:pt x="23" y="9"/>
                    </a:cubicBezTo>
                    <a:cubicBezTo>
                      <a:pt x="23" y="9"/>
                      <a:pt x="24" y="9"/>
                      <a:pt x="24" y="9"/>
                    </a:cubicBezTo>
                    <a:cubicBezTo>
                      <a:pt x="24" y="8"/>
                      <a:pt x="23" y="8"/>
                      <a:pt x="23" y="8"/>
                    </a:cubicBezTo>
                    <a:cubicBezTo>
                      <a:pt x="24" y="8"/>
                      <a:pt x="24" y="8"/>
                      <a:pt x="24" y="7"/>
                    </a:cubicBezTo>
                    <a:cubicBezTo>
                      <a:pt x="24" y="7"/>
                      <a:pt x="24" y="7"/>
                      <a:pt x="24" y="7"/>
                    </a:cubicBezTo>
                    <a:cubicBezTo>
                      <a:pt x="24" y="7"/>
                      <a:pt x="24" y="7"/>
                      <a:pt x="24" y="7"/>
                    </a:cubicBezTo>
                    <a:cubicBezTo>
                      <a:pt x="24" y="7"/>
                      <a:pt x="24" y="7"/>
                      <a:pt x="24" y="7"/>
                    </a:cubicBezTo>
                    <a:cubicBezTo>
                      <a:pt x="24" y="7"/>
                      <a:pt x="24" y="7"/>
                      <a:pt x="25" y="7"/>
                    </a:cubicBezTo>
                    <a:cubicBezTo>
                      <a:pt x="24" y="7"/>
                      <a:pt x="24" y="6"/>
                      <a:pt x="24" y="6"/>
                    </a:cubicBezTo>
                    <a:cubicBezTo>
                      <a:pt x="24" y="6"/>
                      <a:pt x="24" y="6"/>
                      <a:pt x="24" y="6"/>
                    </a:cubicBezTo>
                    <a:cubicBezTo>
                      <a:pt x="25" y="6"/>
                      <a:pt x="25" y="6"/>
                      <a:pt x="25" y="5"/>
                    </a:cubicBezTo>
                    <a:cubicBezTo>
                      <a:pt x="25" y="5"/>
                      <a:pt x="24" y="6"/>
                      <a:pt x="24" y="5"/>
                    </a:cubicBezTo>
                    <a:cubicBezTo>
                      <a:pt x="24" y="5"/>
                      <a:pt x="24" y="5"/>
                      <a:pt x="24" y="5"/>
                    </a:cubicBezTo>
                    <a:cubicBezTo>
                      <a:pt x="23" y="5"/>
                      <a:pt x="22" y="5"/>
                      <a:pt x="20" y="5"/>
                    </a:cubicBezTo>
                    <a:cubicBezTo>
                      <a:pt x="20" y="5"/>
                      <a:pt x="20" y="5"/>
                      <a:pt x="20" y="5"/>
                    </a:cubicBezTo>
                    <a:cubicBezTo>
                      <a:pt x="22" y="5"/>
                      <a:pt x="25" y="4"/>
                      <a:pt x="25" y="3"/>
                    </a:cubicBezTo>
                    <a:cubicBezTo>
                      <a:pt x="25" y="3"/>
                      <a:pt x="25" y="2"/>
                      <a:pt x="22" y="2"/>
                    </a:cubicBezTo>
                    <a:cubicBezTo>
                      <a:pt x="20" y="2"/>
                      <a:pt x="14" y="3"/>
                      <a:pt x="14" y="2"/>
                    </a:cubicBezTo>
                    <a:cubicBezTo>
                      <a:pt x="14" y="1"/>
                      <a:pt x="15" y="1"/>
                      <a:pt x="16"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1" name="Freeform 169">
                <a:extLst>
                  <a:ext uri="{FF2B5EF4-FFF2-40B4-BE49-F238E27FC236}">
                    <a16:creationId xmlns:a16="http://schemas.microsoft.com/office/drawing/2014/main" id="{AD765C8C-B528-7CF5-BD8B-03FFF26467A8}"/>
                  </a:ext>
                </a:extLst>
              </p:cNvPr>
              <p:cNvSpPr>
                <a:spLocks noChangeAspect="1" noEditPoints="1"/>
              </p:cNvSpPr>
              <p:nvPr/>
            </p:nvSpPr>
            <p:spPr bwMode="auto">
              <a:xfrm>
                <a:off x="785" y="1159"/>
                <a:ext cx="12" cy="6"/>
              </a:xfrm>
              <a:custGeom>
                <a:avLst/>
                <a:gdLst>
                  <a:gd name="T0" fmla="*/ 4 w 24"/>
                  <a:gd name="T1" fmla="*/ 2 h 12"/>
                  <a:gd name="T2" fmla="*/ 4 w 24"/>
                  <a:gd name="T3" fmla="*/ 1 h 12"/>
                  <a:gd name="T4" fmla="*/ 4 w 24"/>
                  <a:gd name="T5" fmla="*/ 2 h 12"/>
                  <a:gd name="T6" fmla="*/ 4 w 24"/>
                  <a:gd name="T7" fmla="*/ 2 h 12"/>
                  <a:gd name="T8" fmla="*/ 4 w 24"/>
                  <a:gd name="T9" fmla="*/ 1 h 12"/>
                  <a:gd name="T10" fmla="*/ 5 w 24"/>
                  <a:gd name="T11" fmla="*/ 1 h 12"/>
                  <a:gd name="T12" fmla="*/ 8 w 24"/>
                  <a:gd name="T13" fmla="*/ 1 h 12"/>
                  <a:gd name="T14" fmla="*/ 8 w 24"/>
                  <a:gd name="T15" fmla="*/ 1 h 12"/>
                  <a:gd name="T16" fmla="*/ 9 w 24"/>
                  <a:gd name="T17" fmla="*/ 3 h 12"/>
                  <a:gd name="T18" fmla="*/ 6 w 24"/>
                  <a:gd name="T19" fmla="*/ 1 h 12"/>
                  <a:gd name="T20" fmla="*/ 5 w 24"/>
                  <a:gd name="T21" fmla="*/ 1 h 12"/>
                  <a:gd name="T22" fmla="*/ 4 w 24"/>
                  <a:gd name="T23" fmla="*/ 1 h 12"/>
                  <a:gd name="T24" fmla="*/ 3 w 24"/>
                  <a:gd name="T25" fmla="*/ 2 h 12"/>
                  <a:gd name="T26" fmla="*/ 2 w 24"/>
                  <a:gd name="T27" fmla="*/ 2 h 12"/>
                  <a:gd name="T28" fmla="*/ 2 w 24"/>
                  <a:gd name="T29" fmla="*/ 1 h 12"/>
                  <a:gd name="T30" fmla="*/ 2 w 24"/>
                  <a:gd name="T31" fmla="*/ 1 h 12"/>
                  <a:gd name="T32" fmla="*/ 1 w 24"/>
                  <a:gd name="T33" fmla="*/ 1 h 12"/>
                  <a:gd name="T34" fmla="*/ 1 w 24"/>
                  <a:gd name="T35" fmla="*/ 1 h 12"/>
                  <a:gd name="T36" fmla="*/ 1 w 24"/>
                  <a:gd name="T37" fmla="*/ 1 h 12"/>
                  <a:gd name="T38" fmla="*/ 1 w 24"/>
                  <a:gd name="T39" fmla="*/ 2 h 12"/>
                  <a:gd name="T40" fmla="*/ 2 w 24"/>
                  <a:gd name="T41" fmla="*/ 2 h 12"/>
                  <a:gd name="T42" fmla="*/ 1 w 24"/>
                  <a:gd name="T43" fmla="*/ 2 h 12"/>
                  <a:gd name="T44" fmla="*/ 2 w 24"/>
                  <a:gd name="T45" fmla="*/ 3 h 12"/>
                  <a:gd name="T46" fmla="*/ 3 w 24"/>
                  <a:gd name="T47" fmla="*/ 4 h 12"/>
                  <a:gd name="T48" fmla="*/ 2 w 24"/>
                  <a:gd name="T49" fmla="*/ 5 h 12"/>
                  <a:gd name="T50" fmla="*/ 2 w 24"/>
                  <a:gd name="T51" fmla="*/ 4 h 12"/>
                  <a:gd name="T52" fmla="*/ 1 w 24"/>
                  <a:gd name="T53" fmla="*/ 4 h 12"/>
                  <a:gd name="T54" fmla="*/ 1 w 24"/>
                  <a:gd name="T55" fmla="*/ 5 h 12"/>
                  <a:gd name="T56" fmla="*/ 1 w 24"/>
                  <a:gd name="T57" fmla="*/ 5 h 12"/>
                  <a:gd name="T58" fmla="*/ 1 w 24"/>
                  <a:gd name="T59" fmla="*/ 5 h 12"/>
                  <a:gd name="T60" fmla="*/ 1 w 24"/>
                  <a:gd name="T61" fmla="*/ 6 h 12"/>
                  <a:gd name="T62" fmla="*/ 2 w 24"/>
                  <a:gd name="T63" fmla="*/ 5 h 12"/>
                  <a:gd name="T64" fmla="*/ 2 w 24"/>
                  <a:gd name="T65" fmla="*/ 5 h 12"/>
                  <a:gd name="T66" fmla="*/ 3 w 24"/>
                  <a:gd name="T67" fmla="*/ 5 h 12"/>
                  <a:gd name="T68" fmla="*/ 3 w 24"/>
                  <a:gd name="T69" fmla="*/ 6 h 12"/>
                  <a:gd name="T70" fmla="*/ 4 w 24"/>
                  <a:gd name="T71" fmla="*/ 5 h 12"/>
                  <a:gd name="T72" fmla="*/ 5 w 24"/>
                  <a:gd name="T73" fmla="*/ 4 h 12"/>
                  <a:gd name="T74" fmla="*/ 6 w 24"/>
                  <a:gd name="T75" fmla="*/ 5 h 12"/>
                  <a:gd name="T76" fmla="*/ 5 w 24"/>
                  <a:gd name="T77" fmla="*/ 5 h 12"/>
                  <a:gd name="T78" fmla="*/ 5 w 24"/>
                  <a:gd name="T79" fmla="*/ 5 h 12"/>
                  <a:gd name="T80" fmla="*/ 5 w 24"/>
                  <a:gd name="T81" fmla="*/ 6 h 12"/>
                  <a:gd name="T82" fmla="*/ 5 w 24"/>
                  <a:gd name="T83" fmla="*/ 6 h 12"/>
                  <a:gd name="T84" fmla="*/ 6 w 24"/>
                  <a:gd name="T85" fmla="*/ 6 h 12"/>
                  <a:gd name="T86" fmla="*/ 6 w 24"/>
                  <a:gd name="T87" fmla="*/ 6 h 12"/>
                  <a:gd name="T88" fmla="*/ 7 w 24"/>
                  <a:gd name="T89" fmla="*/ 5 h 12"/>
                  <a:gd name="T90" fmla="*/ 7 w 24"/>
                  <a:gd name="T91" fmla="*/ 4 h 12"/>
                  <a:gd name="T92" fmla="*/ 8 w 24"/>
                  <a:gd name="T93" fmla="*/ 4 h 12"/>
                  <a:gd name="T94" fmla="*/ 7 w 24"/>
                  <a:gd name="T95" fmla="*/ 4 h 12"/>
                  <a:gd name="T96" fmla="*/ 8 w 24"/>
                  <a:gd name="T97" fmla="*/ 4 h 12"/>
                  <a:gd name="T98" fmla="*/ 7 w 24"/>
                  <a:gd name="T99" fmla="*/ 5 h 12"/>
                  <a:gd name="T100" fmla="*/ 7 w 24"/>
                  <a:gd name="T101" fmla="*/ 5 h 12"/>
                  <a:gd name="T102" fmla="*/ 8 w 24"/>
                  <a:gd name="T103" fmla="*/ 5 h 12"/>
                  <a:gd name="T104" fmla="*/ 8 w 24"/>
                  <a:gd name="T105" fmla="*/ 5 h 12"/>
                  <a:gd name="T106" fmla="*/ 9 w 24"/>
                  <a:gd name="T107" fmla="*/ 5 h 12"/>
                  <a:gd name="T108" fmla="*/ 9 w 24"/>
                  <a:gd name="T109" fmla="*/ 4 h 12"/>
                  <a:gd name="T110" fmla="*/ 9 w 24"/>
                  <a:gd name="T111" fmla="*/ 3 h 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 h="12">
                    <a:moveTo>
                      <a:pt x="7" y="4"/>
                    </a:moveTo>
                    <a:cubicBezTo>
                      <a:pt x="7" y="4"/>
                      <a:pt x="7" y="3"/>
                      <a:pt x="7" y="3"/>
                    </a:cubicBezTo>
                    <a:cubicBezTo>
                      <a:pt x="8" y="3"/>
                      <a:pt x="8" y="3"/>
                      <a:pt x="8" y="3"/>
                    </a:cubicBezTo>
                    <a:cubicBezTo>
                      <a:pt x="8" y="3"/>
                      <a:pt x="8" y="3"/>
                      <a:pt x="7" y="3"/>
                    </a:cubicBezTo>
                    <a:cubicBezTo>
                      <a:pt x="8" y="3"/>
                      <a:pt x="8" y="3"/>
                      <a:pt x="8" y="3"/>
                    </a:cubicBezTo>
                    <a:cubicBezTo>
                      <a:pt x="8" y="3"/>
                      <a:pt x="7" y="3"/>
                      <a:pt x="7" y="3"/>
                    </a:cubicBezTo>
                    <a:cubicBezTo>
                      <a:pt x="7" y="3"/>
                      <a:pt x="7" y="2"/>
                      <a:pt x="7" y="2"/>
                    </a:cubicBezTo>
                    <a:cubicBezTo>
                      <a:pt x="8" y="2"/>
                      <a:pt x="8" y="2"/>
                      <a:pt x="8" y="2"/>
                    </a:cubicBezTo>
                    <a:cubicBezTo>
                      <a:pt x="8" y="3"/>
                      <a:pt x="8" y="3"/>
                      <a:pt x="8" y="3"/>
                    </a:cubicBezTo>
                    <a:cubicBezTo>
                      <a:pt x="9" y="3"/>
                      <a:pt x="9" y="3"/>
                      <a:pt x="9" y="3"/>
                    </a:cubicBezTo>
                    <a:cubicBezTo>
                      <a:pt x="9" y="3"/>
                      <a:pt x="9" y="3"/>
                      <a:pt x="9" y="3"/>
                    </a:cubicBezTo>
                    <a:cubicBezTo>
                      <a:pt x="8" y="3"/>
                      <a:pt x="8" y="3"/>
                      <a:pt x="8" y="3"/>
                    </a:cubicBezTo>
                    <a:cubicBezTo>
                      <a:pt x="8" y="3"/>
                      <a:pt x="8" y="3"/>
                      <a:pt x="8" y="3"/>
                    </a:cubicBezTo>
                    <a:cubicBezTo>
                      <a:pt x="8" y="3"/>
                      <a:pt x="8" y="3"/>
                      <a:pt x="8" y="3"/>
                    </a:cubicBezTo>
                    <a:cubicBezTo>
                      <a:pt x="8" y="3"/>
                      <a:pt x="8" y="4"/>
                      <a:pt x="8" y="4"/>
                    </a:cubicBezTo>
                    <a:cubicBezTo>
                      <a:pt x="8" y="4"/>
                      <a:pt x="8" y="4"/>
                      <a:pt x="8" y="4"/>
                    </a:cubicBezTo>
                    <a:cubicBezTo>
                      <a:pt x="8" y="4"/>
                      <a:pt x="8" y="4"/>
                      <a:pt x="7" y="4"/>
                    </a:cubicBezTo>
                    <a:cubicBezTo>
                      <a:pt x="7" y="4"/>
                      <a:pt x="7" y="4"/>
                      <a:pt x="7" y="4"/>
                    </a:cubicBezTo>
                    <a:moveTo>
                      <a:pt x="8" y="2"/>
                    </a:moveTo>
                    <a:cubicBezTo>
                      <a:pt x="8" y="2"/>
                      <a:pt x="8" y="2"/>
                      <a:pt x="7" y="2"/>
                    </a:cubicBezTo>
                    <a:cubicBezTo>
                      <a:pt x="7" y="2"/>
                      <a:pt x="8" y="2"/>
                      <a:pt x="7" y="1"/>
                    </a:cubicBezTo>
                    <a:cubicBezTo>
                      <a:pt x="7" y="2"/>
                      <a:pt x="8" y="2"/>
                      <a:pt x="8" y="2"/>
                    </a:cubicBezTo>
                    <a:moveTo>
                      <a:pt x="9" y="2"/>
                    </a:moveTo>
                    <a:cubicBezTo>
                      <a:pt x="9" y="2"/>
                      <a:pt x="9" y="2"/>
                      <a:pt x="10" y="2"/>
                    </a:cubicBezTo>
                    <a:cubicBezTo>
                      <a:pt x="9" y="3"/>
                      <a:pt x="9" y="3"/>
                      <a:pt x="9" y="3"/>
                    </a:cubicBezTo>
                    <a:cubicBezTo>
                      <a:pt x="9" y="3"/>
                      <a:pt x="9" y="2"/>
                      <a:pt x="9" y="2"/>
                    </a:cubicBezTo>
                    <a:moveTo>
                      <a:pt x="15" y="2"/>
                    </a:moveTo>
                    <a:cubicBezTo>
                      <a:pt x="15" y="2"/>
                      <a:pt x="15" y="2"/>
                      <a:pt x="15" y="2"/>
                    </a:cubicBezTo>
                    <a:cubicBezTo>
                      <a:pt x="18" y="3"/>
                      <a:pt x="22" y="1"/>
                      <a:pt x="24" y="1"/>
                    </a:cubicBezTo>
                    <a:cubicBezTo>
                      <a:pt x="22" y="0"/>
                      <a:pt x="20" y="2"/>
                      <a:pt x="18" y="1"/>
                    </a:cubicBezTo>
                    <a:cubicBezTo>
                      <a:pt x="19" y="1"/>
                      <a:pt x="20" y="1"/>
                      <a:pt x="21" y="1"/>
                    </a:cubicBezTo>
                    <a:cubicBezTo>
                      <a:pt x="19" y="1"/>
                      <a:pt x="16" y="0"/>
                      <a:pt x="15" y="1"/>
                    </a:cubicBezTo>
                    <a:cubicBezTo>
                      <a:pt x="15" y="1"/>
                      <a:pt x="15" y="1"/>
                      <a:pt x="15" y="1"/>
                    </a:cubicBezTo>
                    <a:cubicBezTo>
                      <a:pt x="14" y="2"/>
                      <a:pt x="13" y="2"/>
                      <a:pt x="13" y="3"/>
                    </a:cubicBezTo>
                    <a:cubicBezTo>
                      <a:pt x="13" y="5"/>
                      <a:pt x="21" y="3"/>
                      <a:pt x="21" y="4"/>
                    </a:cubicBezTo>
                    <a:cubicBezTo>
                      <a:pt x="21" y="5"/>
                      <a:pt x="20" y="5"/>
                      <a:pt x="17" y="5"/>
                    </a:cubicBezTo>
                    <a:cubicBezTo>
                      <a:pt x="16" y="5"/>
                      <a:pt x="13" y="4"/>
                      <a:pt x="9" y="5"/>
                    </a:cubicBezTo>
                    <a:cubicBezTo>
                      <a:pt x="9" y="5"/>
                      <a:pt x="9" y="5"/>
                      <a:pt x="9" y="5"/>
                    </a:cubicBezTo>
                    <a:cubicBezTo>
                      <a:pt x="10" y="4"/>
                      <a:pt x="10" y="3"/>
                      <a:pt x="10" y="3"/>
                    </a:cubicBezTo>
                    <a:cubicBezTo>
                      <a:pt x="10" y="3"/>
                      <a:pt x="10" y="3"/>
                      <a:pt x="11" y="2"/>
                    </a:cubicBezTo>
                    <a:cubicBezTo>
                      <a:pt x="10" y="2"/>
                      <a:pt x="10" y="2"/>
                      <a:pt x="10" y="2"/>
                    </a:cubicBezTo>
                    <a:cubicBezTo>
                      <a:pt x="10" y="2"/>
                      <a:pt x="10" y="2"/>
                      <a:pt x="10" y="2"/>
                    </a:cubicBezTo>
                    <a:cubicBezTo>
                      <a:pt x="10" y="2"/>
                      <a:pt x="10" y="1"/>
                      <a:pt x="10" y="1"/>
                    </a:cubicBezTo>
                    <a:cubicBezTo>
                      <a:pt x="10" y="1"/>
                      <a:pt x="9" y="1"/>
                      <a:pt x="9" y="1"/>
                    </a:cubicBezTo>
                    <a:cubicBezTo>
                      <a:pt x="9" y="1"/>
                      <a:pt x="8" y="1"/>
                      <a:pt x="8" y="1"/>
                    </a:cubicBezTo>
                    <a:cubicBezTo>
                      <a:pt x="8" y="1"/>
                      <a:pt x="8" y="1"/>
                      <a:pt x="8" y="1"/>
                    </a:cubicBezTo>
                    <a:cubicBezTo>
                      <a:pt x="8" y="1"/>
                      <a:pt x="7" y="1"/>
                      <a:pt x="7" y="1"/>
                    </a:cubicBezTo>
                    <a:cubicBezTo>
                      <a:pt x="7" y="1"/>
                      <a:pt x="7" y="1"/>
                      <a:pt x="7" y="1"/>
                    </a:cubicBezTo>
                    <a:cubicBezTo>
                      <a:pt x="7" y="1"/>
                      <a:pt x="7" y="1"/>
                      <a:pt x="7" y="1"/>
                    </a:cubicBezTo>
                    <a:cubicBezTo>
                      <a:pt x="6" y="1"/>
                      <a:pt x="6" y="2"/>
                      <a:pt x="6" y="2"/>
                    </a:cubicBezTo>
                    <a:cubicBezTo>
                      <a:pt x="6" y="2"/>
                      <a:pt x="6" y="2"/>
                      <a:pt x="6" y="2"/>
                    </a:cubicBezTo>
                    <a:cubicBezTo>
                      <a:pt x="6" y="3"/>
                      <a:pt x="6" y="3"/>
                      <a:pt x="6" y="3"/>
                    </a:cubicBezTo>
                    <a:cubicBezTo>
                      <a:pt x="6" y="3"/>
                      <a:pt x="6" y="4"/>
                      <a:pt x="6" y="4"/>
                    </a:cubicBezTo>
                    <a:cubicBezTo>
                      <a:pt x="6" y="4"/>
                      <a:pt x="6" y="5"/>
                      <a:pt x="6" y="6"/>
                    </a:cubicBezTo>
                    <a:cubicBezTo>
                      <a:pt x="5" y="5"/>
                      <a:pt x="4" y="4"/>
                      <a:pt x="4" y="4"/>
                    </a:cubicBezTo>
                    <a:cubicBezTo>
                      <a:pt x="4" y="3"/>
                      <a:pt x="3" y="3"/>
                      <a:pt x="3" y="3"/>
                    </a:cubicBezTo>
                    <a:cubicBezTo>
                      <a:pt x="3" y="2"/>
                      <a:pt x="4" y="2"/>
                      <a:pt x="4" y="1"/>
                    </a:cubicBezTo>
                    <a:cubicBezTo>
                      <a:pt x="4" y="1"/>
                      <a:pt x="4" y="1"/>
                      <a:pt x="4"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2"/>
                      <a:pt x="3" y="2"/>
                    </a:cubicBezTo>
                    <a:cubicBezTo>
                      <a:pt x="3" y="2"/>
                      <a:pt x="3"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3"/>
                      <a:pt x="2"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3" y="3"/>
                    </a:cubicBezTo>
                    <a:cubicBezTo>
                      <a:pt x="3" y="3"/>
                      <a:pt x="3" y="3"/>
                      <a:pt x="3" y="3"/>
                    </a:cubicBezTo>
                    <a:cubicBezTo>
                      <a:pt x="3" y="3"/>
                      <a:pt x="3" y="3"/>
                      <a:pt x="3" y="3"/>
                    </a:cubicBezTo>
                    <a:cubicBezTo>
                      <a:pt x="2" y="3"/>
                      <a:pt x="2" y="4"/>
                      <a:pt x="3" y="4"/>
                    </a:cubicBezTo>
                    <a:cubicBezTo>
                      <a:pt x="3" y="4"/>
                      <a:pt x="3" y="4"/>
                      <a:pt x="3" y="4"/>
                    </a:cubicBezTo>
                    <a:cubicBezTo>
                      <a:pt x="3" y="5"/>
                      <a:pt x="2" y="4"/>
                      <a:pt x="2" y="4"/>
                    </a:cubicBezTo>
                    <a:cubicBezTo>
                      <a:pt x="2" y="5"/>
                      <a:pt x="2"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4" y="6"/>
                      <a:pt x="5" y="7"/>
                    </a:cubicBezTo>
                    <a:cubicBezTo>
                      <a:pt x="5" y="7"/>
                      <a:pt x="6" y="8"/>
                      <a:pt x="6" y="8"/>
                    </a:cubicBezTo>
                    <a:cubicBezTo>
                      <a:pt x="6" y="8"/>
                      <a:pt x="6" y="8"/>
                      <a:pt x="6" y="8"/>
                    </a:cubicBezTo>
                    <a:cubicBezTo>
                      <a:pt x="6" y="8"/>
                      <a:pt x="5" y="8"/>
                      <a:pt x="5" y="8"/>
                    </a:cubicBezTo>
                    <a:cubicBezTo>
                      <a:pt x="5" y="8"/>
                      <a:pt x="4" y="9"/>
                      <a:pt x="4" y="9"/>
                    </a:cubicBezTo>
                    <a:cubicBezTo>
                      <a:pt x="4" y="9"/>
                      <a:pt x="4" y="9"/>
                      <a:pt x="4" y="9"/>
                    </a:cubicBezTo>
                    <a:cubicBezTo>
                      <a:pt x="4" y="9"/>
                      <a:pt x="4" y="9"/>
                      <a:pt x="4" y="9"/>
                    </a:cubicBezTo>
                    <a:cubicBezTo>
                      <a:pt x="3" y="9"/>
                      <a:pt x="3" y="9"/>
                      <a:pt x="3" y="9"/>
                    </a:cubicBezTo>
                    <a:cubicBezTo>
                      <a:pt x="3" y="8"/>
                      <a:pt x="3" y="8"/>
                      <a:pt x="3" y="8"/>
                    </a:cubicBezTo>
                    <a:cubicBezTo>
                      <a:pt x="3" y="8"/>
                      <a:pt x="3" y="8"/>
                      <a:pt x="2" y="8"/>
                    </a:cubicBezTo>
                    <a:cubicBezTo>
                      <a:pt x="2" y="8"/>
                      <a:pt x="2" y="8"/>
                      <a:pt x="2" y="8"/>
                    </a:cubicBezTo>
                    <a:cubicBezTo>
                      <a:pt x="2" y="8"/>
                      <a:pt x="2" y="7"/>
                      <a:pt x="1" y="8"/>
                    </a:cubicBezTo>
                    <a:cubicBezTo>
                      <a:pt x="2" y="8"/>
                      <a:pt x="2" y="8"/>
                      <a:pt x="2" y="8"/>
                    </a:cubicBezTo>
                    <a:cubicBezTo>
                      <a:pt x="2" y="8"/>
                      <a:pt x="2" y="8"/>
                      <a:pt x="2" y="8"/>
                    </a:cubicBezTo>
                    <a:cubicBezTo>
                      <a:pt x="2" y="8"/>
                      <a:pt x="2" y="8"/>
                      <a:pt x="2" y="9"/>
                    </a:cubicBezTo>
                    <a:cubicBezTo>
                      <a:pt x="2" y="9"/>
                      <a:pt x="2" y="9"/>
                      <a:pt x="2" y="9"/>
                    </a:cubicBezTo>
                    <a:cubicBezTo>
                      <a:pt x="2" y="9"/>
                      <a:pt x="2" y="9"/>
                      <a:pt x="2" y="9"/>
                    </a:cubicBezTo>
                    <a:cubicBezTo>
                      <a:pt x="2" y="9"/>
                      <a:pt x="2" y="8"/>
                      <a:pt x="1" y="8"/>
                    </a:cubicBezTo>
                    <a:cubicBezTo>
                      <a:pt x="1" y="8"/>
                      <a:pt x="1" y="9"/>
                      <a:pt x="1" y="9"/>
                    </a:cubicBezTo>
                    <a:cubicBezTo>
                      <a:pt x="1" y="9"/>
                      <a:pt x="1" y="9"/>
                      <a:pt x="1" y="9"/>
                    </a:cubicBezTo>
                    <a:cubicBezTo>
                      <a:pt x="1" y="9"/>
                      <a:pt x="0" y="9"/>
                      <a:pt x="1" y="9"/>
                    </a:cubicBezTo>
                    <a:cubicBezTo>
                      <a:pt x="1" y="9"/>
                      <a:pt x="1" y="9"/>
                      <a:pt x="1" y="9"/>
                    </a:cubicBezTo>
                    <a:cubicBezTo>
                      <a:pt x="1" y="9"/>
                      <a:pt x="1" y="9"/>
                      <a:pt x="1" y="9"/>
                    </a:cubicBezTo>
                    <a:cubicBezTo>
                      <a:pt x="1" y="10"/>
                      <a:pt x="1" y="10"/>
                      <a:pt x="2" y="9"/>
                    </a:cubicBezTo>
                    <a:cubicBezTo>
                      <a:pt x="2" y="9"/>
                      <a:pt x="2" y="9"/>
                      <a:pt x="2" y="9"/>
                    </a:cubicBezTo>
                    <a:cubicBezTo>
                      <a:pt x="2" y="10"/>
                      <a:pt x="1" y="10"/>
                      <a:pt x="2" y="10"/>
                    </a:cubicBezTo>
                    <a:cubicBezTo>
                      <a:pt x="2" y="10"/>
                      <a:pt x="2" y="10"/>
                      <a:pt x="2" y="10"/>
                    </a:cubicBezTo>
                    <a:cubicBezTo>
                      <a:pt x="2" y="10"/>
                      <a:pt x="2" y="10"/>
                      <a:pt x="2" y="10"/>
                    </a:cubicBezTo>
                    <a:cubicBezTo>
                      <a:pt x="2" y="11"/>
                      <a:pt x="2" y="11"/>
                      <a:pt x="2" y="11"/>
                    </a:cubicBezTo>
                    <a:cubicBezTo>
                      <a:pt x="2" y="11"/>
                      <a:pt x="2" y="11"/>
                      <a:pt x="2" y="10"/>
                    </a:cubicBezTo>
                    <a:cubicBezTo>
                      <a:pt x="2" y="10"/>
                      <a:pt x="2" y="11"/>
                      <a:pt x="2"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5" y="10"/>
                      <a:pt x="5" y="10"/>
                      <a:pt x="4" y="11"/>
                    </a:cubicBezTo>
                    <a:cubicBezTo>
                      <a:pt x="4" y="11"/>
                      <a:pt x="5" y="10"/>
                      <a:pt x="5" y="10"/>
                    </a:cubicBezTo>
                    <a:cubicBezTo>
                      <a:pt x="5" y="10"/>
                      <a:pt x="5" y="10"/>
                      <a:pt x="5" y="10"/>
                    </a:cubicBezTo>
                    <a:cubicBezTo>
                      <a:pt x="5" y="10"/>
                      <a:pt x="5" y="10"/>
                      <a:pt x="5" y="10"/>
                    </a:cubicBezTo>
                    <a:cubicBezTo>
                      <a:pt x="5" y="10"/>
                      <a:pt x="6" y="10"/>
                      <a:pt x="6" y="10"/>
                    </a:cubicBezTo>
                    <a:cubicBezTo>
                      <a:pt x="6" y="10"/>
                      <a:pt x="6" y="10"/>
                      <a:pt x="6" y="10"/>
                    </a:cubicBezTo>
                    <a:cubicBezTo>
                      <a:pt x="6" y="10"/>
                      <a:pt x="6" y="10"/>
                      <a:pt x="6" y="11"/>
                    </a:cubicBezTo>
                    <a:cubicBezTo>
                      <a:pt x="6" y="11"/>
                      <a:pt x="6" y="10"/>
                      <a:pt x="6" y="10"/>
                    </a:cubicBezTo>
                    <a:cubicBezTo>
                      <a:pt x="6" y="10"/>
                      <a:pt x="6" y="11"/>
                      <a:pt x="6" y="11"/>
                    </a:cubicBezTo>
                    <a:cubicBezTo>
                      <a:pt x="7" y="10"/>
                      <a:pt x="7" y="10"/>
                      <a:pt x="8" y="10"/>
                    </a:cubicBezTo>
                    <a:cubicBezTo>
                      <a:pt x="8" y="10"/>
                      <a:pt x="8" y="10"/>
                      <a:pt x="8" y="10"/>
                    </a:cubicBezTo>
                    <a:cubicBezTo>
                      <a:pt x="8" y="10"/>
                      <a:pt x="8" y="10"/>
                      <a:pt x="8" y="10"/>
                    </a:cubicBezTo>
                    <a:cubicBezTo>
                      <a:pt x="8" y="10"/>
                      <a:pt x="9" y="10"/>
                      <a:pt x="9" y="10"/>
                    </a:cubicBezTo>
                    <a:cubicBezTo>
                      <a:pt x="9" y="9"/>
                      <a:pt x="9" y="9"/>
                      <a:pt x="9" y="8"/>
                    </a:cubicBezTo>
                    <a:cubicBezTo>
                      <a:pt x="9" y="8"/>
                      <a:pt x="9" y="8"/>
                      <a:pt x="9" y="8"/>
                    </a:cubicBezTo>
                    <a:cubicBezTo>
                      <a:pt x="10" y="8"/>
                      <a:pt x="11" y="7"/>
                      <a:pt x="12" y="7"/>
                    </a:cubicBezTo>
                    <a:cubicBezTo>
                      <a:pt x="11" y="7"/>
                      <a:pt x="11" y="8"/>
                      <a:pt x="11" y="8"/>
                    </a:cubicBezTo>
                    <a:cubicBezTo>
                      <a:pt x="11" y="9"/>
                      <a:pt x="12" y="9"/>
                      <a:pt x="12" y="9"/>
                    </a:cubicBezTo>
                    <a:cubicBezTo>
                      <a:pt x="12" y="10"/>
                      <a:pt x="12" y="10"/>
                      <a:pt x="12" y="10"/>
                    </a:cubicBezTo>
                    <a:cubicBezTo>
                      <a:pt x="12" y="10"/>
                      <a:pt x="12" y="10"/>
                      <a:pt x="11" y="10"/>
                    </a:cubicBezTo>
                    <a:cubicBezTo>
                      <a:pt x="11" y="10"/>
                      <a:pt x="11" y="9"/>
                      <a:pt x="10" y="9"/>
                    </a:cubicBezTo>
                    <a:cubicBezTo>
                      <a:pt x="10" y="9"/>
                      <a:pt x="10" y="9"/>
                      <a:pt x="10" y="9"/>
                    </a:cubicBezTo>
                    <a:cubicBezTo>
                      <a:pt x="9" y="9"/>
                      <a:pt x="9" y="9"/>
                      <a:pt x="9" y="10"/>
                    </a:cubicBezTo>
                    <a:cubicBezTo>
                      <a:pt x="9" y="10"/>
                      <a:pt x="9"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10"/>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1"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2" y="11"/>
                      <a:pt x="12" y="11"/>
                    </a:cubicBezTo>
                    <a:cubicBezTo>
                      <a:pt x="12" y="11"/>
                      <a:pt x="12" y="11"/>
                      <a:pt x="12" y="11"/>
                    </a:cubicBezTo>
                    <a:cubicBezTo>
                      <a:pt x="13" y="11"/>
                      <a:pt x="12" y="11"/>
                      <a:pt x="13" y="10"/>
                    </a:cubicBezTo>
                    <a:cubicBezTo>
                      <a:pt x="13" y="10"/>
                      <a:pt x="13" y="10"/>
                      <a:pt x="13" y="10"/>
                    </a:cubicBezTo>
                    <a:cubicBezTo>
                      <a:pt x="13" y="11"/>
                      <a:pt x="14" y="11"/>
                      <a:pt x="14" y="10"/>
                    </a:cubicBezTo>
                    <a:cubicBezTo>
                      <a:pt x="14" y="10"/>
                      <a:pt x="14" y="9"/>
                      <a:pt x="13" y="9"/>
                    </a:cubicBezTo>
                    <a:cubicBezTo>
                      <a:pt x="13" y="9"/>
                      <a:pt x="14" y="8"/>
                      <a:pt x="13" y="7"/>
                    </a:cubicBezTo>
                    <a:cubicBezTo>
                      <a:pt x="13" y="7"/>
                      <a:pt x="15" y="7"/>
                      <a:pt x="15" y="7"/>
                    </a:cubicBezTo>
                    <a:cubicBezTo>
                      <a:pt x="16" y="7"/>
                      <a:pt x="16" y="7"/>
                      <a:pt x="16" y="7"/>
                    </a:cubicBezTo>
                    <a:cubicBezTo>
                      <a:pt x="17" y="7"/>
                      <a:pt x="17" y="8"/>
                      <a:pt x="16" y="8"/>
                    </a:cubicBezTo>
                    <a:cubicBezTo>
                      <a:pt x="16" y="8"/>
                      <a:pt x="16" y="8"/>
                      <a:pt x="16" y="8"/>
                    </a:cubicBezTo>
                    <a:cubicBezTo>
                      <a:pt x="16" y="8"/>
                      <a:pt x="16" y="8"/>
                      <a:pt x="16" y="8"/>
                    </a:cubicBezTo>
                    <a:cubicBezTo>
                      <a:pt x="16" y="8"/>
                      <a:pt x="15" y="8"/>
                      <a:pt x="15" y="8"/>
                    </a:cubicBezTo>
                    <a:cubicBezTo>
                      <a:pt x="15" y="8"/>
                      <a:pt x="15" y="8"/>
                      <a:pt x="15" y="8"/>
                    </a:cubicBezTo>
                    <a:cubicBezTo>
                      <a:pt x="15" y="8"/>
                      <a:pt x="14" y="8"/>
                      <a:pt x="14" y="8"/>
                    </a:cubicBezTo>
                    <a:cubicBezTo>
                      <a:pt x="14" y="8"/>
                      <a:pt x="14"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9"/>
                      <a:pt x="15" y="9"/>
                    </a:cubicBezTo>
                    <a:cubicBezTo>
                      <a:pt x="14" y="8"/>
                      <a:pt x="14" y="8"/>
                      <a:pt x="14" y="9"/>
                    </a:cubicBezTo>
                    <a:cubicBezTo>
                      <a:pt x="14" y="9"/>
                      <a:pt x="14" y="9"/>
                      <a:pt x="14" y="9"/>
                    </a:cubicBezTo>
                    <a:cubicBezTo>
                      <a:pt x="14" y="9"/>
                      <a:pt x="14" y="9"/>
                      <a:pt x="14" y="10"/>
                    </a:cubicBezTo>
                    <a:cubicBezTo>
                      <a:pt x="14" y="9"/>
                      <a:pt x="14" y="9"/>
                      <a:pt x="14" y="9"/>
                    </a:cubicBezTo>
                    <a:cubicBezTo>
                      <a:pt x="14" y="9"/>
                      <a:pt x="14" y="9"/>
                      <a:pt x="14" y="9"/>
                    </a:cubicBezTo>
                    <a:cubicBezTo>
                      <a:pt x="15" y="10"/>
                      <a:pt x="15" y="9"/>
                      <a:pt x="15" y="9"/>
                    </a:cubicBezTo>
                    <a:cubicBezTo>
                      <a:pt x="15" y="9"/>
                      <a:pt x="15" y="9"/>
                      <a:pt x="15" y="9"/>
                    </a:cubicBezTo>
                    <a:cubicBezTo>
                      <a:pt x="15" y="9"/>
                      <a:pt x="15" y="10"/>
                      <a:pt x="15" y="10"/>
                    </a:cubicBezTo>
                    <a:cubicBezTo>
                      <a:pt x="15" y="10"/>
                      <a:pt x="15" y="10"/>
                      <a:pt x="15" y="10"/>
                    </a:cubicBezTo>
                    <a:cubicBezTo>
                      <a:pt x="15" y="10"/>
                      <a:pt x="15" y="11"/>
                      <a:pt x="15" y="11"/>
                    </a:cubicBezTo>
                    <a:cubicBezTo>
                      <a:pt x="15" y="11"/>
                      <a:pt x="15" y="10"/>
                      <a:pt x="15" y="10"/>
                    </a:cubicBezTo>
                    <a:cubicBezTo>
                      <a:pt x="15" y="10"/>
                      <a:pt x="15" y="10"/>
                      <a:pt x="15" y="10"/>
                    </a:cubicBezTo>
                    <a:cubicBezTo>
                      <a:pt x="16" y="10"/>
                      <a:pt x="16" y="10"/>
                      <a:pt x="16" y="9"/>
                    </a:cubicBezTo>
                    <a:cubicBezTo>
                      <a:pt x="16" y="9"/>
                      <a:pt x="16"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8"/>
                    </a:cubicBezTo>
                    <a:cubicBezTo>
                      <a:pt x="17" y="8"/>
                      <a:pt x="17" y="8"/>
                      <a:pt x="17" y="8"/>
                    </a:cubicBezTo>
                    <a:cubicBezTo>
                      <a:pt x="18" y="8"/>
                      <a:pt x="18" y="8"/>
                      <a:pt x="18" y="8"/>
                    </a:cubicBezTo>
                    <a:cubicBezTo>
                      <a:pt x="18" y="8"/>
                      <a:pt x="17" y="8"/>
                      <a:pt x="18" y="8"/>
                    </a:cubicBezTo>
                    <a:cubicBezTo>
                      <a:pt x="18" y="7"/>
                      <a:pt x="18" y="7"/>
                      <a:pt x="18" y="7"/>
                    </a:cubicBezTo>
                    <a:cubicBezTo>
                      <a:pt x="18" y="6"/>
                      <a:pt x="17" y="6"/>
                      <a:pt x="17" y="6"/>
                    </a:cubicBezTo>
                    <a:cubicBezTo>
                      <a:pt x="17" y="6"/>
                      <a:pt x="17" y="6"/>
                      <a:pt x="17" y="6"/>
                    </a:cubicBezTo>
                    <a:cubicBezTo>
                      <a:pt x="20" y="6"/>
                      <a:pt x="22" y="5"/>
                      <a:pt x="22" y="4"/>
                    </a:cubicBezTo>
                    <a:cubicBezTo>
                      <a:pt x="22" y="2"/>
                      <a:pt x="14" y="4"/>
                      <a:pt x="14" y="3"/>
                    </a:cubicBezTo>
                    <a:cubicBezTo>
                      <a:pt x="14" y="2"/>
                      <a:pt x="14" y="2"/>
                      <a:pt x="15"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2" name="Oval 170">
                <a:extLst>
                  <a:ext uri="{FF2B5EF4-FFF2-40B4-BE49-F238E27FC236}">
                    <a16:creationId xmlns:a16="http://schemas.microsoft.com/office/drawing/2014/main" id="{2584EA8F-0FD7-D006-9463-9E2B235D61EA}"/>
                  </a:ext>
                </a:extLst>
              </p:cNvPr>
              <p:cNvSpPr>
                <a:spLocks noChangeAspect="1" noChangeArrowheads="1"/>
              </p:cNvSpPr>
              <p:nvPr/>
            </p:nvSpPr>
            <p:spPr bwMode="auto">
              <a:xfrm>
                <a:off x="723" y="1087"/>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3" name="Oval 171">
                <a:extLst>
                  <a:ext uri="{FF2B5EF4-FFF2-40B4-BE49-F238E27FC236}">
                    <a16:creationId xmlns:a16="http://schemas.microsoft.com/office/drawing/2014/main" id="{359243C9-CD09-9C1F-589B-B16BC9E3860F}"/>
                  </a:ext>
                </a:extLst>
              </p:cNvPr>
              <p:cNvSpPr>
                <a:spLocks noChangeAspect="1" noChangeArrowheads="1"/>
              </p:cNvSpPr>
              <p:nvPr/>
            </p:nvSpPr>
            <p:spPr bwMode="auto">
              <a:xfrm>
                <a:off x="722" y="1084"/>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4" name="Oval 172">
                <a:extLst>
                  <a:ext uri="{FF2B5EF4-FFF2-40B4-BE49-F238E27FC236}">
                    <a16:creationId xmlns:a16="http://schemas.microsoft.com/office/drawing/2014/main" id="{924D9CE6-DF6A-0B86-2705-9F4041A14E18}"/>
                  </a:ext>
                </a:extLst>
              </p:cNvPr>
              <p:cNvSpPr>
                <a:spLocks noChangeAspect="1" noChangeArrowheads="1"/>
              </p:cNvSpPr>
              <p:nvPr/>
            </p:nvSpPr>
            <p:spPr bwMode="auto">
              <a:xfrm>
                <a:off x="724" y="1082"/>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5" name="Oval 173">
                <a:extLst>
                  <a:ext uri="{FF2B5EF4-FFF2-40B4-BE49-F238E27FC236}">
                    <a16:creationId xmlns:a16="http://schemas.microsoft.com/office/drawing/2014/main" id="{9B65F146-9202-4656-27A7-EAD42DA176A8}"/>
                  </a:ext>
                </a:extLst>
              </p:cNvPr>
              <p:cNvSpPr>
                <a:spLocks noChangeAspect="1" noChangeArrowheads="1"/>
              </p:cNvSpPr>
              <p:nvPr/>
            </p:nvSpPr>
            <p:spPr bwMode="auto">
              <a:xfrm>
                <a:off x="727" y="1082"/>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6" name="Freeform 174">
                <a:extLst>
                  <a:ext uri="{FF2B5EF4-FFF2-40B4-BE49-F238E27FC236}">
                    <a16:creationId xmlns:a16="http://schemas.microsoft.com/office/drawing/2014/main" id="{FD17914C-3EAF-BF2E-4606-4526B1BE785C}"/>
                  </a:ext>
                </a:extLst>
              </p:cNvPr>
              <p:cNvSpPr>
                <a:spLocks noChangeAspect="1"/>
              </p:cNvSpPr>
              <p:nvPr/>
            </p:nvSpPr>
            <p:spPr bwMode="auto">
              <a:xfrm>
                <a:off x="739" y="1080"/>
                <a:ext cx="2" cy="2"/>
              </a:xfrm>
              <a:custGeom>
                <a:avLst/>
                <a:gdLst>
                  <a:gd name="T0" fmla="*/ 1 w 4"/>
                  <a:gd name="T1" fmla="*/ 2 h 5"/>
                  <a:gd name="T2" fmla="*/ 2 w 4"/>
                  <a:gd name="T3" fmla="*/ 2 h 5"/>
                  <a:gd name="T4" fmla="*/ 2 w 4"/>
                  <a:gd name="T5" fmla="*/ 0 h 5"/>
                  <a:gd name="T6" fmla="*/ 1 w 4"/>
                  <a:gd name="T7" fmla="*/ 0 h 5"/>
                  <a:gd name="T8" fmla="*/ 1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1" y="4"/>
                    </a:moveTo>
                    <a:cubicBezTo>
                      <a:pt x="1" y="5"/>
                      <a:pt x="3" y="5"/>
                      <a:pt x="4" y="4"/>
                    </a:cubicBezTo>
                    <a:cubicBezTo>
                      <a:pt x="4" y="3"/>
                      <a:pt x="4" y="2"/>
                      <a:pt x="4" y="1"/>
                    </a:cubicBezTo>
                    <a:cubicBezTo>
                      <a:pt x="3" y="0"/>
                      <a:pt x="1" y="0"/>
                      <a:pt x="1" y="1"/>
                    </a:cubicBezTo>
                    <a:cubicBezTo>
                      <a:pt x="0" y="2"/>
                      <a:pt x="0" y="3"/>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7" name="Freeform 175">
                <a:extLst>
                  <a:ext uri="{FF2B5EF4-FFF2-40B4-BE49-F238E27FC236}">
                    <a16:creationId xmlns:a16="http://schemas.microsoft.com/office/drawing/2014/main" id="{0E5C55C9-94A8-6229-82D9-12BDCD0AE6D3}"/>
                  </a:ext>
                </a:extLst>
              </p:cNvPr>
              <p:cNvSpPr>
                <a:spLocks noChangeAspect="1"/>
              </p:cNvSpPr>
              <p:nvPr/>
            </p:nvSpPr>
            <p:spPr bwMode="auto">
              <a:xfrm>
                <a:off x="737" y="1078"/>
                <a:ext cx="2" cy="2"/>
              </a:xfrm>
              <a:custGeom>
                <a:avLst/>
                <a:gdLst>
                  <a:gd name="T0" fmla="*/ 2 w 4"/>
                  <a:gd name="T1" fmla="*/ 2 h 5"/>
                  <a:gd name="T2" fmla="*/ 2 w 4"/>
                  <a:gd name="T3" fmla="*/ 0 h 5"/>
                  <a:gd name="T4" fmla="*/ 0 w 4"/>
                  <a:gd name="T5" fmla="*/ 0 h 5"/>
                  <a:gd name="T6" fmla="*/ 0 w 4"/>
                  <a:gd name="T7" fmla="*/ 2 h 5"/>
                  <a:gd name="T8" fmla="*/ 2 w 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3" y="4"/>
                    </a:moveTo>
                    <a:cubicBezTo>
                      <a:pt x="4" y="3"/>
                      <a:pt x="4" y="2"/>
                      <a:pt x="3" y="1"/>
                    </a:cubicBezTo>
                    <a:cubicBezTo>
                      <a:pt x="2" y="0"/>
                      <a:pt x="1" y="0"/>
                      <a:pt x="0" y="1"/>
                    </a:cubicBezTo>
                    <a:cubicBezTo>
                      <a:pt x="0" y="2"/>
                      <a:pt x="0" y="3"/>
                      <a:pt x="0" y="4"/>
                    </a:cubicBezTo>
                    <a:cubicBezTo>
                      <a:pt x="1" y="5"/>
                      <a:pt x="2" y="5"/>
                      <a:pt x="3"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8" name="Freeform 176">
                <a:extLst>
                  <a:ext uri="{FF2B5EF4-FFF2-40B4-BE49-F238E27FC236}">
                    <a16:creationId xmlns:a16="http://schemas.microsoft.com/office/drawing/2014/main" id="{F6AC9246-D9F0-EC9A-65A4-B1293FE043FB}"/>
                  </a:ext>
                </a:extLst>
              </p:cNvPr>
              <p:cNvSpPr>
                <a:spLocks noChangeAspect="1"/>
              </p:cNvSpPr>
              <p:nvPr/>
            </p:nvSpPr>
            <p:spPr bwMode="auto">
              <a:xfrm>
                <a:off x="734" y="1078"/>
                <a:ext cx="3" cy="2"/>
              </a:xfrm>
              <a:custGeom>
                <a:avLst/>
                <a:gdLst>
                  <a:gd name="T0" fmla="*/ 2 w 5"/>
                  <a:gd name="T1" fmla="*/ 2 h 5"/>
                  <a:gd name="T2" fmla="*/ 2 w 5"/>
                  <a:gd name="T3" fmla="*/ 0 h 5"/>
                  <a:gd name="T4" fmla="*/ 1 w 5"/>
                  <a:gd name="T5" fmla="*/ 0 h 5"/>
                  <a:gd name="T6" fmla="*/ 1 w 5"/>
                  <a:gd name="T7" fmla="*/ 2 h 5"/>
                  <a:gd name="T8" fmla="*/ 2 w 5"/>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4" y="4"/>
                    </a:moveTo>
                    <a:cubicBezTo>
                      <a:pt x="5" y="3"/>
                      <a:pt x="5" y="2"/>
                      <a:pt x="4" y="1"/>
                    </a:cubicBezTo>
                    <a:cubicBezTo>
                      <a:pt x="3" y="0"/>
                      <a:pt x="2" y="0"/>
                      <a:pt x="1" y="1"/>
                    </a:cubicBezTo>
                    <a:cubicBezTo>
                      <a:pt x="0" y="2"/>
                      <a:pt x="0" y="3"/>
                      <a:pt x="1" y="4"/>
                    </a:cubicBezTo>
                    <a:cubicBezTo>
                      <a:pt x="2" y="5"/>
                      <a:pt x="3" y="5"/>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9" name="Freeform 177">
                <a:extLst>
                  <a:ext uri="{FF2B5EF4-FFF2-40B4-BE49-F238E27FC236}">
                    <a16:creationId xmlns:a16="http://schemas.microsoft.com/office/drawing/2014/main" id="{4E7BE6B9-85F1-675C-7FC5-3EBECBB74C76}"/>
                  </a:ext>
                </a:extLst>
              </p:cNvPr>
              <p:cNvSpPr>
                <a:spLocks noChangeAspect="1"/>
              </p:cNvSpPr>
              <p:nvPr/>
            </p:nvSpPr>
            <p:spPr bwMode="auto">
              <a:xfrm>
                <a:off x="732" y="1079"/>
                <a:ext cx="2" cy="3"/>
              </a:xfrm>
              <a:custGeom>
                <a:avLst/>
                <a:gdLst>
                  <a:gd name="T0" fmla="*/ 2 w 4"/>
                  <a:gd name="T1" fmla="*/ 2 h 4"/>
                  <a:gd name="T2" fmla="*/ 2 w 4"/>
                  <a:gd name="T3" fmla="*/ 0 h 4"/>
                  <a:gd name="T4" fmla="*/ 0 w 4"/>
                  <a:gd name="T5" fmla="*/ 0 h 4"/>
                  <a:gd name="T6" fmla="*/ 0 w 4"/>
                  <a:gd name="T7" fmla="*/ 2 h 4"/>
                  <a:gd name="T8" fmla="*/ 2 w 4"/>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3" y="3"/>
                    </a:moveTo>
                    <a:cubicBezTo>
                      <a:pt x="4" y="2"/>
                      <a:pt x="4" y="1"/>
                      <a:pt x="3" y="0"/>
                    </a:cubicBezTo>
                    <a:cubicBezTo>
                      <a:pt x="3" y="0"/>
                      <a:pt x="1" y="0"/>
                      <a:pt x="0" y="0"/>
                    </a:cubicBezTo>
                    <a:cubicBezTo>
                      <a:pt x="0" y="1"/>
                      <a:pt x="0" y="2"/>
                      <a:pt x="0" y="3"/>
                    </a:cubicBezTo>
                    <a:cubicBezTo>
                      <a:pt x="1" y="4"/>
                      <a:pt x="3" y="4"/>
                      <a:pt x="3"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0" name="Freeform 178">
                <a:extLst>
                  <a:ext uri="{FF2B5EF4-FFF2-40B4-BE49-F238E27FC236}">
                    <a16:creationId xmlns:a16="http://schemas.microsoft.com/office/drawing/2014/main" id="{BD0B3541-12E8-6574-E9C4-310511FF5809}"/>
                  </a:ext>
                </a:extLst>
              </p:cNvPr>
              <p:cNvSpPr>
                <a:spLocks noChangeAspect="1"/>
              </p:cNvSpPr>
              <p:nvPr/>
            </p:nvSpPr>
            <p:spPr bwMode="auto">
              <a:xfrm>
                <a:off x="727" y="1078"/>
                <a:ext cx="5" cy="6"/>
              </a:xfrm>
              <a:custGeom>
                <a:avLst/>
                <a:gdLst>
                  <a:gd name="T0" fmla="*/ 0 w 10"/>
                  <a:gd name="T1" fmla="*/ 2 h 13"/>
                  <a:gd name="T2" fmla="*/ 1 w 10"/>
                  <a:gd name="T3" fmla="*/ 4 h 13"/>
                  <a:gd name="T4" fmla="*/ 2 w 10"/>
                  <a:gd name="T5" fmla="*/ 3 h 13"/>
                  <a:gd name="T6" fmla="*/ 2 w 10"/>
                  <a:gd name="T7" fmla="*/ 3 h 13"/>
                  <a:gd name="T8" fmla="*/ 3 w 10"/>
                  <a:gd name="T9" fmla="*/ 5 h 13"/>
                  <a:gd name="T10" fmla="*/ 4 w 10"/>
                  <a:gd name="T11" fmla="*/ 6 h 13"/>
                  <a:gd name="T12" fmla="*/ 5 w 10"/>
                  <a:gd name="T13" fmla="*/ 5 h 13"/>
                  <a:gd name="T14" fmla="*/ 4 w 10"/>
                  <a:gd name="T15" fmla="*/ 4 h 13"/>
                  <a:gd name="T16" fmla="*/ 3 w 10"/>
                  <a:gd name="T17" fmla="*/ 2 h 13"/>
                  <a:gd name="T18" fmla="*/ 3 w 10"/>
                  <a:gd name="T19" fmla="*/ 2 h 13"/>
                  <a:gd name="T20" fmla="*/ 5 w 10"/>
                  <a:gd name="T21" fmla="*/ 2 h 13"/>
                  <a:gd name="T22" fmla="*/ 4 w 10"/>
                  <a:gd name="T23" fmla="*/ 0 h 13"/>
                  <a:gd name="T24" fmla="*/ 3 w 10"/>
                  <a:gd name="T25" fmla="*/ 2 h 13"/>
                  <a:gd name="T26" fmla="*/ 3 w 10"/>
                  <a:gd name="T27" fmla="*/ 2 h 13"/>
                  <a:gd name="T28" fmla="*/ 3 w 10"/>
                  <a:gd name="T29" fmla="*/ 0 h 13"/>
                  <a:gd name="T30" fmla="*/ 1 w 10"/>
                  <a:gd name="T31" fmla="*/ 0 h 13"/>
                  <a:gd name="T32" fmla="*/ 2 w 10"/>
                  <a:gd name="T33" fmla="*/ 2 h 13"/>
                  <a:gd name="T34" fmla="*/ 2 w 10"/>
                  <a:gd name="T35" fmla="*/ 2 h 13"/>
                  <a:gd name="T36" fmla="*/ 0 w 10"/>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3">
                    <a:moveTo>
                      <a:pt x="0" y="4"/>
                    </a:moveTo>
                    <a:cubicBezTo>
                      <a:pt x="2" y="8"/>
                      <a:pt x="2" y="8"/>
                      <a:pt x="2" y="8"/>
                    </a:cubicBezTo>
                    <a:cubicBezTo>
                      <a:pt x="4" y="6"/>
                      <a:pt x="4" y="6"/>
                      <a:pt x="4" y="6"/>
                    </a:cubicBezTo>
                    <a:cubicBezTo>
                      <a:pt x="4" y="6"/>
                      <a:pt x="4" y="6"/>
                      <a:pt x="4" y="6"/>
                    </a:cubicBezTo>
                    <a:cubicBezTo>
                      <a:pt x="5" y="7"/>
                      <a:pt x="5" y="9"/>
                      <a:pt x="5" y="10"/>
                    </a:cubicBezTo>
                    <a:cubicBezTo>
                      <a:pt x="5" y="11"/>
                      <a:pt x="6" y="13"/>
                      <a:pt x="7" y="13"/>
                    </a:cubicBezTo>
                    <a:cubicBezTo>
                      <a:pt x="9" y="13"/>
                      <a:pt x="10" y="11"/>
                      <a:pt x="10" y="10"/>
                    </a:cubicBezTo>
                    <a:cubicBezTo>
                      <a:pt x="10" y="9"/>
                      <a:pt x="9" y="8"/>
                      <a:pt x="8" y="8"/>
                    </a:cubicBezTo>
                    <a:cubicBezTo>
                      <a:pt x="7" y="7"/>
                      <a:pt x="6" y="6"/>
                      <a:pt x="6" y="5"/>
                    </a:cubicBezTo>
                    <a:cubicBezTo>
                      <a:pt x="6" y="5"/>
                      <a:pt x="6" y="5"/>
                      <a:pt x="6" y="5"/>
                    </a:cubicBezTo>
                    <a:cubicBezTo>
                      <a:pt x="9" y="5"/>
                      <a:pt x="9" y="5"/>
                      <a:pt x="9" y="5"/>
                    </a:cubicBezTo>
                    <a:cubicBezTo>
                      <a:pt x="8" y="1"/>
                      <a:pt x="8" y="1"/>
                      <a:pt x="8" y="1"/>
                    </a:cubicBezTo>
                    <a:cubicBezTo>
                      <a:pt x="5" y="4"/>
                      <a:pt x="5" y="4"/>
                      <a:pt x="5" y="4"/>
                    </a:cubicBezTo>
                    <a:cubicBezTo>
                      <a:pt x="5" y="4"/>
                      <a:pt x="5" y="4"/>
                      <a:pt x="5" y="4"/>
                    </a:cubicBezTo>
                    <a:cubicBezTo>
                      <a:pt x="5" y="0"/>
                      <a:pt x="5" y="0"/>
                      <a:pt x="5" y="0"/>
                    </a:cubicBezTo>
                    <a:cubicBezTo>
                      <a:pt x="1" y="1"/>
                      <a:pt x="1" y="1"/>
                      <a:pt x="1" y="1"/>
                    </a:cubicBezTo>
                    <a:cubicBezTo>
                      <a:pt x="4" y="4"/>
                      <a:pt x="4" y="4"/>
                      <a:pt x="4" y="4"/>
                    </a:cubicBezTo>
                    <a:cubicBezTo>
                      <a:pt x="4" y="4"/>
                      <a:pt x="4" y="4"/>
                      <a:pt x="4" y="4"/>
                    </a:cubicBez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1" name="Freeform 179">
                <a:extLst>
                  <a:ext uri="{FF2B5EF4-FFF2-40B4-BE49-F238E27FC236}">
                    <a16:creationId xmlns:a16="http://schemas.microsoft.com/office/drawing/2014/main" id="{6ADA5434-2774-54EC-9C33-C65D60D6414C}"/>
                  </a:ext>
                </a:extLst>
              </p:cNvPr>
              <p:cNvSpPr>
                <a:spLocks noChangeAspect="1"/>
              </p:cNvSpPr>
              <p:nvPr/>
            </p:nvSpPr>
            <p:spPr bwMode="auto">
              <a:xfrm>
                <a:off x="724" y="1082"/>
                <a:ext cx="17" cy="11"/>
              </a:xfrm>
              <a:custGeom>
                <a:avLst/>
                <a:gdLst>
                  <a:gd name="T0" fmla="*/ 15 w 33"/>
                  <a:gd name="T1" fmla="*/ 1 h 23"/>
                  <a:gd name="T2" fmla="*/ 16 w 33"/>
                  <a:gd name="T3" fmla="*/ 2 h 23"/>
                  <a:gd name="T4" fmla="*/ 15 w 33"/>
                  <a:gd name="T5" fmla="*/ 1 h 23"/>
                  <a:gd name="T6" fmla="*/ 15 w 33"/>
                  <a:gd name="T7" fmla="*/ 3 h 23"/>
                  <a:gd name="T8" fmla="*/ 16 w 33"/>
                  <a:gd name="T9" fmla="*/ 3 h 23"/>
                  <a:gd name="T10" fmla="*/ 15 w 33"/>
                  <a:gd name="T11" fmla="*/ 5 h 23"/>
                  <a:gd name="T12" fmla="*/ 13 w 33"/>
                  <a:gd name="T13" fmla="*/ 4 h 23"/>
                  <a:gd name="T14" fmla="*/ 14 w 33"/>
                  <a:gd name="T15" fmla="*/ 4 h 23"/>
                  <a:gd name="T16" fmla="*/ 13 w 33"/>
                  <a:gd name="T17" fmla="*/ 3 h 23"/>
                  <a:gd name="T18" fmla="*/ 12 w 33"/>
                  <a:gd name="T19" fmla="*/ 0 h 23"/>
                  <a:gd name="T20" fmla="*/ 13 w 33"/>
                  <a:gd name="T21" fmla="*/ 3 h 23"/>
                  <a:gd name="T22" fmla="*/ 12 w 33"/>
                  <a:gd name="T23" fmla="*/ 4 h 23"/>
                  <a:gd name="T24" fmla="*/ 13 w 33"/>
                  <a:gd name="T25" fmla="*/ 4 h 23"/>
                  <a:gd name="T26" fmla="*/ 11 w 33"/>
                  <a:gd name="T27" fmla="*/ 6 h 23"/>
                  <a:gd name="T28" fmla="*/ 9 w 33"/>
                  <a:gd name="T29" fmla="*/ 5 h 23"/>
                  <a:gd name="T30" fmla="*/ 11 w 33"/>
                  <a:gd name="T31" fmla="*/ 5 h 23"/>
                  <a:gd name="T32" fmla="*/ 10 w 33"/>
                  <a:gd name="T33" fmla="*/ 3 h 23"/>
                  <a:gd name="T34" fmla="*/ 9 w 33"/>
                  <a:gd name="T35" fmla="*/ 4 h 23"/>
                  <a:gd name="T36" fmla="*/ 9 w 33"/>
                  <a:gd name="T37" fmla="*/ 2 h 23"/>
                  <a:gd name="T38" fmla="*/ 6 w 33"/>
                  <a:gd name="T39" fmla="*/ 3 h 23"/>
                  <a:gd name="T40" fmla="*/ 8 w 33"/>
                  <a:gd name="T41" fmla="*/ 4 h 23"/>
                  <a:gd name="T42" fmla="*/ 6 w 33"/>
                  <a:gd name="T43" fmla="*/ 4 h 23"/>
                  <a:gd name="T44" fmla="*/ 7 w 33"/>
                  <a:gd name="T45" fmla="*/ 6 h 23"/>
                  <a:gd name="T46" fmla="*/ 8 w 33"/>
                  <a:gd name="T47" fmla="*/ 5 h 23"/>
                  <a:gd name="T48" fmla="*/ 8 w 33"/>
                  <a:gd name="T49" fmla="*/ 7 h 23"/>
                  <a:gd name="T50" fmla="*/ 5 w 33"/>
                  <a:gd name="T51" fmla="*/ 7 h 23"/>
                  <a:gd name="T52" fmla="*/ 6 w 33"/>
                  <a:gd name="T53" fmla="*/ 6 h 23"/>
                  <a:gd name="T54" fmla="*/ 5 w 33"/>
                  <a:gd name="T55" fmla="*/ 6 h 23"/>
                  <a:gd name="T56" fmla="*/ 3 w 33"/>
                  <a:gd name="T57" fmla="*/ 3 h 23"/>
                  <a:gd name="T58" fmla="*/ 4 w 33"/>
                  <a:gd name="T59" fmla="*/ 6 h 23"/>
                  <a:gd name="T60" fmla="*/ 4 w 33"/>
                  <a:gd name="T61" fmla="*/ 8 h 23"/>
                  <a:gd name="T62" fmla="*/ 5 w 33"/>
                  <a:gd name="T63" fmla="*/ 7 h 23"/>
                  <a:gd name="T64" fmla="*/ 5 w 33"/>
                  <a:gd name="T65" fmla="*/ 9 h 23"/>
                  <a:gd name="T66" fmla="*/ 2 w 33"/>
                  <a:gd name="T67" fmla="*/ 8 h 23"/>
                  <a:gd name="T68" fmla="*/ 3 w 33"/>
                  <a:gd name="T69" fmla="*/ 8 h 23"/>
                  <a:gd name="T70" fmla="*/ 2 w 33"/>
                  <a:gd name="T71" fmla="*/ 6 h 23"/>
                  <a:gd name="T72" fmla="*/ 2 w 33"/>
                  <a:gd name="T73" fmla="*/ 8 h 23"/>
                  <a:gd name="T74" fmla="*/ 1 w 33"/>
                  <a:gd name="T75" fmla="*/ 6 h 23"/>
                  <a:gd name="T76" fmla="*/ 0 w 33"/>
                  <a:gd name="T77" fmla="*/ 7 h 23"/>
                  <a:gd name="T78" fmla="*/ 4 w 33"/>
                  <a:gd name="T79" fmla="*/ 11 h 23"/>
                  <a:gd name="T80" fmla="*/ 10 w 33"/>
                  <a:gd name="T81" fmla="*/ 8 h 23"/>
                  <a:gd name="T82" fmla="*/ 17 w 33"/>
                  <a:gd name="T83" fmla="*/ 6 h 23"/>
                  <a:gd name="T84" fmla="*/ 17 w 33"/>
                  <a:gd name="T85" fmla="*/ 1 h 23"/>
                  <a:gd name="T86" fmla="*/ 15 w 33"/>
                  <a:gd name="T87" fmla="*/ 1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 h="23">
                    <a:moveTo>
                      <a:pt x="30" y="2"/>
                    </a:moveTo>
                    <a:cubicBezTo>
                      <a:pt x="31" y="3"/>
                      <a:pt x="31" y="4"/>
                      <a:pt x="31" y="5"/>
                    </a:cubicBezTo>
                    <a:cubicBezTo>
                      <a:pt x="30" y="4"/>
                      <a:pt x="30" y="4"/>
                      <a:pt x="29" y="3"/>
                    </a:cubicBezTo>
                    <a:cubicBezTo>
                      <a:pt x="29" y="7"/>
                      <a:pt x="29" y="7"/>
                      <a:pt x="29" y="7"/>
                    </a:cubicBezTo>
                    <a:cubicBezTo>
                      <a:pt x="30" y="6"/>
                      <a:pt x="30" y="6"/>
                      <a:pt x="31" y="6"/>
                    </a:cubicBezTo>
                    <a:cubicBezTo>
                      <a:pt x="31" y="9"/>
                      <a:pt x="30" y="10"/>
                      <a:pt x="29" y="10"/>
                    </a:cubicBezTo>
                    <a:cubicBezTo>
                      <a:pt x="27" y="10"/>
                      <a:pt x="26" y="10"/>
                      <a:pt x="26" y="9"/>
                    </a:cubicBezTo>
                    <a:cubicBezTo>
                      <a:pt x="26" y="7"/>
                      <a:pt x="27" y="6"/>
                      <a:pt x="28" y="8"/>
                    </a:cubicBezTo>
                    <a:cubicBezTo>
                      <a:pt x="28" y="5"/>
                      <a:pt x="26" y="5"/>
                      <a:pt x="25" y="6"/>
                    </a:cubicBezTo>
                    <a:cubicBezTo>
                      <a:pt x="26" y="3"/>
                      <a:pt x="26" y="1"/>
                      <a:pt x="23" y="0"/>
                    </a:cubicBezTo>
                    <a:cubicBezTo>
                      <a:pt x="22" y="3"/>
                      <a:pt x="23" y="4"/>
                      <a:pt x="25" y="6"/>
                    </a:cubicBezTo>
                    <a:cubicBezTo>
                      <a:pt x="23" y="5"/>
                      <a:pt x="21" y="7"/>
                      <a:pt x="23" y="9"/>
                    </a:cubicBezTo>
                    <a:cubicBezTo>
                      <a:pt x="23" y="7"/>
                      <a:pt x="25" y="7"/>
                      <a:pt x="25" y="9"/>
                    </a:cubicBezTo>
                    <a:cubicBezTo>
                      <a:pt x="25" y="10"/>
                      <a:pt x="24" y="12"/>
                      <a:pt x="22" y="12"/>
                    </a:cubicBezTo>
                    <a:cubicBezTo>
                      <a:pt x="19" y="13"/>
                      <a:pt x="18" y="11"/>
                      <a:pt x="18" y="10"/>
                    </a:cubicBezTo>
                    <a:cubicBezTo>
                      <a:pt x="18" y="9"/>
                      <a:pt x="20" y="10"/>
                      <a:pt x="21" y="11"/>
                    </a:cubicBezTo>
                    <a:cubicBezTo>
                      <a:pt x="20" y="6"/>
                      <a:pt x="20" y="6"/>
                      <a:pt x="20" y="6"/>
                    </a:cubicBezTo>
                    <a:cubicBezTo>
                      <a:pt x="19" y="8"/>
                      <a:pt x="18" y="8"/>
                      <a:pt x="17" y="9"/>
                    </a:cubicBezTo>
                    <a:cubicBezTo>
                      <a:pt x="17" y="7"/>
                      <a:pt x="18" y="5"/>
                      <a:pt x="18" y="5"/>
                    </a:cubicBezTo>
                    <a:cubicBezTo>
                      <a:pt x="12" y="7"/>
                      <a:pt x="12" y="7"/>
                      <a:pt x="12" y="7"/>
                    </a:cubicBezTo>
                    <a:cubicBezTo>
                      <a:pt x="12" y="7"/>
                      <a:pt x="15" y="8"/>
                      <a:pt x="16" y="9"/>
                    </a:cubicBezTo>
                    <a:cubicBezTo>
                      <a:pt x="15" y="10"/>
                      <a:pt x="14" y="10"/>
                      <a:pt x="12" y="9"/>
                    </a:cubicBezTo>
                    <a:cubicBezTo>
                      <a:pt x="14" y="13"/>
                      <a:pt x="14" y="13"/>
                      <a:pt x="14" y="13"/>
                    </a:cubicBezTo>
                    <a:cubicBezTo>
                      <a:pt x="15" y="12"/>
                      <a:pt x="16" y="10"/>
                      <a:pt x="16" y="10"/>
                    </a:cubicBezTo>
                    <a:cubicBezTo>
                      <a:pt x="17" y="12"/>
                      <a:pt x="18" y="14"/>
                      <a:pt x="15" y="15"/>
                    </a:cubicBezTo>
                    <a:cubicBezTo>
                      <a:pt x="13" y="16"/>
                      <a:pt x="11" y="16"/>
                      <a:pt x="10" y="15"/>
                    </a:cubicBezTo>
                    <a:cubicBezTo>
                      <a:pt x="10" y="14"/>
                      <a:pt x="11" y="12"/>
                      <a:pt x="12" y="13"/>
                    </a:cubicBezTo>
                    <a:cubicBezTo>
                      <a:pt x="12" y="11"/>
                      <a:pt x="9" y="11"/>
                      <a:pt x="9" y="13"/>
                    </a:cubicBezTo>
                    <a:cubicBezTo>
                      <a:pt x="9" y="10"/>
                      <a:pt x="8" y="8"/>
                      <a:pt x="5" y="7"/>
                    </a:cubicBezTo>
                    <a:cubicBezTo>
                      <a:pt x="5" y="10"/>
                      <a:pt x="5" y="12"/>
                      <a:pt x="8" y="13"/>
                    </a:cubicBezTo>
                    <a:cubicBezTo>
                      <a:pt x="7" y="13"/>
                      <a:pt x="5" y="14"/>
                      <a:pt x="7" y="16"/>
                    </a:cubicBezTo>
                    <a:cubicBezTo>
                      <a:pt x="7" y="14"/>
                      <a:pt x="9" y="14"/>
                      <a:pt x="9" y="15"/>
                    </a:cubicBezTo>
                    <a:cubicBezTo>
                      <a:pt x="10" y="16"/>
                      <a:pt x="10" y="17"/>
                      <a:pt x="9" y="18"/>
                    </a:cubicBezTo>
                    <a:cubicBezTo>
                      <a:pt x="8" y="19"/>
                      <a:pt x="6" y="19"/>
                      <a:pt x="4" y="17"/>
                    </a:cubicBezTo>
                    <a:cubicBezTo>
                      <a:pt x="4" y="16"/>
                      <a:pt x="5" y="16"/>
                      <a:pt x="6" y="17"/>
                    </a:cubicBezTo>
                    <a:cubicBezTo>
                      <a:pt x="3" y="13"/>
                      <a:pt x="3" y="13"/>
                      <a:pt x="3" y="13"/>
                    </a:cubicBezTo>
                    <a:cubicBezTo>
                      <a:pt x="3" y="14"/>
                      <a:pt x="3" y="15"/>
                      <a:pt x="3" y="16"/>
                    </a:cubicBezTo>
                    <a:cubicBezTo>
                      <a:pt x="2" y="15"/>
                      <a:pt x="2" y="15"/>
                      <a:pt x="2" y="13"/>
                    </a:cubicBezTo>
                    <a:cubicBezTo>
                      <a:pt x="0" y="15"/>
                      <a:pt x="0" y="15"/>
                      <a:pt x="0" y="15"/>
                    </a:cubicBezTo>
                    <a:cubicBezTo>
                      <a:pt x="2" y="16"/>
                      <a:pt x="4" y="18"/>
                      <a:pt x="7" y="23"/>
                    </a:cubicBezTo>
                    <a:cubicBezTo>
                      <a:pt x="10" y="21"/>
                      <a:pt x="16" y="18"/>
                      <a:pt x="20" y="16"/>
                    </a:cubicBezTo>
                    <a:cubicBezTo>
                      <a:pt x="23" y="15"/>
                      <a:pt x="29" y="13"/>
                      <a:pt x="33" y="12"/>
                    </a:cubicBezTo>
                    <a:cubicBezTo>
                      <a:pt x="32" y="7"/>
                      <a:pt x="32" y="4"/>
                      <a:pt x="33" y="2"/>
                    </a:cubicBez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Freeform 180">
                <a:extLst>
                  <a:ext uri="{FF2B5EF4-FFF2-40B4-BE49-F238E27FC236}">
                    <a16:creationId xmlns:a16="http://schemas.microsoft.com/office/drawing/2014/main" id="{AB9D5734-AB2A-490D-9CB2-413F35057DE7}"/>
                  </a:ext>
                </a:extLst>
              </p:cNvPr>
              <p:cNvSpPr>
                <a:spLocks noChangeAspect="1" noEditPoints="1"/>
              </p:cNvSpPr>
              <p:nvPr/>
            </p:nvSpPr>
            <p:spPr bwMode="auto">
              <a:xfrm>
                <a:off x="699" y="1088"/>
                <a:ext cx="63" cy="102"/>
              </a:xfrm>
              <a:custGeom>
                <a:avLst/>
                <a:gdLst>
                  <a:gd name="T0" fmla="*/ 45 w 126"/>
                  <a:gd name="T1" fmla="*/ 4 h 205"/>
                  <a:gd name="T2" fmla="*/ 40 w 126"/>
                  <a:gd name="T3" fmla="*/ 21 h 205"/>
                  <a:gd name="T4" fmla="*/ 37 w 126"/>
                  <a:gd name="T5" fmla="*/ 16 h 205"/>
                  <a:gd name="T6" fmla="*/ 35 w 126"/>
                  <a:gd name="T7" fmla="*/ 14 h 205"/>
                  <a:gd name="T8" fmla="*/ 43 w 126"/>
                  <a:gd name="T9" fmla="*/ 11 h 205"/>
                  <a:gd name="T10" fmla="*/ 43 w 126"/>
                  <a:gd name="T11" fmla="*/ 13 h 205"/>
                  <a:gd name="T12" fmla="*/ 45 w 126"/>
                  <a:gd name="T13" fmla="*/ 19 h 205"/>
                  <a:gd name="T14" fmla="*/ 30 w 126"/>
                  <a:gd name="T15" fmla="*/ 10 h 205"/>
                  <a:gd name="T16" fmla="*/ 63 w 126"/>
                  <a:gd name="T17" fmla="*/ 59 h 205"/>
                  <a:gd name="T18" fmla="*/ 50 w 126"/>
                  <a:gd name="T19" fmla="*/ 39 h 205"/>
                  <a:gd name="T20" fmla="*/ 62 w 126"/>
                  <a:gd name="T21" fmla="*/ 33 h 205"/>
                  <a:gd name="T22" fmla="*/ 58 w 126"/>
                  <a:gd name="T23" fmla="*/ 28 h 205"/>
                  <a:gd name="T24" fmla="*/ 50 w 126"/>
                  <a:gd name="T25" fmla="*/ 13 h 205"/>
                  <a:gd name="T26" fmla="*/ 54 w 126"/>
                  <a:gd name="T27" fmla="*/ 6 h 205"/>
                  <a:gd name="T28" fmla="*/ 45 w 126"/>
                  <a:gd name="T29" fmla="*/ 1 h 205"/>
                  <a:gd name="T30" fmla="*/ 36 w 126"/>
                  <a:gd name="T31" fmla="*/ 3 h 205"/>
                  <a:gd name="T32" fmla="*/ 28 w 126"/>
                  <a:gd name="T33" fmla="*/ 8 h 205"/>
                  <a:gd name="T34" fmla="*/ 24 w 126"/>
                  <a:gd name="T35" fmla="*/ 23 h 205"/>
                  <a:gd name="T36" fmla="*/ 27 w 126"/>
                  <a:gd name="T37" fmla="*/ 32 h 205"/>
                  <a:gd name="T38" fmla="*/ 29 w 126"/>
                  <a:gd name="T39" fmla="*/ 34 h 205"/>
                  <a:gd name="T40" fmla="*/ 13 w 126"/>
                  <a:gd name="T41" fmla="*/ 65 h 205"/>
                  <a:gd name="T42" fmla="*/ 18 w 126"/>
                  <a:gd name="T43" fmla="*/ 30 h 205"/>
                  <a:gd name="T44" fmla="*/ 3 w 126"/>
                  <a:gd name="T45" fmla="*/ 41 h 205"/>
                  <a:gd name="T46" fmla="*/ 17 w 126"/>
                  <a:gd name="T47" fmla="*/ 36 h 205"/>
                  <a:gd name="T48" fmla="*/ 22 w 126"/>
                  <a:gd name="T49" fmla="*/ 36 h 205"/>
                  <a:gd name="T50" fmla="*/ 5 w 126"/>
                  <a:gd name="T51" fmla="*/ 64 h 205"/>
                  <a:gd name="T52" fmla="*/ 8 w 126"/>
                  <a:gd name="T53" fmla="*/ 70 h 205"/>
                  <a:gd name="T54" fmla="*/ 24 w 126"/>
                  <a:gd name="T55" fmla="*/ 58 h 205"/>
                  <a:gd name="T56" fmla="*/ 11 w 126"/>
                  <a:gd name="T57" fmla="*/ 79 h 205"/>
                  <a:gd name="T58" fmla="*/ 10 w 126"/>
                  <a:gd name="T59" fmla="*/ 93 h 205"/>
                  <a:gd name="T60" fmla="*/ 15 w 126"/>
                  <a:gd name="T61" fmla="*/ 96 h 205"/>
                  <a:gd name="T62" fmla="*/ 18 w 126"/>
                  <a:gd name="T63" fmla="*/ 100 h 205"/>
                  <a:gd name="T64" fmla="*/ 27 w 126"/>
                  <a:gd name="T65" fmla="*/ 100 h 205"/>
                  <a:gd name="T66" fmla="*/ 30 w 126"/>
                  <a:gd name="T67" fmla="*/ 98 h 205"/>
                  <a:gd name="T68" fmla="*/ 27 w 126"/>
                  <a:gd name="T69" fmla="*/ 92 h 205"/>
                  <a:gd name="T70" fmla="*/ 23 w 126"/>
                  <a:gd name="T71" fmla="*/ 80 h 205"/>
                  <a:gd name="T72" fmla="*/ 38 w 126"/>
                  <a:gd name="T73" fmla="*/ 67 h 205"/>
                  <a:gd name="T74" fmla="*/ 35 w 126"/>
                  <a:gd name="T75" fmla="*/ 73 h 205"/>
                  <a:gd name="T76" fmla="*/ 40 w 126"/>
                  <a:gd name="T77" fmla="*/ 77 h 205"/>
                  <a:gd name="T78" fmla="*/ 48 w 126"/>
                  <a:gd name="T79" fmla="*/ 84 h 205"/>
                  <a:gd name="T80" fmla="*/ 54 w 126"/>
                  <a:gd name="T81" fmla="*/ 87 h 205"/>
                  <a:gd name="T82" fmla="*/ 58 w 126"/>
                  <a:gd name="T83" fmla="*/ 80 h 205"/>
                  <a:gd name="T84" fmla="*/ 52 w 126"/>
                  <a:gd name="T85" fmla="*/ 80 h 205"/>
                  <a:gd name="T86" fmla="*/ 39 w 126"/>
                  <a:gd name="T87" fmla="*/ 53 h 205"/>
                  <a:gd name="T88" fmla="*/ 50 w 126"/>
                  <a:gd name="T89" fmla="*/ 53 h 205"/>
                  <a:gd name="T90" fmla="*/ 55 w 126"/>
                  <a:gd name="T91" fmla="*/ 54 h 205"/>
                  <a:gd name="T92" fmla="*/ 54 w 126"/>
                  <a:gd name="T93" fmla="*/ 60 h 205"/>
                  <a:gd name="T94" fmla="*/ 57 w 126"/>
                  <a:gd name="T95" fmla="*/ 61 h 205"/>
                  <a:gd name="T96" fmla="*/ 61 w 126"/>
                  <a:gd name="T97" fmla="*/ 64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6" h="205">
                    <a:moveTo>
                      <a:pt x="87" y="16"/>
                    </a:moveTo>
                    <a:cubicBezTo>
                      <a:pt x="84" y="19"/>
                      <a:pt x="81" y="17"/>
                      <a:pt x="79" y="14"/>
                    </a:cubicBezTo>
                    <a:cubicBezTo>
                      <a:pt x="83" y="12"/>
                      <a:pt x="87" y="10"/>
                      <a:pt x="90" y="8"/>
                    </a:cubicBezTo>
                    <a:cubicBezTo>
                      <a:pt x="88" y="13"/>
                      <a:pt x="89" y="15"/>
                      <a:pt x="87" y="16"/>
                    </a:cubicBezTo>
                    <a:moveTo>
                      <a:pt x="87" y="46"/>
                    </a:moveTo>
                    <a:cubicBezTo>
                      <a:pt x="83" y="47"/>
                      <a:pt x="80" y="44"/>
                      <a:pt x="79" y="42"/>
                    </a:cubicBezTo>
                    <a:cubicBezTo>
                      <a:pt x="79" y="40"/>
                      <a:pt x="78" y="38"/>
                      <a:pt x="79" y="37"/>
                    </a:cubicBezTo>
                    <a:cubicBezTo>
                      <a:pt x="81" y="36"/>
                      <a:pt x="81" y="34"/>
                      <a:pt x="80" y="32"/>
                    </a:cubicBezTo>
                    <a:cubicBezTo>
                      <a:pt x="79" y="30"/>
                      <a:pt x="77" y="31"/>
                      <a:pt x="74" y="32"/>
                    </a:cubicBezTo>
                    <a:cubicBezTo>
                      <a:pt x="75" y="30"/>
                      <a:pt x="75" y="28"/>
                      <a:pt x="74" y="28"/>
                    </a:cubicBezTo>
                    <a:cubicBezTo>
                      <a:pt x="72" y="29"/>
                      <a:pt x="72" y="32"/>
                      <a:pt x="71" y="31"/>
                    </a:cubicBezTo>
                    <a:cubicBezTo>
                      <a:pt x="70" y="31"/>
                      <a:pt x="70" y="29"/>
                      <a:pt x="70" y="28"/>
                    </a:cubicBezTo>
                    <a:cubicBezTo>
                      <a:pt x="70" y="27"/>
                      <a:pt x="71" y="26"/>
                      <a:pt x="72" y="26"/>
                    </a:cubicBezTo>
                    <a:cubicBezTo>
                      <a:pt x="83" y="22"/>
                      <a:pt x="83" y="22"/>
                      <a:pt x="83" y="22"/>
                    </a:cubicBezTo>
                    <a:cubicBezTo>
                      <a:pt x="84" y="21"/>
                      <a:pt x="85" y="21"/>
                      <a:pt x="86" y="22"/>
                    </a:cubicBezTo>
                    <a:cubicBezTo>
                      <a:pt x="87" y="23"/>
                      <a:pt x="89" y="24"/>
                      <a:pt x="88" y="25"/>
                    </a:cubicBezTo>
                    <a:cubicBezTo>
                      <a:pt x="88" y="26"/>
                      <a:pt x="85" y="23"/>
                      <a:pt x="84" y="25"/>
                    </a:cubicBezTo>
                    <a:cubicBezTo>
                      <a:pt x="82" y="26"/>
                      <a:pt x="84" y="27"/>
                      <a:pt x="86" y="27"/>
                    </a:cubicBezTo>
                    <a:cubicBezTo>
                      <a:pt x="84" y="29"/>
                      <a:pt x="81" y="30"/>
                      <a:pt x="82" y="32"/>
                    </a:cubicBezTo>
                    <a:cubicBezTo>
                      <a:pt x="83" y="34"/>
                      <a:pt x="84" y="34"/>
                      <a:pt x="86" y="34"/>
                    </a:cubicBezTo>
                    <a:cubicBezTo>
                      <a:pt x="87" y="34"/>
                      <a:pt x="88" y="36"/>
                      <a:pt x="89" y="38"/>
                    </a:cubicBezTo>
                    <a:cubicBezTo>
                      <a:pt x="90" y="40"/>
                      <a:pt x="90" y="44"/>
                      <a:pt x="87" y="46"/>
                    </a:cubicBezTo>
                    <a:moveTo>
                      <a:pt x="67" y="25"/>
                    </a:moveTo>
                    <a:cubicBezTo>
                      <a:pt x="64" y="25"/>
                      <a:pt x="64" y="22"/>
                      <a:pt x="59" y="21"/>
                    </a:cubicBezTo>
                    <a:cubicBezTo>
                      <a:pt x="62" y="20"/>
                      <a:pt x="67" y="18"/>
                      <a:pt x="71" y="17"/>
                    </a:cubicBezTo>
                    <a:cubicBezTo>
                      <a:pt x="71" y="20"/>
                      <a:pt x="70" y="24"/>
                      <a:pt x="67" y="25"/>
                    </a:cubicBezTo>
                    <a:moveTo>
                      <a:pt x="125" y="118"/>
                    </a:moveTo>
                    <a:cubicBezTo>
                      <a:pt x="126" y="116"/>
                      <a:pt x="122" y="113"/>
                      <a:pt x="121" y="110"/>
                    </a:cubicBezTo>
                    <a:cubicBezTo>
                      <a:pt x="121" y="107"/>
                      <a:pt x="121" y="104"/>
                      <a:pt x="118" y="100"/>
                    </a:cubicBezTo>
                    <a:cubicBezTo>
                      <a:pt x="114" y="96"/>
                      <a:pt x="102" y="83"/>
                      <a:pt x="99" y="79"/>
                    </a:cubicBezTo>
                    <a:cubicBezTo>
                      <a:pt x="100" y="79"/>
                      <a:pt x="102" y="79"/>
                      <a:pt x="104" y="81"/>
                    </a:cubicBezTo>
                    <a:cubicBezTo>
                      <a:pt x="105" y="82"/>
                      <a:pt x="108" y="84"/>
                      <a:pt x="110" y="87"/>
                    </a:cubicBezTo>
                    <a:cubicBezTo>
                      <a:pt x="113" y="79"/>
                      <a:pt x="117" y="72"/>
                      <a:pt x="123" y="66"/>
                    </a:cubicBezTo>
                    <a:cubicBezTo>
                      <a:pt x="124" y="65"/>
                      <a:pt x="124" y="64"/>
                      <a:pt x="125" y="64"/>
                    </a:cubicBezTo>
                    <a:cubicBezTo>
                      <a:pt x="123" y="64"/>
                      <a:pt x="120" y="65"/>
                      <a:pt x="118" y="66"/>
                    </a:cubicBezTo>
                    <a:cubicBezTo>
                      <a:pt x="118" y="63"/>
                      <a:pt x="118" y="60"/>
                      <a:pt x="116" y="57"/>
                    </a:cubicBezTo>
                    <a:cubicBezTo>
                      <a:pt x="117" y="52"/>
                      <a:pt x="116" y="46"/>
                      <a:pt x="105" y="39"/>
                    </a:cubicBezTo>
                    <a:cubicBezTo>
                      <a:pt x="110" y="40"/>
                      <a:pt x="114" y="46"/>
                      <a:pt x="118" y="42"/>
                    </a:cubicBezTo>
                    <a:cubicBezTo>
                      <a:pt x="114" y="42"/>
                      <a:pt x="114" y="33"/>
                      <a:pt x="100" y="26"/>
                    </a:cubicBezTo>
                    <a:cubicBezTo>
                      <a:pt x="105" y="26"/>
                      <a:pt x="110" y="35"/>
                      <a:pt x="116" y="30"/>
                    </a:cubicBezTo>
                    <a:cubicBezTo>
                      <a:pt x="110" y="29"/>
                      <a:pt x="108" y="18"/>
                      <a:pt x="98" y="15"/>
                    </a:cubicBezTo>
                    <a:cubicBezTo>
                      <a:pt x="101" y="16"/>
                      <a:pt x="105" y="17"/>
                      <a:pt x="108" y="13"/>
                    </a:cubicBezTo>
                    <a:cubicBezTo>
                      <a:pt x="104" y="14"/>
                      <a:pt x="102" y="11"/>
                      <a:pt x="98" y="10"/>
                    </a:cubicBezTo>
                    <a:cubicBezTo>
                      <a:pt x="100" y="6"/>
                      <a:pt x="99" y="3"/>
                      <a:pt x="98" y="0"/>
                    </a:cubicBezTo>
                    <a:cubicBezTo>
                      <a:pt x="95" y="0"/>
                      <a:pt x="92" y="1"/>
                      <a:pt x="90" y="2"/>
                    </a:cubicBezTo>
                    <a:cubicBezTo>
                      <a:pt x="90" y="0"/>
                      <a:pt x="87" y="0"/>
                      <a:pt x="85" y="0"/>
                    </a:cubicBezTo>
                    <a:cubicBezTo>
                      <a:pt x="85" y="1"/>
                      <a:pt x="86" y="2"/>
                      <a:pt x="84" y="3"/>
                    </a:cubicBezTo>
                    <a:cubicBezTo>
                      <a:pt x="83" y="3"/>
                      <a:pt x="76" y="5"/>
                      <a:pt x="71" y="7"/>
                    </a:cubicBezTo>
                    <a:cubicBezTo>
                      <a:pt x="67" y="9"/>
                      <a:pt x="61" y="12"/>
                      <a:pt x="59" y="13"/>
                    </a:cubicBezTo>
                    <a:cubicBezTo>
                      <a:pt x="58" y="14"/>
                      <a:pt x="58" y="12"/>
                      <a:pt x="57" y="11"/>
                    </a:cubicBezTo>
                    <a:cubicBezTo>
                      <a:pt x="55" y="13"/>
                      <a:pt x="54" y="15"/>
                      <a:pt x="55" y="17"/>
                    </a:cubicBezTo>
                    <a:cubicBezTo>
                      <a:pt x="52" y="17"/>
                      <a:pt x="49" y="18"/>
                      <a:pt x="47" y="20"/>
                    </a:cubicBezTo>
                    <a:cubicBezTo>
                      <a:pt x="47" y="23"/>
                      <a:pt x="49" y="26"/>
                      <a:pt x="53" y="28"/>
                    </a:cubicBezTo>
                    <a:cubicBezTo>
                      <a:pt x="47" y="34"/>
                      <a:pt x="52" y="40"/>
                      <a:pt x="47" y="46"/>
                    </a:cubicBezTo>
                    <a:cubicBezTo>
                      <a:pt x="55" y="46"/>
                      <a:pt x="53" y="35"/>
                      <a:pt x="57" y="33"/>
                    </a:cubicBezTo>
                    <a:cubicBezTo>
                      <a:pt x="57" y="41"/>
                      <a:pt x="53" y="42"/>
                      <a:pt x="53" y="51"/>
                    </a:cubicBezTo>
                    <a:cubicBezTo>
                      <a:pt x="53" y="56"/>
                      <a:pt x="55" y="61"/>
                      <a:pt x="53" y="64"/>
                    </a:cubicBezTo>
                    <a:cubicBezTo>
                      <a:pt x="60" y="62"/>
                      <a:pt x="58" y="47"/>
                      <a:pt x="62" y="42"/>
                    </a:cubicBezTo>
                    <a:cubicBezTo>
                      <a:pt x="63" y="45"/>
                      <a:pt x="62" y="47"/>
                      <a:pt x="62" y="50"/>
                    </a:cubicBezTo>
                    <a:cubicBezTo>
                      <a:pt x="59" y="57"/>
                      <a:pt x="62" y="66"/>
                      <a:pt x="58" y="69"/>
                    </a:cubicBezTo>
                    <a:cubicBezTo>
                      <a:pt x="65" y="69"/>
                      <a:pt x="66" y="58"/>
                      <a:pt x="72" y="54"/>
                    </a:cubicBezTo>
                    <a:cubicBezTo>
                      <a:pt x="67" y="64"/>
                      <a:pt x="62" y="85"/>
                      <a:pt x="54" y="95"/>
                    </a:cubicBezTo>
                    <a:cubicBezTo>
                      <a:pt x="43" y="111"/>
                      <a:pt x="36" y="131"/>
                      <a:pt x="25" y="131"/>
                    </a:cubicBezTo>
                    <a:cubicBezTo>
                      <a:pt x="20" y="131"/>
                      <a:pt x="17" y="128"/>
                      <a:pt x="17" y="122"/>
                    </a:cubicBezTo>
                    <a:cubicBezTo>
                      <a:pt x="17" y="104"/>
                      <a:pt x="47" y="91"/>
                      <a:pt x="47" y="72"/>
                    </a:cubicBezTo>
                    <a:cubicBezTo>
                      <a:pt x="47" y="64"/>
                      <a:pt x="41" y="60"/>
                      <a:pt x="36" y="60"/>
                    </a:cubicBezTo>
                    <a:cubicBezTo>
                      <a:pt x="33" y="60"/>
                      <a:pt x="30" y="62"/>
                      <a:pt x="27" y="64"/>
                    </a:cubicBezTo>
                    <a:cubicBezTo>
                      <a:pt x="25" y="64"/>
                      <a:pt x="24" y="63"/>
                      <a:pt x="23" y="63"/>
                    </a:cubicBezTo>
                    <a:cubicBezTo>
                      <a:pt x="12" y="63"/>
                      <a:pt x="15" y="83"/>
                      <a:pt x="5" y="83"/>
                    </a:cubicBezTo>
                    <a:cubicBezTo>
                      <a:pt x="9" y="85"/>
                      <a:pt x="16" y="81"/>
                      <a:pt x="20" y="75"/>
                    </a:cubicBezTo>
                    <a:cubicBezTo>
                      <a:pt x="18" y="88"/>
                      <a:pt x="0" y="85"/>
                      <a:pt x="1" y="100"/>
                    </a:cubicBezTo>
                    <a:cubicBezTo>
                      <a:pt x="4" y="88"/>
                      <a:pt x="33" y="90"/>
                      <a:pt x="33" y="72"/>
                    </a:cubicBezTo>
                    <a:cubicBezTo>
                      <a:pt x="33" y="69"/>
                      <a:pt x="32" y="68"/>
                      <a:pt x="30" y="66"/>
                    </a:cubicBezTo>
                    <a:cubicBezTo>
                      <a:pt x="33" y="65"/>
                      <a:pt x="35" y="64"/>
                      <a:pt x="37" y="64"/>
                    </a:cubicBezTo>
                    <a:cubicBezTo>
                      <a:pt x="40" y="64"/>
                      <a:pt x="43" y="67"/>
                      <a:pt x="43" y="72"/>
                    </a:cubicBezTo>
                    <a:cubicBezTo>
                      <a:pt x="43" y="88"/>
                      <a:pt x="12" y="102"/>
                      <a:pt x="12" y="122"/>
                    </a:cubicBezTo>
                    <a:cubicBezTo>
                      <a:pt x="12" y="125"/>
                      <a:pt x="13" y="128"/>
                      <a:pt x="15" y="130"/>
                    </a:cubicBezTo>
                    <a:cubicBezTo>
                      <a:pt x="13" y="131"/>
                      <a:pt x="11" y="131"/>
                      <a:pt x="9" y="128"/>
                    </a:cubicBezTo>
                    <a:cubicBezTo>
                      <a:pt x="9" y="133"/>
                      <a:pt x="16" y="137"/>
                      <a:pt x="20" y="134"/>
                    </a:cubicBezTo>
                    <a:cubicBezTo>
                      <a:pt x="21" y="134"/>
                      <a:pt x="23" y="135"/>
                      <a:pt x="24" y="135"/>
                    </a:cubicBezTo>
                    <a:cubicBezTo>
                      <a:pt x="22" y="139"/>
                      <a:pt x="18" y="140"/>
                      <a:pt x="15" y="140"/>
                    </a:cubicBezTo>
                    <a:cubicBezTo>
                      <a:pt x="23" y="145"/>
                      <a:pt x="36" y="138"/>
                      <a:pt x="35" y="131"/>
                    </a:cubicBezTo>
                    <a:cubicBezTo>
                      <a:pt x="41" y="126"/>
                      <a:pt x="45" y="118"/>
                      <a:pt x="49" y="112"/>
                    </a:cubicBezTo>
                    <a:cubicBezTo>
                      <a:pt x="49" y="114"/>
                      <a:pt x="49" y="115"/>
                      <a:pt x="48" y="116"/>
                    </a:cubicBezTo>
                    <a:cubicBezTo>
                      <a:pt x="44" y="124"/>
                      <a:pt x="40" y="131"/>
                      <a:pt x="39" y="142"/>
                    </a:cubicBezTo>
                    <a:cubicBezTo>
                      <a:pt x="38" y="151"/>
                      <a:pt x="33" y="159"/>
                      <a:pt x="27" y="159"/>
                    </a:cubicBezTo>
                    <a:cubicBezTo>
                      <a:pt x="26" y="159"/>
                      <a:pt x="24" y="157"/>
                      <a:pt x="22" y="158"/>
                    </a:cubicBezTo>
                    <a:cubicBezTo>
                      <a:pt x="21" y="160"/>
                      <a:pt x="22" y="161"/>
                      <a:pt x="22" y="163"/>
                    </a:cubicBezTo>
                    <a:cubicBezTo>
                      <a:pt x="22" y="165"/>
                      <a:pt x="18" y="168"/>
                      <a:pt x="18" y="176"/>
                    </a:cubicBezTo>
                    <a:cubicBezTo>
                      <a:pt x="18" y="179"/>
                      <a:pt x="20" y="183"/>
                      <a:pt x="19" y="186"/>
                    </a:cubicBezTo>
                    <a:cubicBezTo>
                      <a:pt x="21" y="185"/>
                      <a:pt x="23" y="181"/>
                      <a:pt x="25" y="177"/>
                    </a:cubicBezTo>
                    <a:cubicBezTo>
                      <a:pt x="27" y="187"/>
                      <a:pt x="20" y="187"/>
                      <a:pt x="25" y="196"/>
                    </a:cubicBezTo>
                    <a:cubicBezTo>
                      <a:pt x="25" y="193"/>
                      <a:pt x="28" y="192"/>
                      <a:pt x="30" y="193"/>
                    </a:cubicBezTo>
                    <a:cubicBezTo>
                      <a:pt x="32" y="194"/>
                      <a:pt x="31" y="195"/>
                      <a:pt x="30" y="197"/>
                    </a:cubicBezTo>
                    <a:cubicBezTo>
                      <a:pt x="28" y="198"/>
                      <a:pt x="27" y="205"/>
                      <a:pt x="33" y="204"/>
                    </a:cubicBezTo>
                    <a:cubicBezTo>
                      <a:pt x="32" y="204"/>
                      <a:pt x="32" y="202"/>
                      <a:pt x="35" y="201"/>
                    </a:cubicBezTo>
                    <a:cubicBezTo>
                      <a:pt x="40" y="200"/>
                      <a:pt x="41" y="202"/>
                      <a:pt x="45" y="202"/>
                    </a:cubicBezTo>
                    <a:cubicBezTo>
                      <a:pt x="48" y="202"/>
                      <a:pt x="49" y="198"/>
                      <a:pt x="51" y="198"/>
                    </a:cubicBezTo>
                    <a:cubicBezTo>
                      <a:pt x="53" y="198"/>
                      <a:pt x="53" y="200"/>
                      <a:pt x="53" y="201"/>
                    </a:cubicBezTo>
                    <a:cubicBezTo>
                      <a:pt x="56" y="201"/>
                      <a:pt x="57" y="199"/>
                      <a:pt x="57" y="197"/>
                    </a:cubicBezTo>
                    <a:cubicBezTo>
                      <a:pt x="57" y="195"/>
                      <a:pt x="55" y="193"/>
                      <a:pt x="57" y="192"/>
                    </a:cubicBezTo>
                    <a:cubicBezTo>
                      <a:pt x="58" y="192"/>
                      <a:pt x="62" y="193"/>
                      <a:pt x="60" y="196"/>
                    </a:cubicBezTo>
                    <a:cubicBezTo>
                      <a:pt x="62" y="196"/>
                      <a:pt x="64" y="194"/>
                      <a:pt x="64" y="191"/>
                    </a:cubicBezTo>
                    <a:cubicBezTo>
                      <a:pt x="64" y="189"/>
                      <a:pt x="61" y="187"/>
                      <a:pt x="58" y="188"/>
                    </a:cubicBezTo>
                    <a:cubicBezTo>
                      <a:pt x="57" y="186"/>
                      <a:pt x="55" y="185"/>
                      <a:pt x="53" y="185"/>
                    </a:cubicBezTo>
                    <a:cubicBezTo>
                      <a:pt x="48" y="185"/>
                      <a:pt x="48" y="189"/>
                      <a:pt x="45" y="189"/>
                    </a:cubicBezTo>
                    <a:cubicBezTo>
                      <a:pt x="39" y="189"/>
                      <a:pt x="34" y="182"/>
                      <a:pt x="34" y="170"/>
                    </a:cubicBezTo>
                    <a:cubicBezTo>
                      <a:pt x="34" y="163"/>
                      <a:pt x="41" y="162"/>
                      <a:pt x="46" y="160"/>
                    </a:cubicBezTo>
                    <a:cubicBezTo>
                      <a:pt x="51" y="157"/>
                      <a:pt x="60" y="152"/>
                      <a:pt x="65" y="143"/>
                    </a:cubicBezTo>
                    <a:cubicBezTo>
                      <a:pt x="69" y="137"/>
                      <a:pt x="69" y="129"/>
                      <a:pt x="68" y="120"/>
                    </a:cubicBezTo>
                    <a:cubicBezTo>
                      <a:pt x="75" y="124"/>
                      <a:pt x="76" y="130"/>
                      <a:pt x="76" y="134"/>
                    </a:cubicBezTo>
                    <a:cubicBezTo>
                      <a:pt x="76" y="140"/>
                      <a:pt x="73" y="142"/>
                      <a:pt x="71" y="143"/>
                    </a:cubicBezTo>
                    <a:cubicBezTo>
                      <a:pt x="69" y="144"/>
                      <a:pt x="69" y="143"/>
                      <a:pt x="69" y="144"/>
                    </a:cubicBezTo>
                    <a:cubicBezTo>
                      <a:pt x="68" y="146"/>
                      <a:pt x="69" y="147"/>
                      <a:pt x="70" y="147"/>
                    </a:cubicBezTo>
                    <a:cubicBezTo>
                      <a:pt x="73" y="148"/>
                      <a:pt x="72" y="151"/>
                      <a:pt x="73" y="153"/>
                    </a:cubicBezTo>
                    <a:cubicBezTo>
                      <a:pt x="73" y="156"/>
                      <a:pt x="76" y="160"/>
                      <a:pt x="80" y="163"/>
                    </a:cubicBezTo>
                    <a:cubicBezTo>
                      <a:pt x="80" y="161"/>
                      <a:pt x="80" y="159"/>
                      <a:pt x="80" y="155"/>
                    </a:cubicBezTo>
                    <a:cubicBezTo>
                      <a:pt x="85" y="158"/>
                      <a:pt x="81" y="169"/>
                      <a:pt x="91" y="169"/>
                    </a:cubicBezTo>
                    <a:cubicBezTo>
                      <a:pt x="89" y="168"/>
                      <a:pt x="90" y="165"/>
                      <a:pt x="91" y="165"/>
                    </a:cubicBezTo>
                    <a:cubicBezTo>
                      <a:pt x="92" y="164"/>
                      <a:pt x="93" y="165"/>
                      <a:pt x="95" y="168"/>
                    </a:cubicBezTo>
                    <a:cubicBezTo>
                      <a:pt x="97" y="171"/>
                      <a:pt x="97" y="171"/>
                      <a:pt x="102" y="171"/>
                    </a:cubicBezTo>
                    <a:cubicBezTo>
                      <a:pt x="107" y="171"/>
                      <a:pt x="105" y="169"/>
                      <a:pt x="107" y="169"/>
                    </a:cubicBezTo>
                    <a:cubicBezTo>
                      <a:pt x="110" y="169"/>
                      <a:pt x="110" y="172"/>
                      <a:pt x="108" y="174"/>
                    </a:cubicBezTo>
                    <a:cubicBezTo>
                      <a:pt x="113" y="173"/>
                      <a:pt x="114" y="169"/>
                      <a:pt x="112" y="166"/>
                    </a:cubicBezTo>
                    <a:cubicBezTo>
                      <a:pt x="116" y="164"/>
                      <a:pt x="118" y="167"/>
                      <a:pt x="119" y="169"/>
                    </a:cubicBezTo>
                    <a:cubicBezTo>
                      <a:pt x="123" y="165"/>
                      <a:pt x="119" y="161"/>
                      <a:pt x="116" y="160"/>
                    </a:cubicBezTo>
                    <a:cubicBezTo>
                      <a:pt x="116" y="159"/>
                      <a:pt x="115" y="157"/>
                      <a:pt x="113" y="157"/>
                    </a:cubicBezTo>
                    <a:cubicBezTo>
                      <a:pt x="111" y="157"/>
                      <a:pt x="110" y="157"/>
                      <a:pt x="108" y="157"/>
                    </a:cubicBezTo>
                    <a:cubicBezTo>
                      <a:pt x="106" y="157"/>
                      <a:pt x="105" y="160"/>
                      <a:pt x="103" y="160"/>
                    </a:cubicBezTo>
                    <a:cubicBezTo>
                      <a:pt x="97" y="160"/>
                      <a:pt x="84" y="148"/>
                      <a:pt x="84" y="143"/>
                    </a:cubicBezTo>
                    <a:cubicBezTo>
                      <a:pt x="84" y="138"/>
                      <a:pt x="96" y="135"/>
                      <a:pt x="96" y="127"/>
                    </a:cubicBezTo>
                    <a:cubicBezTo>
                      <a:pt x="96" y="116"/>
                      <a:pt x="86" y="113"/>
                      <a:pt x="77" y="106"/>
                    </a:cubicBezTo>
                    <a:cubicBezTo>
                      <a:pt x="80" y="103"/>
                      <a:pt x="89" y="102"/>
                      <a:pt x="94" y="104"/>
                    </a:cubicBezTo>
                    <a:cubicBezTo>
                      <a:pt x="95" y="102"/>
                      <a:pt x="97" y="102"/>
                      <a:pt x="98" y="97"/>
                    </a:cubicBezTo>
                    <a:cubicBezTo>
                      <a:pt x="99" y="102"/>
                      <a:pt x="97" y="105"/>
                      <a:pt x="99" y="107"/>
                    </a:cubicBezTo>
                    <a:cubicBezTo>
                      <a:pt x="101" y="105"/>
                      <a:pt x="104" y="106"/>
                      <a:pt x="104" y="100"/>
                    </a:cubicBezTo>
                    <a:cubicBezTo>
                      <a:pt x="105" y="103"/>
                      <a:pt x="103" y="109"/>
                      <a:pt x="105" y="111"/>
                    </a:cubicBezTo>
                    <a:cubicBezTo>
                      <a:pt x="106" y="108"/>
                      <a:pt x="107" y="108"/>
                      <a:pt x="109" y="108"/>
                    </a:cubicBezTo>
                    <a:cubicBezTo>
                      <a:pt x="110" y="108"/>
                      <a:pt x="110" y="108"/>
                      <a:pt x="110" y="110"/>
                    </a:cubicBezTo>
                    <a:cubicBezTo>
                      <a:pt x="110" y="114"/>
                      <a:pt x="105" y="112"/>
                      <a:pt x="105" y="117"/>
                    </a:cubicBezTo>
                    <a:cubicBezTo>
                      <a:pt x="105" y="119"/>
                      <a:pt x="108" y="120"/>
                      <a:pt x="108" y="121"/>
                    </a:cubicBezTo>
                    <a:cubicBezTo>
                      <a:pt x="108" y="122"/>
                      <a:pt x="106" y="124"/>
                      <a:pt x="103" y="122"/>
                    </a:cubicBezTo>
                    <a:cubicBezTo>
                      <a:pt x="104" y="124"/>
                      <a:pt x="106" y="126"/>
                      <a:pt x="108" y="126"/>
                    </a:cubicBezTo>
                    <a:cubicBezTo>
                      <a:pt x="110" y="126"/>
                      <a:pt x="113" y="124"/>
                      <a:pt x="114" y="122"/>
                    </a:cubicBezTo>
                    <a:cubicBezTo>
                      <a:pt x="115" y="125"/>
                      <a:pt x="114" y="128"/>
                      <a:pt x="112" y="128"/>
                    </a:cubicBezTo>
                    <a:cubicBezTo>
                      <a:pt x="114" y="129"/>
                      <a:pt x="119" y="128"/>
                      <a:pt x="119" y="122"/>
                    </a:cubicBezTo>
                    <a:cubicBezTo>
                      <a:pt x="122" y="122"/>
                      <a:pt x="123" y="124"/>
                      <a:pt x="122" y="128"/>
                    </a:cubicBezTo>
                    <a:cubicBezTo>
                      <a:pt x="124" y="127"/>
                      <a:pt x="126" y="126"/>
                      <a:pt x="126" y="123"/>
                    </a:cubicBezTo>
                    <a:cubicBezTo>
                      <a:pt x="126" y="121"/>
                      <a:pt x="124" y="121"/>
                      <a:pt x="125" y="11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3" name="Freeform 181">
                <a:extLst>
                  <a:ext uri="{FF2B5EF4-FFF2-40B4-BE49-F238E27FC236}">
                    <a16:creationId xmlns:a16="http://schemas.microsoft.com/office/drawing/2014/main" id="{8D07AC12-DC3F-3406-9C65-B72968DA7DEC}"/>
                  </a:ext>
                </a:extLst>
              </p:cNvPr>
              <p:cNvSpPr>
                <a:spLocks noChangeAspect="1" noEditPoints="1"/>
              </p:cNvSpPr>
              <p:nvPr/>
            </p:nvSpPr>
            <p:spPr bwMode="auto">
              <a:xfrm>
                <a:off x="859" y="1167"/>
                <a:ext cx="9" cy="9"/>
              </a:xfrm>
              <a:custGeom>
                <a:avLst/>
                <a:gdLst>
                  <a:gd name="T0" fmla="*/ 1 w 18"/>
                  <a:gd name="T1" fmla="*/ 5 h 17"/>
                  <a:gd name="T2" fmla="*/ 5 w 18"/>
                  <a:gd name="T3" fmla="*/ 1 h 17"/>
                  <a:gd name="T4" fmla="*/ 8 w 18"/>
                  <a:gd name="T5" fmla="*/ 5 h 17"/>
                  <a:gd name="T6" fmla="*/ 5 w 18"/>
                  <a:gd name="T7" fmla="*/ 8 h 17"/>
                  <a:gd name="T8" fmla="*/ 1 w 18"/>
                  <a:gd name="T9" fmla="*/ 5 h 17"/>
                  <a:gd name="T10" fmla="*/ 0 w 18"/>
                  <a:gd name="T11" fmla="*/ 5 h 17"/>
                  <a:gd name="T12" fmla="*/ 5 w 18"/>
                  <a:gd name="T13" fmla="*/ 9 h 17"/>
                  <a:gd name="T14" fmla="*/ 9 w 18"/>
                  <a:gd name="T15" fmla="*/ 5 h 17"/>
                  <a:gd name="T16" fmla="*/ 5 w 18"/>
                  <a:gd name="T17" fmla="*/ 0 h 17"/>
                  <a:gd name="T18" fmla="*/ 0 w 18"/>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7">
                    <a:moveTo>
                      <a:pt x="2" y="9"/>
                    </a:moveTo>
                    <a:cubicBezTo>
                      <a:pt x="2" y="5"/>
                      <a:pt x="5" y="2"/>
                      <a:pt x="9" y="2"/>
                    </a:cubicBezTo>
                    <a:cubicBezTo>
                      <a:pt x="13" y="2"/>
                      <a:pt x="15" y="5"/>
                      <a:pt x="15" y="9"/>
                    </a:cubicBezTo>
                    <a:cubicBezTo>
                      <a:pt x="15" y="12"/>
                      <a:pt x="13" y="15"/>
                      <a:pt x="9" y="15"/>
                    </a:cubicBezTo>
                    <a:cubicBezTo>
                      <a:pt x="5" y="15"/>
                      <a:pt x="2" y="12"/>
                      <a:pt x="2" y="9"/>
                    </a:cubicBezTo>
                    <a:moveTo>
                      <a:pt x="0" y="9"/>
                    </a:moveTo>
                    <a:cubicBezTo>
                      <a:pt x="0" y="14"/>
                      <a:pt x="4" y="17"/>
                      <a:pt x="9" y="17"/>
                    </a:cubicBezTo>
                    <a:cubicBezTo>
                      <a:pt x="14" y="17"/>
                      <a:pt x="18" y="14"/>
                      <a:pt x="18" y="9"/>
                    </a:cubicBezTo>
                    <a:cubicBezTo>
                      <a:pt x="18" y="4"/>
                      <a:pt x="14" y="0"/>
                      <a:pt x="9" y="0"/>
                    </a:cubicBezTo>
                    <a:cubicBezTo>
                      <a:pt x="4" y="0"/>
                      <a:pt x="0" y="4"/>
                      <a:pt x="0"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4" name="Freeform 182">
                <a:extLst>
                  <a:ext uri="{FF2B5EF4-FFF2-40B4-BE49-F238E27FC236}">
                    <a16:creationId xmlns:a16="http://schemas.microsoft.com/office/drawing/2014/main" id="{485237BC-F79E-2FA7-CC89-4D714E05699A}"/>
                  </a:ext>
                </a:extLst>
              </p:cNvPr>
              <p:cNvSpPr>
                <a:spLocks noChangeAspect="1" noEditPoints="1"/>
              </p:cNvSpPr>
              <p:nvPr/>
            </p:nvSpPr>
            <p:spPr bwMode="auto">
              <a:xfrm>
                <a:off x="842" y="1175"/>
                <a:ext cx="7" cy="6"/>
              </a:xfrm>
              <a:custGeom>
                <a:avLst/>
                <a:gdLst>
                  <a:gd name="T0" fmla="*/ 3 w 15"/>
                  <a:gd name="T1" fmla="*/ 5 h 12"/>
                  <a:gd name="T2" fmla="*/ 1 w 15"/>
                  <a:gd name="T3" fmla="*/ 3 h 12"/>
                  <a:gd name="T4" fmla="*/ 2 w 15"/>
                  <a:gd name="T5" fmla="*/ 2 h 12"/>
                  <a:gd name="T6" fmla="*/ 4 w 15"/>
                  <a:gd name="T7" fmla="*/ 2 h 12"/>
                  <a:gd name="T8" fmla="*/ 6 w 15"/>
                  <a:gd name="T9" fmla="*/ 4 h 12"/>
                  <a:gd name="T10" fmla="*/ 6 w 15"/>
                  <a:gd name="T11" fmla="*/ 4 h 12"/>
                  <a:gd name="T12" fmla="*/ 3 w 15"/>
                  <a:gd name="T13" fmla="*/ 5 h 12"/>
                  <a:gd name="T14" fmla="*/ 1 w 15"/>
                  <a:gd name="T15" fmla="*/ 1 h 12"/>
                  <a:gd name="T16" fmla="*/ 0 w 15"/>
                  <a:gd name="T17" fmla="*/ 3 h 12"/>
                  <a:gd name="T18" fmla="*/ 1 w 15"/>
                  <a:gd name="T19" fmla="*/ 5 h 12"/>
                  <a:gd name="T20" fmla="*/ 3 w 15"/>
                  <a:gd name="T21" fmla="*/ 6 h 12"/>
                  <a:gd name="T22" fmla="*/ 5 w 15"/>
                  <a:gd name="T23" fmla="*/ 6 h 12"/>
                  <a:gd name="T24" fmla="*/ 7 w 15"/>
                  <a:gd name="T25" fmla="*/ 4 h 12"/>
                  <a:gd name="T26" fmla="*/ 4 w 15"/>
                  <a:gd name="T27" fmla="*/ 1 h 12"/>
                  <a:gd name="T28" fmla="*/ 1 w 15"/>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2">
                    <a:moveTo>
                      <a:pt x="7" y="10"/>
                    </a:moveTo>
                    <a:cubicBezTo>
                      <a:pt x="4" y="9"/>
                      <a:pt x="3" y="7"/>
                      <a:pt x="3" y="5"/>
                    </a:cubicBezTo>
                    <a:cubicBezTo>
                      <a:pt x="3" y="4"/>
                      <a:pt x="4" y="4"/>
                      <a:pt x="4" y="4"/>
                    </a:cubicBezTo>
                    <a:cubicBezTo>
                      <a:pt x="5" y="3"/>
                      <a:pt x="7" y="3"/>
                      <a:pt x="8" y="3"/>
                    </a:cubicBezTo>
                    <a:cubicBezTo>
                      <a:pt x="10" y="3"/>
                      <a:pt x="12" y="5"/>
                      <a:pt x="12" y="7"/>
                    </a:cubicBezTo>
                    <a:cubicBezTo>
                      <a:pt x="12" y="7"/>
                      <a:pt x="12" y="7"/>
                      <a:pt x="12" y="7"/>
                    </a:cubicBezTo>
                    <a:cubicBezTo>
                      <a:pt x="12" y="9"/>
                      <a:pt x="9" y="10"/>
                      <a:pt x="7" y="10"/>
                    </a:cubicBezTo>
                    <a:moveTo>
                      <a:pt x="3" y="2"/>
                    </a:moveTo>
                    <a:cubicBezTo>
                      <a:pt x="2" y="3"/>
                      <a:pt x="1" y="4"/>
                      <a:pt x="1" y="5"/>
                    </a:cubicBezTo>
                    <a:cubicBezTo>
                      <a:pt x="0" y="7"/>
                      <a:pt x="1" y="8"/>
                      <a:pt x="2" y="9"/>
                    </a:cubicBezTo>
                    <a:cubicBezTo>
                      <a:pt x="3" y="11"/>
                      <a:pt x="5" y="11"/>
                      <a:pt x="6" y="12"/>
                    </a:cubicBezTo>
                    <a:cubicBezTo>
                      <a:pt x="8" y="12"/>
                      <a:pt x="10" y="12"/>
                      <a:pt x="11" y="11"/>
                    </a:cubicBezTo>
                    <a:cubicBezTo>
                      <a:pt x="13" y="10"/>
                      <a:pt x="14" y="9"/>
                      <a:pt x="14" y="7"/>
                    </a:cubicBezTo>
                    <a:cubicBezTo>
                      <a:pt x="15" y="4"/>
                      <a:pt x="12" y="1"/>
                      <a:pt x="8" y="1"/>
                    </a:cubicBezTo>
                    <a:cubicBezTo>
                      <a:pt x="6" y="0"/>
                      <a:pt x="4" y="1"/>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Freeform 183">
                <a:extLst>
                  <a:ext uri="{FF2B5EF4-FFF2-40B4-BE49-F238E27FC236}">
                    <a16:creationId xmlns:a16="http://schemas.microsoft.com/office/drawing/2014/main" id="{8D33F030-52DB-C5F6-7681-605CDC651C72}"/>
                  </a:ext>
                </a:extLst>
              </p:cNvPr>
              <p:cNvSpPr>
                <a:spLocks noChangeAspect="1" noEditPoints="1"/>
              </p:cNvSpPr>
              <p:nvPr/>
            </p:nvSpPr>
            <p:spPr bwMode="auto">
              <a:xfrm>
                <a:off x="817" y="1114"/>
                <a:ext cx="7" cy="6"/>
              </a:xfrm>
              <a:custGeom>
                <a:avLst/>
                <a:gdLst>
                  <a:gd name="T0" fmla="*/ 2 w 13"/>
                  <a:gd name="T1" fmla="*/ 4 h 12"/>
                  <a:gd name="T2" fmla="*/ 3 w 13"/>
                  <a:gd name="T3" fmla="*/ 2 h 12"/>
                  <a:gd name="T4" fmla="*/ 5 w 13"/>
                  <a:gd name="T5" fmla="*/ 1 h 12"/>
                  <a:gd name="T6" fmla="*/ 5 w 13"/>
                  <a:gd name="T7" fmla="*/ 2 h 12"/>
                  <a:gd name="T8" fmla="*/ 6 w 13"/>
                  <a:gd name="T9" fmla="*/ 3 h 12"/>
                  <a:gd name="T10" fmla="*/ 5 w 13"/>
                  <a:gd name="T11" fmla="*/ 4 h 12"/>
                  <a:gd name="T12" fmla="*/ 2 w 13"/>
                  <a:gd name="T13" fmla="*/ 4 h 12"/>
                  <a:gd name="T14" fmla="*/ 2 w 13"/>
                  <a:gd name="T15" fmla="*/ 4 h 12"/>
                  <a:gd name="T16" fmla="*/ 2 w 13"/>
                  <a:gd name="T17" fmla="*/ 1 h 12"/>
                  <a:gd name="T18" fmla="*/ 1 w 13"/>
                  <a:gd name="T19" fmla="*/ 5 h 12"/>
                  <a:gd name="T20" fmla="*/ 1 w 13"/>
                  <a:gd name="T21" fmla="*/ 5 h 12"/>
                  <a:gd name="T22" fmla="*/ 5 w 13"/>
                  <a:gd name="T23" fmla="*/ 5 h 12"/>
                  <a:gd name="T24" fmla="*/ 7 w 13"/>
                  <a:gd name="T25" fmla="*/ 3 h 12"/>
                  <a:gd name="T26" fmla="*/ 6 w 13"/>
                  <a:gd name="T27" fmla="*/ 1 h 12"/>
                  <a:gd name="T28" fmla="*/ 5 w 13"/>
                  <a:gd name="T29" fmla="*/ 0 h 12"/>
                  <a:gd name="T30" fmla="*/ 2 w 13"/>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3" y="7"/>
                    </a:moveTo>
                    <a:cubicBezTo>
                      <a:pt x="3" y="6"/>
                      <a:pt x="4" y="4"/>
                      <a:pt x="5" y="3"/>
                    </a:cubicBezTo>
                    <a:cubicBezTo>
                      <a:pt x="6" y="3"/>
                      <a:pt x="7" y="2"/>
                      <a:pt x="9" y="2"/>
                    </a:cubicBezTo>
                    <a:cubicBezTo>
                      <a:pt x="9" y="3"/>
                      <a:pt x="10" y="3"/>
                      <a:pt x="10" y="3"/>
                    </a:cubicBezTo>
                    <a:cubicBezTo>
                      <a:pt x="11" y="4"/>
                      <a:pt x="11" y="5"/>
                      <a:pt x="11" y="5"/>
                    </a:cubicBezTo>
                    <a:cubicBezTo>
                      <a:pt x="10" y="6"/>
                      <a:pt x="10" y="7"/>
                      <a:pt x="9" y="8"/>
                    </a:cubicBezTo>
                    <a:cubicBezTo>
                      <a:pt x="7" y="9"/>
                      <a:pt x="5" y="9"/>
                      <a:pt x="4" y="8"/>
                    </a:cubicBezTo>
                    <a:cubicBezTo>
                      <a:pt x="4" y="8"/>
                      <a:pt x="3" y="7"/>
                      <a:pt x="3" y="7"/>
                    </a:cubicBezTo>
                    <a:moveTo>
                      <a:pt x="4" y="2"/>
                    </a:moveTo>
                    <a:cubicBezTo>
                      <a:pt x="1" y="4"/>
                      <a:pt x="0" y="7"/>
                      <a:pt x="2" y="10"/>
                    </a:cubicBezTo>
                    <a:cubicBezTo>
                      <a:pt x="2" y="10"/>
                      <a:pt x="2" y="10"/>
                      <a:pt x="2" y="10"/>
                    </a:cubicBezTo>
                    <a:cubicBezTo>
                      <a:pt x="4" y="12"/>
                      <a:pt x="7" y="12"/>
                      <a:pt x="10" y="10"/>
                    </a:cubicBezTo>
                    <a:cubicBezTo>
                      <a:pt x="12" y="9"/>
                      <a:pt x="13" y="7"/>
                      <a:pt x="13" y="5"/>
                    </a:cubicBezTo>
                    <a:cubicBezTo>
                      <a:pt x="13" y="4"/>
                      <a:pt x="13" y="3"/>
                      <a:pt x="12" y="2"/>
                    </a:cubicBezTo>
                    <a:cubicBezTo>
                      <a:pt x="11" y="1"/>
                      <a:pt x="10" y="0"/>
                      <a:pt x="9" y="0"/>
                    </a:cubicBezTo>
                    <a:cubicBezTo>
                      <a:pt x="7" y="0"/>
                      <a:pt x="5" y="1"/>
                      <a:pt x="4"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Freeform 184">
                <a:extLst>
                  <a:ext uri="{FF2B5EF4-FFF2-40B4-BE49-F238E27FC236}">
                    <a16:creationId xmlns:a16="http://schemas.microsoft.com/office/drawing/2014/main" id="{C878400A-DC64-2010-4C22-F08DBCE4EEE5}"/>
                  </a:ext>
                </a:extLst>
              </p:cNvPr>
              <p:cNvSpPr>
                <a:spLocks noChangeAspect="1" noEditPoints="1"/>
              </p:cNvSpPr>
              <p:nvPr/>
            </p:nvSpPr>
            <p:spPr bwMode="auto">
              <a:xfrm>
                <a:off x="837" y="1168"/>
                <a:ext cx="6" cy="6"/>
              </a:xfrm>
              <a:custGeom>
                <a:avLst/>
                <a:gdLst>
                  <a:gd name="T0" fmla="*/ 3 w 12"/>
                  <a:gd name="T1" fmla="*/ 6 h 13"/>
                  <a:gd name="T2" fmla="*/ 3 w 12"/>
                  <a:gd name="T3" fmla="*/ 6 h 13"/>
                  <a:gd name="T4" fmla="*/ 3 w 12"/>
                  <a:gd name="T5" fmla="*/ 5 h 13"/>
                  <a:gd name="T6" fmla="*/ 3 w 12"/>
                  <a:gd name="T7" fmla="*/ 5 h 13"/>
                  <a:gd name="T8" fmla="*/ 2 w 12"/>
                  <a:gd name="T9" fmla="*/ 5 h 13"/>
                  <a:gd name="T10" fmla="*/ 2 w 12"/>
                  <a:gd name="T11" fmla="*/ 3 h 13"/>
                  <a:gd name="T12" fmla="*/ 2 w 12"/>
                  <a:gd name="T13" fmla="*/ 1 h 13"/>
                  <a:gd name="T14" fmla="*/ 3 w 12"/>
                  <a:gd name="T15" fmla="*/ 1 h 13"/>
                  <a:gd name="T16" fmla="*/ 5 w 12"/>
                  <a:gd name="T17" fmla="*/ 3 h 13"/>
                  <a:gd name="T18" fmla="*/ 4 w 12"/>
                  <a:gd name="T19" fmla="*/ 5 h 13"/>
                  <a:gd name="T20" fmla="*/ 3 w 12"/>
                  <a:gd name="T21" fmla="*/ 5 h 13"/>
                  <a:gd name="T22" fmla="*/ 2 w 12"/>
                  <a:gd name="T23" fmla="*/ 0 h 13"/>
                  <a:gd name="T24" fmla="*/ 0 w 12"/>
                  <a:gd name="T25" fmla="*/ 3 h 13"/>
                  <a:gd name="T26" fmla="*/ 0 w 12"/>
                  <a:gd name="T27" fmla="*/ 3 h 13"/>
                  <a:gd name="T28" fmla="*/ 1 w 12"/>
                  <a:gd name="T29" fmla="*/ 6 h 13"/>
                  <a:gd name="T30" fmla="*/ 3 w 12"/>
                  <a:gd name="T31" fmla="*/ 6 h 13"/>
                  <a:gd name="T32" fmla="*/ 5 w 12"/>
                  <a:gd name="T33" fmla="*/ 6 h 13"/>
                  <a:gd name="T34" fmla="*/ 6 w 12"/>
                  <a:gd name="T35" fmla="*/ 3 h 13"/>
                  <a:gd name="T36" fmla="*/ 5 w 12"/>
                  <a:gd name="T37" fmla="*/ 1 h 13"/>
                  <a:gd name="T38" fmla="*/ 3 w 12"/>
                  <a:gd name="T39" fmla="*/ 0 h 13"/>
                  <a:gd name="T40" fmla="*/ 2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6" y="13"/>
                    </a:moveTo>
                    <a:cubicBezTo>
                      <a:pt x="6" y="13"/>
                      <a:pt x="6" y="13"/>
                      <a:pt x="6" y="13"/>
                    </a:cubicBezTo>
                    <a:close/>
                    <a:moveTo>
                      <a:pt x="6" y="11"/>
                    </a:moveTo>
                    <a:cubicBezTo>
                      <a:pt x="6" y="11"/>
                      <a:pt x="6" y="11"/>
                      <a:pt x="6" y="11"/>
                    </a:cubicBezTo>
                    <a:cubicBezTo>
                      <a:pt x="5" y="11"/>
                      <a:pt x="4" y="11"/>
                      <a:pt x="4" y="10"/>
                    </a:cubicBezTo>
                    <a:cubicBezTo>
                      <a:pt x="3" y="9"/>
                      <a:pt x="3" y="8"/>
                      <a:pt x="3" y="7"/>
                    </a:cubicBezTo>
                    <a:cubicBezTo>
                      <a:pt x="3" y="5"/>
                      <a:pt x="3" y="4"/>
                      <a:pt x="4" y="3"/>
                    </a:cubicBezTo>
                    <a:cubicBezTo>
                      <a:pt x="5" y="3"/>
                      <a:pt x="5" y="2"/>
                      <a:pt x="6" y="2"/>
                    </a:cubicBezTo>
                    <a:cubicBezTo>
                      <a:pt x="8" y="2"/>
                      <a:pt x="9" y="4"/>
                      <a:pt x="9" y="7"/>
                    </a:cubicBezTo>
                    <a:cubicBezTo>
                      <a:pt x="9" y="8"/>
                      <a:pt x="9" y="9"/>
                      <a:pt x="8" y="10"/>
                    </a:cubicBezTo>
                    <a:cubicBezTo>
                      <a:pt x="8" y="11"/>
                      <a:pt x="7" y="11"/>
                      <a:pt x="6" y="11"/>
                    </a:cubicBezTo>
                    <a:moveTo>
                      <a:pt x="3" y="1"/>
                    </a:moveTo>
                    <a:cubicBezTo>
                      <a:pt x="1" y="3"/>
                      <a:pt x="1" y="4"/>
                      <a:pt x="0" y="7"/>
                    </a:cubicBezTo>
                    <a:cubicBezTo>
                      <a:pt x="0" y="7"/>
                      <a:pt x="0" y="7"/>
                      <a:pt x="0" y="7"/>
                    </a:cubicBezTo>
                    <a:cubicBezTo>
                      <a:pt x="0" y="9"/>
                      <a:pt x="1" y="11"/>
                      <a:pt x="2" y="12"/>
                    </a:cubicBezTo>
                    <a:cubicBezTo>
                      <a:pt x="3" y="13"/>
                      <a:pt x="5" y="13"/>
                      <a:pt x="6" y="13"/>
                    </a:cubicBezTo>
                    <a:cubicBezTo>
                      <a:pt x="7" y="13"/>
                      <a:pt x="8" y="13"/>
                      <a:pt x="10" y="12"/>
                    </a:cubicBezTo>
                    <a:cubicBezTo>
                      <a:pt x="11" y="11"/>
                      <a:pt x="12" y="9"/>
                      <a:pt x="12" y="7"/>
                    </a:cubicBezTo>
                    <a:cubicBezTo>
                      <a:pt x="12" y="5"/>
                      <a:pt x="11" y="3"/>
                      <a:pt x="10" y="2"/>
                    </a:cubicBezTo>
                    <a:cubicBezTo>
                      <a:pt x="9" y="1"/>
                      <a:pt x="8" y="0"/>
                      <a:pt x="6" y="0"/>
                    </a:cubicBezTo>
                    <a:cubicBezTo>
                      <a:pt x="5" y="0"/>
                      <a:pt x="4" y="0"/>
                      <a:pt x="3"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Freeform 185">
                <a:extLst>
                  <a:ext uri="{FF2B5EF4-FFF2-40B4-BE49-F238E27FC236}">
                    <a16:creationId xmlns:a16="http://schemas.microsoft.com/office/drawing/2014/main" id="{69151B03-DB59-16AB-6A7C-BC33C1FCE38E}"/>
                  </a:ext>
                </a:extLst>
              </p:cNvPr>
              <p:cNvSpPr>
                <a:spLocks noChangeAspect="1" noEditPoints="1"/>
              </p:cNvSpPr>
              <p:nvPr/>
            </p:nvSpPr>
            <p:spPr bwMode="auto">
              <a:xfrm>
                <a:off x="815" y="1133"/>
                <a:ext cx="7" cy="6"/>
              </a:xfrm>
              <a:custGeom>
                <a:avLst/>
                <a:gdLst>
                  <a:gd name="T0" fmla="*/ 3 w 14"/>
                  <a:gd name="T1" fmla="*/ 5 h 13"/>
                  <a:gd name="T2" fmla="*/ 2 w 14"/>
                  <a:gd name="T3" fmla="*/ 2 h 13"/>
                  <a:gd name="T4" fmla="*/ 3 w 14"/>
                  <a:gd name="T5" fmla="*/ 1 h 13"/>
                  <a:gd name="T6" fmla="*/ 5 w 14"/>
                  <a:gd name="T7" fmla="*/ 1 h 13"/>
                  <a:gd name="T8" fmla="*/ 6 w 14"/>
                  <a:gd name="T9" fmla="*/ 3 h 13"/>
                  <a:gd name="T10" fmla="*/ 6 w 14"/>
                  <a:gd name="T11" fmla="*/ 4 h 13"/>
                  <a:gd name="T12" fmla="*/ 5 w 14"/>
                  <a:gd name="T13" fmla="*/ 5 h 13"/>
                  <a:gd name="T14" fmla="*/ 3 w 14"/>
                  <a:gd name="T15" fmla="*/ 5 h 13"/>
                  <a:gd name="T16" fmla="*/ 2 w 14"/>
                  <a:gd name="T17" fmla="*/ 0 h 13"/>
                  <a:gd name="T18" fmla="*/ 1 w 14"/>
                  <a:gd name="T19" fmla="*/ 2 h 13"/>
                  <a:gd name="T20" fmla="*/ 3 w 14"/>
                  <a:gd name="T21" fmla="*/ 6 h 13"/>
                  <a:gd name="T22" fmla="*/ 5 w 14"/>
                  <a:gd name="T23" fmla="*/ 6 h 13"/>
                  <a:gd name="T24" fmla="*/ 7 w 14"/>
                  <a:gd name="T25" fmla="*/ 4 h 13"/>
                  <a:gd name="T26" fmla="*/ 7 w 14"/>
                  <a:gd name="T27" fmla="*/ 3 h 13"/>
                  <a:gd name="T28" fmla="*/ 5 w 14"/>
                  <a:gd name="T29" fmla="*/ 0 h 13"/>
                  <a:gd name="T30" fmla="*/ 2 w 1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3">
                    <a:moveTo>
                      <a:pt x="6" y="10"/>
                    </a:moveTo>
                    <a:cubicBezTo>
                      <a:pt x="3" y="8"/>
                      <a:pt x="2" y="6"/>
                      <a:pt x="3" y="5"/>
                    </a:cubicBezTo>
                    <a:cubicBezTo>
                      <a:pt x="3" y="4"/>
                      <a:pt x="4" y="3"/>
                      <a:pt x="5" y="3"/>
                    </a:cubicBezTo>
                    <a:cubicBezTo>
                      <a:pt x="6" y="3"/>
                      <a:pt x="7" y="3"/>
                      <a:pt x="9" y="3"/>
                    </a:cubicBezTo>
                    <a:cubicBezTo>
                      <a:pt x="10" y="4"/>
                      <a:pt x="11" y="5"/>
                      <a:pt x="11" y="6"/>
                    </a:cubicBezTo>
                    <a:cubicBezTo>
                      <a:pt x="12" y="7"/>
                      <a:pt x="12" y="8"/>
                      <a:pt x="11" y="8"/>
                    </a:cubicBezTo>
                    <a:cubicBezTo>
                      <a:pt x="11" y="9"/>
                      <a:pt x="10" y="10"/>
                      <a:pt x="10" y="10"/>
                    </a:cubicBezTo>
                    <a:cubicBezTo>
                      <a:pt x="9" y="10"/>
                      <a:pt x="7" y="10"/>
                      <a:pt x="6" y="10"/>
                    </a:cubicBezTo>
                    <a:moveTo>
                      <a:pt x="4" y="1"/>
                    </a:moveTo>
                    <a:cubicBezTo>
                      <a:pt x="3" y="1"/>
                      <a:pt x="2" y="2"/>
                      <a:pt x="1" y="4"/>
                    </a:cubicBezTo>
                    <a:cubicBezTo>
                      <a:pt x="0" y="6"/>
                      <a:pt x="1" y="10"/>
                      <a:pt x="5" y="12"/>
                    </a:cubicBezTo>
                    <a:cubicBezTo>
                      <a:pt x="7" y="12"/>
                      <a:pt x="9" y="13"/>
                      <a:pt x="10" y="12"/>
                    </a:cubicBezTo>
                    <a:cubicBezTo>
                      <a:pt x="12" y="12"/>
                      <a:pt x="13" y="11"/>
                      <a:pt x="13" y="9"/>
                    </a:cubicBezTo>
                    <a:cubicBezTo>
                      <a:pt x="14" y="8"/>
                      <a:pt x="14" y="7"/>
                      <a:pt x="13" y="6"/>
                    </a:cubicBezTo>
                    <a:cubicBezTo>
                      <a:pt x="13" y="4"/>
                      <a:pt x="11" y="2"/>
                      <a:pt x="10" y="1"/>
                    </a:cubicBezTo>
                    <a:cubicBezTo>
                      <a:pt x="8" y="1"/>
                      <a:pt x="6" y="0"/>
                      <a:pt x="4"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78" name="Freeform 186">
                <a:extLst>
                  <a:ext uri="{FF2B5EF4-FFF2-40B4-BE49-F238E27FC236}">
                    <a16:creationId xmlns:a16="http://schemas.microsoft.com/office/drawing/2014/main" id="{92C97EE7-9CD4-0015-4ADE-EC8A3FD8BA2B}"/>
                  </a:ext>
                </a:extLst>
              </p:cNvPr>
              <p:cNvSpPr>
                <a:spLocks noChangeAspect="1" noEditPoints="1"/>
              </p:cNvSpPr>
              <p:nvPr/>
            </p:nvSpPr>
            <p:spPr bwMode="auto">
              <a:xfrm>
                <a:off x="804" y="1075"/>
                <a:ext cx="68" cy="116"/>
              </a:xfrm>
              <a:custGeom>
                <a:avLst/>
                <a:gdLst>
                  <a:gd name="T0" fmla="*/ 44 w 136"/>
                  <a:gd name="T1" fmla="*/ 79 h 233"/>
                  <a:gd name="T2" fmla="*/ 39 w 136"/>
                  <a:gd name="T3" fmla="*/ 87 h 233"/>
                  <a:gd name="T4" fmla="*/ 25 w 136"/>
                  <a:gd name="T5" fmla="*/ 39 h 233"/>
                  <a:gd name="T6" fmla="*/ 25 w 136"/>
                  <a:gd name="T7" fmla="*/ 41 h 233"/>
                  <a:gd name="T8" fmla="*/ 30 w 136"/>
                  <a:gd name="T9" fmla="*/ 41 h 233"/>
                  <a:gd name="T10" fmla="*/ 30 w 136"/>
                  <a:gd name="T11" fmla="*/ 44 h 233"/>
                  <a:gd name="T12" fmla="*/ 33 w 136"/>
                  <a:gd name="T13" fmla="*/ 44 h 233"/>
                  <a:gd name="T14" fmla="*/ 36 w 136"/>
                  <a:gd name="T15" fmla="*/ 47 h 233"/>
                  <a:gd name="T16" fmla="*/ 38 w 136"/>
                  <a:gd name="T17" fmla="*/ 47 h 233"/>
                  <a:gd name="T18" fmla="*/ 41 w 136"/>
                  <a:gd name="T19" fmla="*/ 50 h 233"/>
                  <a:gd name="T20" fmla="*/ 44 w 136"/>
                  <a:gd name="T21" fmla="*/ 48 h 233"/>
                  <a:gd name="T22" fmla="*/ 44 w 136"/>
                  <a:gd name="T23" fmla="*/ 65 h 233"/>
                  <a:gd name="T24" fmla="*/ 45 w 136"/>
                  <a:gd name="T25" fmla="*/ 69 h 233"/>
                  <a:gd name="T26" fmla="*/ 54 w 136"/>
                  <a:gd name="T27" fmla="*/ 100 h 233"/>
                  <a:gd name="T28" fmla="*/ 51 w 136"/>
                  <a:gd name="T29" fmla="*/ 103 h 233"/>
                  <a:gd name="T30" fmla="*/ 11 w 136"/>
                  <a:gd name="T31" fmla="*/ 48 h 233"/>
                  <a:gd name="T32" fmla="*/ 14 w 136"/>
                  <a:gd name="T33" fmla="*/ 48 h 233"/>
                  <a:gd name="T34" fmla="*/ 58 w 136"/>
                  <a:gd name="T35" fmla="*/ 54 h 233"/>
                  <a:gd name="T36" fmla="*/ 46 w 136"/>
                  <a:gd name="T37" fmla="*/ 56 h 233"/>
                  <a:gd name="T38" fmla="*/ 45 w 136"/>
                  <a:gd name="T39" fmla="*/ 70 h 233"/>
                  <a:gd name="T40" fmla="*/ 44 w 136"/>
                  <a:gd name="T41" fmla="*/ 64 h 233"/>
                  <a:gd name="T42" fmla="*/ 37 w 136"/>
                  <a:gd name="T43" fmla="*/ 58 h 233"/>
                  <a:gd name="T44" fmla="*/ 44 w 136"/>
                  <a:gd name="T45" fmla="*/ 49 h 233"/>
                  <a:gd name="T46" fmla="*/ 47 w 136"/>
                  <a:gd name="T47" fmla="*/ 47 h 233"/>
                  <a:gd name="T48" fmla="*/ 42 w 136"/>
                  <a:gd name="T49" fmla="*/ 22 h 233"/>
                  <a:gd name="T50" fmla="*/ 15 w 136"/>
                  <a:gd name="T51" fmla="*/ 0 h 233"/>
                  <a:gd name="T52" fmla="*/ 24 w 136"/>
                  <a:gd name="T53" fmla="*/ 22 h 233"/>
                  <a:gd name="T54" fmla="*/ 21 w 136"/>
                  <a:gd name="T55" fmla="*/ 31 h 233"/>
                  <a:gd name="T56" fmla="*/ 21 w 136"/>
                  <a:gd name="T57" fmla="*/ 36 h 233"/>
                  <a:gd name="T58" fmla="*/ 28 w 136"/>
                  <a:gd name="T59" fmla="*/ 29 h 233"/>
                  <a:gd name="T60" fmla="*/ 27 w 136"/>
                  <a:gd name="T61" fmla="*/ 37 h 233"/>
                  <a:gd name="T62" fmla="*/ 21 w 136"/>
                  <a:gd name="T63" fmla="*/ 42 h 233"/>
                  <a:gd name="T64" fmla="*/ 15 w 136"/>
                  <a:gd name="T65" fmla="*/ 48 h 233"/>
                  <a:gd name="T66" fmla="*/ 10 w 136"/>
                  <a:gd name="T67" fmla="*/ 46 h 233"/>
                  <a:gd name="T68" fmla="*/ 0 w 136"/>
                  <a:gd name="T69" fmla="*/ 45 h 233"/>
                  <a:gd name="T70" fmla="*/ 6 w 136"/>
                  <a:gd name="T71" fmla="*/ 47 h 233"/>
                  <a:gd name="T72" fmla="*/ 3 w 136"/>
                  <a:gd name="T73" fmla="*/ 56 h 233"/>
                  <a:gd name="T74" fmla="*/ 16 w 136"/>
                  <a:gd name="T75" fmla="*/ 70 h 233"/>
                  <a:gd name="T76" fmla="*/ 12 w 136"/>
                  <a:gd name="T77" fmla="*/ 66 h 233"/>
                  <a:gd name="T78" fmla="*/ 7 w 136"/>
                  <a:gd name="T79" fmla="*/ 59 h 233"/>
                  <a:gd name="T80" fmla="*/ 31 w 136"/>
                  <a:gd name="T81" fmla="*/ 73 h 233"/>
                  <a:gd name="T82" fmla="*/ 1 w 136"/>
                  <a:gd name="T83" fmla="*/ 100 h 233"/>
                  <a:gd name="T84" fmla="*/ 4 w 136"/>
                  <a:gd name="T85" fmla="*/ 100 h 233"/>
                  <a:gd name="T86" fmla="*/ 27 w 136"/>
                  <a:gd name="T87" fmla="*/ 92 h 233"/>
                  <a:gd name="T88" fmla="*/ 43 w 136"/>
                  <a:gd name="T89" fmla="*/ 95 h 233"/>
                  <a:gd name="T90" fmla="*/ 41 w 136"/>
                  <a:gd name="T91" fmla="*/ 114 h 233"/>
                  <a:gd name="T92" fmla="*/ 47 w 136"/>
                  <a:gd name="T93" fmla="*/ 109 h 233"/>
                  <a:gd name="T94" fmla="*/ 52 w 136"/>
                  <a:gd name="T95" fmla="*/ 105 h 233"/>
                  <a:gd name="T96" fmla="*/ 54 w 136"/>
                  <a:gd name="T97" fmla="*/ 99 h 233"/>
                  <a:gd name="T98" fmla="*/ 47 w 136"/>
                  <a:gd name="T99" fmla="*/ 93 h 233"/>
                  <a:gd name="T100" fmla="*/ 57 w 136"/>
                  <a:gd name="T101" fmla="*/ 88 h 233"/>
                  <a:gd name="T102" fmla="*/ 58 w 136"/>
                  <a:gd name="T103" fmla="*/ 83 h 233"/>
                  <a:gd name="T104" fmla="*/ 54 w 136"/>
                  <a:gd name="T105" fmla="*/ 55 h 2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233">
                    <a:moveTo>
                      <a:pt x="88" y="158"/>
                    </a:moveTo>
                    <a:cubicBezTo>
                      <a:pt x="87" y="160"/>
                      <a:pt x="84" y="160"/>
                      <a:pt x="83" y="159"/>
                    </a:cubicBezTo>
                    <a:cubicBezTo>
                      <a:pt x="81" y="158"/>
                      <a:pt x="81" y="156"/>
                      <a:pt x="82" y="154"/>
                    </a:cubicBezTo>
                    <a:cubicBezTo>
                      <a:pt x="84" y="152"/>
                      <a:pt x="86" y="151"/>
                      <a:pt x="88" y="152"/>
                    </a:cubicBezTo>
                    <a:cubicBezTo>
                      <a:pt x="89" y="153"/>
                      <a:pt x="89" y="156"/>
                      <a:pt x="88" y="158"/>
                    </a:cubicBezTo>
                    <a:moveTo>
                      <a:pt x="78" y="174"/>
                    </a:moveTo>
                    <a:cubicBezTo>
                      <a:pt x="76" y="176"/>
                      <a:pt x="74" y="177"/>
                      <a:pt x="72" y="175"/>
                    </a:cubicBezTo>
                    <a:cubicBezTo>
                      <a:pt x="71" y="174"/>
                      <a:pt x="71" y="172"/>
                      <a:pt x="72" y="170"/>
                    </a:cubicBezTo>
                    <a:cubicBezTo>
                      <a:pt x="74" y="168"/>
                      <a:pt x="76" y="167"/>
                      <a:pt x="78" y="168"/>
                    </a:cubicBezTo>
                    <a:cubicBezTo>
                      <a:pt x="79" y="169"/>
                      <a:pt x="79" y="172"/>
                      <a:pt x="78" y="174"/>
                    </a:cubicBezTo>
                    <a:moveTo>
                      <a:pt x="43" y="85"/>
                    </a:moveTo>
                    <a:cubicBezTo>
                      <a:pt x="44" y="81"/>
                      <a:pt x="46" y="74"/>
                      <a:pt x="46" y="74"/>
                    </a:cubicBezTo>
                    <a:cubicBezTo>
                      <a:pt x="50" y="75"/>
                      <a:pt x="50" y="75"/>
                      <a:pt x="50" y="75"/>
                    </a:cubicBezTo>
                    <a:cubicBezTo>
                      <a:pt x="49" y="76"/>
                      <a:pt x="48" y="77"/>
                      <a:pt x="46" y="78"/>
                    </a:cubicBezTo>
                    <a:cubicBezTo>
                      <a:pt x="47" y="79"/>
                      <a:pt x="49" y="79"/>
                      <a:pt x="50" y="78"/>
                    </a:cubicBezTo>
                    <a:cubicBezTo>
                      <a:pt x="48" y="82"/>
                      <a:pt x="48" y="82"/>
                      <a:pt x="48" y="82"/>
                    </a:cubicBezTo>
                    <a:cubicBezTo>
                      <a:pt x="48" y="81"/>
                      <a:pt x="47" y="80"/>
                      <a:pt x="46" y="80"/>
                    </a:cubicBezTo>
                    <a:cubicBezTo>
                      <a:pt x="45" y="83"/>
                      <a:pt x="47" y="84"/>
                      <a:pt x="48" y="85"/>
                    </a:cubicBezTo>
                    <a:cubicBezTo>
                      <a:pt x="51" y="86"/>
                      <a:pt x="52" y="86"/>
                      <a:pt x="53" y="85"/>
                    </a:cubicBezTo>
                    <a:cubicBezTo>
                      <a:pt x="54" y="84"/>
                      <a:pt x="52" y="82"/>
                      <a:pt x="50" y="83"/>
                    </a:cubicBezTo>
                    <a:cubicBezTo>
                      <a:pt x="50" y="81"/>
                      <a:pt x="51" y="79"/>
                      <a:pt x="53" y="79"/>
                    </a:cubicBezTo>
                    <a:cubicBezTo>
                      <a:pt x="54" y="79"/>
                      <a:pt x="54" y="80"/>
                      <a:pt x="55" y="82"/>
                    </a:cubicBezTo>
                    <a:cubicBezTo>
                      <a:pt x="55" y="78"/>
                      <a:pt x="56" y="76"/>
                      <a:pt x="59" y="75"/>
                    </a:cubicBezTo>
                    <a:cubicBezTo>
                      <a:pt x="60" y="78"/>
                      <a:pt x="59" y="80"/>
                      <a:pt x="57" y="83"/>
                    </a:cubicBezTo>
                    <a:cubicBezTo>
                      <a:pt x="58" y="82"/>
                      <a:pt x="60" y="82"/>
                      <a:pt x="60" y="83"/>
                    </a:cubicBezTo>
                    <a:cubicBezTo>
                      <a:pt x="61" y="84"/>
                      <a:pt x="61" y="86"/>
                      <a:pt x="59" y="87"/>
                    </a:cubicBezTo>
                    <a:cubicBezTo>
                      <a:pt x="59" y="85"/>
                      <a:pt x="56" y="84"/>
                      <a:pt x="55" y="86"/>
                    </a:cubicBezTo>
                    <a:cubicBezTo>
                      <a:pt x="55" y="87"/>
                      <a:pt x="56" y="89"/>
                      <a:pt x="58" y="90"/>
                    </a:cubicBezTo>
                    <a:cubicBezTo>
                      <a:pt x="61" y="91"/>
                      <a:pt x="63" y="90"/>
                      <a:pt x="64" y="88"/>
                    </a:cubicBezTo>
                    <a:cubicBezTo>
                      <a:pt x="63" y="88"/>
                      <a:pt x="62" y="88"/>
                      <a:pt x="60" y="89"/>
                    </a:cubicBezTo>
                    <a:cubicBezTo>
                      <a:pt x="63" y="84"/>
                      <a:pt x="63" y="84"/>
                      <a:pt x="63" y="84"/>
                    </a:cubicBezTo>
                    <a:cubicBezTo>
                      <a:pt x="63" y="85"/>
                      <a:pt x="63" y="86"/>
                      <a:pt x="65" y="87"/>
                    </a:cubicBezTo>
                    <a:cubicBezTo>
                      <a:pt x="65" y="86"/>
                      <a:pt x="66" y="84"/>
                      <a:pt x="65" y="82"/>
                    </a:cubicBezTo>
                    <a:cubicBezTo>
                      <a:pt x="70" y="85"/>
                      <a:pt x="70" y="85"/>
                      <a:pt x="70" y="85"/>
                    </a:cubicBezTo>
                    <a:cubicBezTo>
                      <a:pt x="68" y="86"/>
                      <a:pt x="67" y="87"/>
                      <a:pt x="66" y="88"/>
                    </a:cubicBezTo>
                    <a:cubicBezTo>
                      <a:pt x="68" y="88"/>
                      <a:pt x="69" y="88"/>
                      <a:pt x="70" y="88"/>
                    </a:cubicBezTo>
                    <a:cubicBezTo>
                      <a:pt x="67" y="93"/>
                      <a:pt x="67" y="93"/>
                      <a:pt x="67" y="93"/>
                    </a:cubicBezTo>
                    <a:cubicBezTo>
                      <a:pt x="67" y="91"/>
                      <a:pt x="66" y="90"/>
                      <a:pt x="66" y="89"/>
                    </a:cubicBezTo>
                    <a:cubicBezTo>
                      <a:pt x="64" y="91"/>
                      <a:pt x="65" y="94"/>
                      <a:pt x="67" y="95"/>
                    </a:cubicBezTo>
                    <a:cubicBezTo>
                      <a:pt x="69" y="96"/>
                      <a:pt x="71" y="97"/>
                      <a:pt x="72" y="95"/>
                    </a:cubicBezTo>
                    <a:cubicBezTo>
                      <a:pt x="73" y="94"/>
                      <a:pt x="71" y="92"/>
                      <a:pt x="69" y="93"/>
                    </a:cubicBezTo>
                    <a:cubicBezTo>
                      <a:pt x="69" y="91"/>
                      <a:pt x="70" y="90"/>
                      <a:pt x="72" y="90"/>
                    </a:cubicBezTo>
                    <a:cubicBezTo>
                      <a:pt x="73" y="90"/>
                      <a:pt x="74" y="91"/>
                      <a:pt x="74" y="92"/>
                    </a:cubicBezTo>
                    <a:cubicBezTo>
                      <a:pt x="75" y="89"/>
                      <a:pt x="76" y="87"/>
                      <a:pt x="79" y="86"/>
                    </a:cubicBezTo>
                    <a:cubicBezTo>
                      <a:pt x="80" y="90"/>
                      <a:pt x="79" y="92"/>
                      <a:pt x="76" y="94"/>
                    </a:cubicBezTo>
                    <a:cubicBezTo>
                      <a:pt x="77" y="93"/>
                      <a:pt x="78" y="94"/>
                      <a:pt x="79" y="95"/>
                    </a:cubicBezTo>
                    <a:cubicBezTo>
                      <a:pt x="79" y="96"/>
                      <a:pt x="79" y="97"/>
                      <a:pt x="77" y="98"/>
                    </a:cubicBezTo>
                    <a:cubicBezTo>
                      <a:pt x="77" y="96"/>
                      <a:pt x="74" y="96"/>
                      <a:pt x="74" y="97"/>
                    </a:cubicBezTo>
                    <a:cubicBezTo>
                      <a:pt x="73" y="98"/>
                      <a:pt x="74" y="99"/>
                      <a:pt x="76" y="101"/>
                    </a:cubicBezTo>
                    <a:cubicBezTo>
                      <a:pt x="78" y="102"/>
                      <a:pt x="80" y="103"/>
                      <a:pt x="82" y="101"/>
                    </a:cubicBezTo>
                    <a:cubicBezTo>
                      <a:pt x="81" y="100"/>
                      <a:pt x="79" y="99"/>
                      <a:pt x="79" y="99"/>
                    </a:cubicBezTo>
                    <a:cubicBezTo>
                      <a:pt x="81" y="96"/>
                      <a:pt x="81" y="96"/>
                      <a:pt x="81" y="96"/>
                    </a:cubicBezTo>
                    <a:cubicBezTo>
                      <a:pt x="81" y="97"/>
                      <a:pt x="82" y="99"/>
                      <a:pt x="83" y="99"/>
                    </a:cubicBezTo>
                    <a:cubicBezTo>
                      <a:pt x="83" y="98"/>
                      <a:pt x="84" y="96"/>
                      <a:pt x="83" y="95"/>
                    </a:cubicBezTo>
                    <a:cubicBezTo>
                      <a:pt x="87" y="97"/>
                      <a:pt x="87" y="97"/>
                      <a:pt x="87" y="97"/>
                    </a:cubicBezTo>
                    <a:cubicBezTo>
                      <a:pt x="87" y="97"/>
                      <a:pt x="81" y="103"/>
                      <a:pt x="79" y="106"/>
                    </a:cubicBezTo>
                    <a:lnTo>
                      <a:pt x="43" y="85"/>
                    </a:lnTo>
                    <a:close/>
                    <a:moveTo>
                      <a:pt x="85" y="134"/>
                    </a:moveTo>
                    <a:cubicBezTo>
                      <a:pt x="85" y="133"/>
                      <a:pt x="85" y="132"/>
                      <a:pt x="86" y="132"/>
                    </a:cubicBezTo>
                    <a:cubicBezTo>
                      <a:pt x="87" y="131"/>
                      <a:pt x="88" y="131"/>
                      <a:pt x="88" y="131"/>
                    </a:cubicBezTo>
                    <a:cubicBezTo>
                      <a:pt x="89" y="131"/>
                      <a:pt x="91" y="132"/>
                      <a:pt x="92" y="133"/>
                    </a:cubicBezTo>
                    <a:cubicBezTo>
                      <a:pt x="93" y="134"/>
                      <a:pt x="93" y="135"/>
                      <a:pt x="93" y="136"/>
                    </a:cubicBezTo>
                    <a:cubicBezTo>
                      <a:pt x="93" y="137"/>
                      <a:pt x="93" y="138"/>
                      <a:pt x="92" y="138"/>
                    </a:cubicBezTo>
                    <a:cubicBezTo>
                      <a:pt x="92" y="138"/>
                      <a:pt x="92" y="138"/>
                      <a:pt x="92" y="138"/>
                    </a:cubicBezTo>
                    <a:cubicBezTo>
                      <a:pt x="92" y="139"/>
                      <a:pt x="91" y="139"/>
                      <a:pt x="90" y="139"/>
                    </a:cubicBezTo>
                    <a:cubicBezTo>
                      <a:pt x="89" y="139"/>
                      <a:pt x="88" y="138"/>
                      <a:pt x="87" y="137"/>
                    </a:cubicBezTo>
                    <a:cubicBezTo>
                      <a:pt x="86" y="136"/>
                      <a:pt x="85" y="135"/>
                      <a:pt x="85" y="134"/>
                    </a:cubicBezTo>
                    <a:moveTo>
                      <a:pt x="101" y="205"/>
                    </a:moveTo>
                    <a:cubicBezTo>
                      <a:pt x="101" y="204"/>
                      <a:pt x="102" y="203"/>
                      <a:pt x="103" y="202"/>
                    </a:cubicBezTo>
                    <a:cubicBezTo>
                      <a:pt x="104" y="201"/>
                      <a:pt x="106" y="201"/>
                      <a:pt x="107" y="201"/>
                    </a:cubicBezTo>
                    <a:cubicBezTo>
                      <a:pt x="108" y="201"/>
                      <a:pt x="108" y="202"/>
                      <a:pt x="109" y="202"/>
                    </a:cubicBezTo>
                    <a:cubicBezTo>
                      <a:pt x="109" y="202"/>
                      <a:pt x="109" y="202"/>
                      <a:pt x="109" y="202"/>
                    </a:cubicBezTo>
                    <a:cubicBezTo>
                      <a:pt x="109" y="203"/>
                      <a:pt x="109" y="204"/>
                      <a:pt x="109" y="204"/>
                    </a:cubicBezTo>
                    <a:cubicBezTo>
                      <a:pt x="109" y="206"/>
                      <a:pt x="108" y="207"/>
                      <a:pt x="107" y="208"/>
                    </a:cubicBezTo>
                    <a:cubicBezTo>
                      <a:pt x="105" y="209"/>
                      <a:pt x="102" y="209"/>
                      <a:pt x="101" y="207"/>
                    </a:cubicBezTo>
                    <a:cubicBezTo>
                      <a:pt x="101" y="207"/>
                      <a:pt x="101" y="206"/>
                      <a:pt x="101" y="205"/>
                    </a:cubicBezTo>
                    <a:moveTo>
                      <a:pt x="27" y="97"/>
                    </a:moveTo>
                    <a:cubicBezTo>
                      <a:pt x="27" y="98"/>
                      <a:pt x="26" y="100"/>
                      <a:pt x="25" y="100"/>
                    </a:cubicBezTo>
                    <a:cubicBezTo>
                      <a:pt x="25" y="101"/>
                      <a:pt x="24" y="101"/>
                      <a:pt x="24" y="101"/>
                    </a:cubicBezTo>
                    <a:cubicBezTo>
                      <a:pt x="22" y="101"/>
                      <a:pt x="21" y="99"/>
                      <a:pt x="21" y="97"/>
                    </a:cubicBezTo>
                    <a:cubicBezTo>
                      <a:pt x="21" y="97"/>
                      <a:pt x="21" y="97"/>
                      <a:pt x="21" y="97"/>
                    </a:cubicBezTo>
                    <a:cubicBezTo>
                      <a:pt x="21" y="96"/>
                      <a:pt x="22" y="95"/>
                      <a:pt x="22" y="94"/>
                    </a:cubicBezTo>
                    <a:cubicBezTo>
                      <a:pt x="23" y="94"/>
                      <a:pt x="23" y="93"/>
                      <a:pt x="24" y="93"/>
                    </a:cubicBezTo>
                    <a:cubicBezTo>
                      <a:pt x="25" y="93"/>
                      <a:pt x="25" y="94"/>
                      <a:pt x="26" y="94"/>
                    </a:cubicBezTo>
                    <a:cubicBezTo>
                      <a:pt x="26" y="95"/>
                      <a:pt x="27" y="96"/>
                      <a:pt x="27" y="97"/>
                    </a:cubicBezTo>
                    <a:moveTo>
                      <a:pt x="50" y="50"/>
                    </a:moveTo>
                    <a:cubicBezTo>
                      <a:pt x="51" y="48"/>
                      <a:pt x="50" y="44"/>
                      <a:pt x="54" y="44"/>
                    </a:cubicBezTo>
                    <a:cubicBezTo>
                      <a:pt x="56" y="44"/>
                      <a:pt x="58" y="46"/>
                      <a:pt x="60" y="47"/>
                    </a:cubicBezTo>
                    <a:cubicBezTo>
                      <a:pt x="56" y="47"/>
                      <a:pt x="53" y="48"/>
                      <a:pt x="50" y="50"/>
                    </a:cubicBezTo>
                    <a:moveTo>
                      <a:pt x="116" y="109"/>
                    </a:moveTo>
                    <a:cubicBezTo>
                      <a:pt x="119" y="117"/>
                      <a:pt x="125" y="120"/>
                      <a:pt x="129" y="118"/>
                    </a:cubicBezTo>
                    <a:cubicBezTo>
                      <a:pt x="120" y="117"/>
                      <a:pt x="127" y="100"/>
                      <a:pt x="115" y="100"/>
                    </a:cubicBezTo>
                    <a:cubicBezTo>
                      <a:pt x="114" y="100"/>
                      <a:pt x="114" y="100"/>
                      <a:pt x="113" y="100"/>
                    </a:cubicBezTo>
                    <a:cubicBezTo>
                      <a:pt x="111" y="98"/>
                      <a:pt x="109" y="97"/>
                      <a:pt x="105" y="97"/>
                    </a:cubicBezTo>
                    <a:cubicBezTo>
                      <a:pt x="100" y="97"/>
                      <a:pt x="91" y="102"/>
                      <a:pt x="91" y="113"/>
                    </a:cubicBezTo>
                    <a:cubicBezTo>
                      <a:pt x="91" y="135"/>
                      <a:pt x="117" y="137"/>
                      <a:pt x="117" y="157"/>
                    </a:cubicBezTo>
                    <a:cubicBezTo>
                      <a:pt x="117" y="163"/>
                      <a:pt x="112" y="166"/>
                      <a:pt x="108" y="166"/>
                    </a:cubicBezTo>
                    <a:cubicBezTo>
                      <a:pt x="103" y="166"/>
                      <a:pt x="100" y="161"/>
                      <a:pt x="96" y="154"/>
                    </a:cubicBezTo>
                    <a:cubicBezTo>
                      <a:pt x="94" y="150"/>
                      <a:pt x="90" y="145"/>
                      <a:pt x="86" y="140"/>
                    </a:cubicBezTo>
                    <a:cubicBezTo>
                      <a:pt x="88" y="141"/>
                      <a:pt x="89" y="141"/>
                      <a:pt x="90" y="141"/>
                    </a:cubicBezTo>
                    <a:cubicBezTo>
                      <a:pt x="92" y="141"/>
                      <a:pt x="93" y="141"/>
                      <a:pt x="94" y="140"/>
                    </a:cubicBezTo>
                    <a:cubicBezTo>
                      <a:pt x="95" y="139"/>
                      <a:pt x="95" y="138"/>
                      <a:pt x="95" y="136"/>
                    </a:cubicBezTo>
                    <a:cubicBezTo>
                      <a:pt x="95" y="136"/>
                      <a:pt x="95" y="136"/>
                      <a:pt x="95" y="136"/>
                    </a:cubicBezTo>
                    <a:cubicBezTo>
                      <a:pt x="95" y="134"/>
                      <a:pt x="95" y="132"/>
                      <a:pt x="93" y="131"/>
                    </a:cubicBezTo>
                    <a:cubicBezTo>
                      <a:pt x="92" y="130"/>
                      <a:pt x="90" y="129"/>
                      <a:pt x="88" y="129"/>
                    </a:cubicBezTo>
                    <a:cubicBezTo>
                      <a:pt x="87" y="129"/>
                      <a:pt x="85" y="129"/>
                      <a:pt x="85" y="130"/>
                    </a:cubicBezTo>
                    <a:cubicBezTo>
                      <a:pt x="84" y="131"/>
                      <a:pt x="83" y="132"/>
                      <a:pt x="83" y="133"/>
                    </a:cubicBezTo>
                    <a:cubicBezTo>
                      <a:pt x="83" y="134"/>
                      <a:pt x="83" y="134"/>
                      <a:pt x="83" y="134"/>
                    </a:cubicBezTo>
                    <a:cubicBezTo>
                      <a:pt x="83" y="134"/>
                      <a:pt x="83" y="135"/>
                      <a:pt x="83" y="136"/>
                    </a:cubicBezTo>
                    <a:cubicBezTo>
                      <a:pt x="78" y="129"/>
                      <a:pt x="73" y="121"/>
                      <a:pt x="73" y="117"/>
                    </a:cubicBezTo>
                    <a:cubicBezTo>
                      <a:pt x="73" y="114"/>
                      <a:pt x="75" y="111"/>
                      <a:pt x="78" y="107"/>
                    </a:cubicBezTo>
                    <a:cubicBezTo>
                      <a:pt x="78" y="107"/>
                      <a:pt x="79" y="108"/>
                      <a:pt x="79" y="108"/>
                    </a:cubicBezTo>
                    <a:cubicBezTo>
                      <a:pt x="80" y="107"/>
                      <a:pt x="80" y="107"/>
                      <a:pt x="80" y="107"/>
                    </a:cubicBezTo>
                    <a:cubicBezTo>
                      <a:pt x="81" y="106"/>
                      <a:pt x="83" y="103"/>
                      <a:pt x="88" y="99"/>
                    </a:cubicBezTo>
                    <a:cubicBezTo>
                      <a:pt x="88" y="98"/>
                      <a:pt x="88" y="98"/>
                      <a:pt x="88" y="98"/>
                    </a:cubicBezTo>
                    <a:cubicBezTo>
                      <a:pt x="88" y="98"/>
                      <a:pt x="88" y="98"/>
                      <a:pt x="88" y="98"/>
                    </a:cubicBezTo>
                    <a:cubicBezTo>
                      <a:pt x="89" y="97"/>
                      <a:pt x="89" y="97"/>
                      <a:pt x="89" y="97"/>
                    </a:cubicBezTo>
                    <a:cubicBezTo>
                      <a:pt x="86" y="95"/>
                      <a:pt x="86" y="95"/>
                      <a:pt x="86" y="95"/>
                    </a:cubicBezTo>
                    <a:cubicBezTo>
                      <a:pt x="87" y="93"/>
                      <a:pt x="87" y="91"/>
                      <a:pt x="88" y="89"/>
                    </a:cubicBezTo>
                    <a:cubicBezTo>
                      <a:pt x="89" y="93"/>
                      <a:pt x="91" y="95"/>
                      <a:pt x="93" y="95"/>
                    </a:cubicBezTo>
                    <a:cubicBezTo>
                      <a:pt x="92" y="91"/>
                      <a:pt x="95" y="86"/>
                      <a:pt x="93" y="77"/>
                    </a:cubicBezTo>
                    <a:cubicBezTo>
                      <a:pt x="95" y="80"/>
                      <a:pt x="98" y="82"/>
                      <a:pt x="100" y="82"/>
                    </a:cubicBezTo>
                    <a:cubicBezTo>
                      <a:pt x="94" y="76"/>
                      <a:pt x="102" y="69"/>
                      <a:pt x="94" y="58"/>
                    </a:cubicBezTo>
                    <a:cubicBezTo>
                      <a:pt x="97" y="59"/>
                      <a:pt x="98" y="59"/>
                      <a:pt x="99" y="57"/>
                    </a:cubicBezTo>
                    <a:cubicBezTo>
                      <a:pt x="93" y="56"/>
                      <a:pt x="96" y="48"/>
                      <a:pt x="84" y="44"/>
                    </a:cubicBezTo>
                    <a:cubicBezTo>
                      <a:pt x="87" y="44"/>
                      <a:pt x="88" y="42"/>
                      <a:pt x="88" y="41"/>
                    </a:cubicBezTo>
                    <a:cubicBezTo>
                      <a:pt x="85" y="43"/>
                      <a:pt x="82" y="36"/>
                      <a:pt x="72" y="36"/>
                    </a:cubicBezTo>
                    <a:cubicBezTo>
                      <a:pt x="71" y="33"/>
                      <a:pt x="67" y="28"/>
                      <a:pt x="63" y="27"/>
                    </a:cubicBezTo>
                    <a:cubicBezTo>
                      <a:pt x="64" y="30"/>
                      <a:pt x="63" y="32"/>
                      <a:pt x="63" y="35"/>
                    </a:cubicBezTo>
                    <a:cubicBezTo>
                      <a:pt x="29" y="1"/>
                      <a:pt x="29" y="1"/>
                      <a:pt x="29" y="1"/>
                    </a:cubicBezTo>
                    <a:cubicBezTo>
                      <a:pt x="28" y="0"/>
                      <a:pt x="27" y="0"/>
                      <a:pt x="27" y="0"/>
                    </a:cubicBezTo>
                    <a:cubicBezTo>
                      <a:pt x="26" y="1"/>
                      <a:pt x="26" y="1"/>
                      <a:pt x="27" y="2"/>
                    </a:cubicBezTo>
                    <a:cubicBezTo>
                      <a:pt x="56" y="39"/>
                      <a:pt x="56" y="39"/>
                      <a:pt x="56" y="39"/>
                    </a:cubicBezTo>
                    <a:cubicBezTo>
                      <a:pt x="54" y="39"/>
                      <a:pt x="52" y="40"/>
                      <a:pt x="50" y="41"/>
                    </a:cubicBezTo>
                    <a:cubicBezTo>
                      <a:pt x="48" y="42"/>
                      <a:pt x="47" y="43"/>
                      <a:pt x="47" y="45"/>
                    </a:cubicBezTo>
                    <a:cubicBezTo>
                      <a:pt x="42" y="48"/>
                      <a:pt x="37" y="51"/>
                      <a:pt x="35" y="53"/>
                    </a:cubicBezTo>
                    <a:cubicBezTo>
                      <a:pt x="33" y="55"/>
                      <a:pt x="31" y="55"/>
                      <a:pt x="33" y="59"/>
                    </a:cubicBezTo>
                    <a:cubicBezTo>
                      <a:pt x="34" y="60"/>
                      <a:pt x="32" y="64"/>
                      <a:pt x="36" y="61"/>
                    </a:cubicBezTo>
                    <a:cubicBezTo>
                      <a:pt x="39" y="59"/>
                      <a:pt x="45" y="56"/>
                      <a:pt x="46" y="58"/>
                    </a:cubicBezTo>
                    <a:cubicBezTo>
                      <a:pt x="46" y="59"/>
                      <a:pt x="43" y="61"/>
                      <a:pt x="41" y="62"/>
                    </a:cubicBezTo>
                    <a:cubicBezTo>
                      <a:pt x="39" y="62"/>
                      <a:pt x="37" y="64"/>
                      <a:pt x="37" y="65"/>
                    </a:cubicBezTo>
                    <a:cubicBezTo>
                      <a:pt x="37" y="66"/>
                      <a:pt x="39" y="65"/>
                      <a:pt x="39" y="66"/>
                    </a:cubicBezTo>
                    <a:cubicBezTo>
                      <a:pt x="39" y="67"/>
                      <a:pt x="40" y="67"/>
                      <a:pt x="41" y="67"/>
                    </a:cubicBezTo>
                    <a:cubicBezTo>
                      <a:pt x="42" y="67"/>
                      <a:pt x="43" y="66"/>
                      <a:pt x="43" y="66"/>
                    </a:cubicBezTo>
                    <a:cubicBezTo>
                      <a:pt x="44" y="67"/>
                      <a:pt x="43" y="71"/>
                      <a:pt x="42" y="72"/>
                    </a:cubicBezTo>
                    <a:cubicBezTo>
                      <a:pt x="46" y="71"/>
                      <a:pt x="48" y="68"/>
                      <a:pt x="48" y="66"/>
                    </a:cubicBezTo>
                    <a:cubicBezTo>
                      <a:pt x="48" y="63"/>
                      <a:pt x="49" y="63"/>
                      <a:pt x="49" y="62"/>
                    </a:cubicBezTo>
                    <a:cubicBezTo>
                      <a:pt x="50" y="62"/>
                      <a:pt x="50" y="65"/>
                      <a:pt x="50" y="67"/>
                    </a:cubicBezTo>
                    <a:cubicBezTo>
                      <a:pt x="51" y="67"/>
                      <a:pt x="53" y="64"/>
                      <a:pt x="53" y="60"/>
                    </a:cubicBezTo>
                    <a:cubicBezTo>
                      <a:pt x="54" y="59"/>
                      <a:pt x="55" y="59"/>
                      <a:pt x="55" y="59"/>
                    </a:cubicBezTo>
                    <a:cubicBezTo>
                      <a:pt x="57" y="59"/>
                      <a:pt x="59" y="62"/>
                      <a:pt x="62" y="62"/>
                    </a:cubicBezTo>
                    <a:cubicBezTo>
                      <a:pt x="68" y="62"/>
                      <a:pt x="71" y="57"/>
                      <a:pt x="71" y="55"/>
                    </a:cubicBezTo>
                    <a:cubicBezTo>
                      <a:pt x="71" y="53"/>
                      <a:pt x="71" y="51"/>
                      <a:pt x="70" y="50"/>
                    </a:cubicBezTo>
                    <a:cubicBezTo>
                      <a:pt x="72" y="52"/>
                      <a:pt x="73" y="54"/>
                      <a:pt x="73" y="56"/>
                    </a:cubicBezTo>
                    <a:cubicBezTo>
                      <a:pt x="73" y="65"/>
                      <a:pt x="59" y="68"/>
                      <a:pt x="53" y="74"/>
                    </a:cubicBezTo>
                    <a:cubicBezTo>
                      <a:pt x="52" y="74"/>
                      <a:pt x="52" y="74"/>
                      <a:pt x="52" y="75"/>
                    </a:cubicBezTo>
                    <a:cubicBezTo>
                      <a:pt x="45" y="72"/>
                      <a:pt x="45" y="72"/>
                      <a:pt x="45" y="72"/>
                    </a:cubicBezTo>
                    <a:cubicBezTo>
                      <a:pt x="45" y="74"/>
                      <a:pt x="45" y="74"/>
                      <a:pt x="45" y="74"/>
                    </a:cubicBezTo>
                    <a:cubicBezTo>
                      <a:pt x="45" y="74"/>
                      <a:pt x="45" y="74"/>
                      <a:pt x="44" y="75"/>
                    </a:cubicBezTo>
                    <a:cubicBezTo>
                      <a:pt x="44" y="77"/>
                      <a:pt x="42" y="82"/>
                      <a:pt x="41" y="85"/>
                    </a:cubicBezTo>
                    <a:cubicBezTo>
                      <a:pt x="41" y="85"/>
                      <a:pt x="41" y="86"/>
                      <a:pt x="41" y="86"/>
                    </a:cubicBezTo>
                    <a:cubicBezTo>
                      <a:pt x="42" y="86"/>
                      <a:pt x="42" y="86"/>
                      <a:pt x="42" y="86"/>
                    </a:cubicBezTo>
                    <a:cubicBezTo>
                      <a:pt x="37" y="92"/>
                      <a:pt x="34" y="98"/>
                      <a:pt x="34" y="104"/>
                    </a:cubicBezTo>
                    <a:cubicBezTo>
                      <a:pt x="32" y="102"/>
                      <a:pt x="30" y="101"/>
                      <a:pt x="29" y="99"/>
                    </a:cubicBezTo>
                    <a:cubicBezTo>
                      <a:pt x="29" y="99"/>
                      <a:pt x="29" y="98"/>
                      <a:pt x="29" y="97"/>
                    </a:cubicBezTo>
                    <a:cubicBezTo>
                      <a:pt x="29" y="96"/>
                      <a:pt x="28" y="94"/>
                      <a:pt x="27" y="93"/>
                    </a:cubicBezTo>
                    <a:cubicBezTo>
                      <a:pt x="27" y="92"/>
                      <a:pt x="25" y="91"/>
                      <a:pt x="24" y="91"/>
                    </a:cubicBezTo>
                    <a:cubicBezTo>
                      <a:pt x="23" y="91"/>
                      <a:pt x="22" y="91"/>
                      <a:pt x="21" y="92"/>
                    </a:cubicBezTo>
                    <a:cubicBezTo>
                      <a:pt x="21" y="92"/>
                      <a:pt x="21" y="93"/>
                      <a:pt x="20" y="93"/>
                    </a:cubicBezTo>
                    <a:cubicBezTo>
                      <a:pt x="20" y="93"/>
                      <a:pt x="20" y="92"/>
                      <a:pt x="20" y="92"/>
                    </a:cubicBezTo>
                    <a:cubicBezTo>
                      <a:pt x="17" y="91"/>
                      <a:pt x="15" y="89"/>
                      <a:pt x="13" y="87"/>
                    </a:cubicBezTo>
                    <a:cubicBezTo>
                      <a:pt x="12" y="86"/>
                      <a:pt x="11" y="85"/>
                      <a:pt x="10" y="85"/>
                    </a:cubicBezTo>
                    <a:cubicBezTo>
                      <a:pt x="9" y="85"/>
                      <a:pt x="8" y="85"/>
                      <a:pt x="7" y="85"/>
                    </a:cubicBezTo>
                    <a:cubicBezTo>
                      <a:pt x="6" y="85"/>
                      <a:pt x="5" y="86"/>
                      <a:pt x="4" y="87"/>
                    </a:cubicBezTo>
                    <a:cubicBezTo>
                      <a:pt x="4" y="88"/>
                      <a:pt x="2" y="89"/>
                      <a:pt x="0" y="90"/>
                    </a:cubicBezTo>
                    <a:cubicBezTo>
                      <a:pt x="1" y="91"/>
                      <a:pt x="2" y="92"/>
                      <a:pt x="3" y="93"/>
                    </a:cubicBezTo>
                    <a:cubicBezTo>
                      <a:pt x="3" y="93"/>
                      <a:pt x="4" y="94"/>
                      <a:pt x="4" y="94"/>
                    </a:cubicBezTo>
                    <a:cubicBezTo>
                      <a:pt x="5" y="94"/>
                      <a:pt x="5" y="94"/>
                      <a:pt x="5" y="93"/>
                    </a:cubicBezTo>
                    <a:cubicBezTo>
                      <a:pt x="6" y="93"/>
                      <a:pt x="7" y="93"/>
                      <a:pt x="8" y="93"/>
                    </a:cubicBezTo>
                    <a:cubicBezTo>
                      <a:pt x="9" y="93"/>
                      <a:pt x="10" y="93"/>
                      <a:pt x="11" y="95"/>
                    </a:cubicBezTo>
                    <a:cubicBezTo>
                      <a:pt x="11" y="96"/>
                      <a:pt x="17" y="103"/>
                      <a:pt x="21" y="108"/>
                    </a:cubicBezTo>
                    <a:cubicBezTo>
                      <a:pt x="21" y="108"/>
                      <a:pt x="20" y="108"/>
                      <a:pt x="20" y="108"/>
                    </a:cubicBezTo>
                    <a:cubicBezTo>
                      <a:pt x="18" y="109"/>
                      <a:pt x="14" y="109"/>
                      <a:pt x="12" y="109"/>
                    </a:cubicBezTo>
                    <a:cubicBezTo>
                      <a:pt x="10" y="109"/>
                      <a:pt x="9" y="108"/>
                      <a:pt x="8" y="110"/>
                    </a:cubicBezTo>
                    <a:cubicBezTo>
                      <a:pt x="8" y="111"/>
                      <a:pt x="7" y="112"/>
                      <a:pt x="6" y="113"/>
                    </a:cubicBezTo>
                    <a:cubicBezTo>
                      <a:pt x="6" y="114"/>
                      <a:pt x="5" y="114"/>
                      <a:pt x="6" y="117"/>
                    </a:cubicBezTo>
                    <a:cubicBezTo>
                      <a:pt x="8" y="120"/>
                      <a:pt x="13" y="129"/>
                      <a:pt x="15" y="133"/>
                    </a:cubicBezTo>
                    <a:cubicBezTo>
                      <a:pt x="17" y="137"/>
                      <a:pt x="19" y="138"/>
                      <a:pt x="22" y="139"/>
                    </a:cubicBezTo>
                    <a:cubicBezTo>
                      <a:pt x="25" y="140"/>
                      <a:pt x="30" y="144"/>
                      <a:pt x="31" y="144"/>
                    </a:cubicBezTo>
                    <a:cubicBezTo>
                      <a:pt x="31" y="141"/>
                      <a:pt x="31" y="141"/>
                      <a:pt x="31" y="141"/>
                    </a:cubicBezTo>
                    <a:cubicBezTo>
                      <a:pt x="30" y="140"/>
                      <a:pt x="27" y="139"/>
                      <a:pt x="26" y="139"/>
                    </a:cubicBezTo>
                    <a:cubicBezTo>
                      <a:pt x="25" y="138"/>
                      <a:pt x="25" y="138"/>
                      <a:pt x="26" y="138"/>
                    </a:cubicBezTo>
                    <a:cubicBezTo>
                      <a:pt x="27" y="138"/>
                      <a:pt x="31" y="139"/>
                      <a:pt x="34" y="140"/>
                    </a:cubicBezTo>
                    <a:cubicBezTo>
                      <a:pt x="33" y="137"/>
                      <a:pt x="30" y="134"/>
                      <a:pt x="29" y="132"/>
                    </a:cubicBezTo>
                    <a:cubicBezTo>
                      <a:pt x="26" y="131"/>
                      <a:pt x="24" y="131"/>
                      <a:pt x="23" y="132"/>
                    </a:cubicBezTo>
                    <a:cubicBezTo>
                      <a:pt x="23" y="133"/>
                      <a:pt x="23" y="134"/>
                      <a:pt x="22" y="134"/>
                    </a:cubicBezTo>
                    <a:cubicBezTo>
                      <a:pt x="21" y="134"/>
                      <a:pt x="20" y="133"/>
                      <a:pt x="21" y="132"/>
                    </a:cubicBezTo>
                    <a:cubicBezTo>
                      <a:pt x="21" y="131"/>
                      <a:pt x="22" y="131"/>
                      <a:pt x="22" y="129"/>
                    </a:cubicBezTo>
                    <a:cubicBezTo>
                      <a:pt x="22" y="127"/>
                      <a:pt x="19" y="127"/>
                      <a:pt x="18" y="127"/>
                    </a:cubicBezTo>
                    <a:cubicBezTo>
                      <a:pt x="16" y="124"/>
                      <a:pt x="14" y="120"/>
                      <a:pt x="13" y="118"/>
                    </a:cubicBezTo>
                    <a:cubicBezTo>
                      <a:pt x="12" y="117"/>
                      <a:pt x="12" y="116"/>
                      <a:pt x="13" y="115"/>
                    </a:cubicBezTo>
                    <a:cubicBezTo>
                      <a:pt x="15" y="114"/>
                      <a:pt x="18" y="116"/>
                      <a:pt x="25" y="116"/>
                    </a:cubicBezTo>
                    <a:cubicBezTo>
                      <a:pt x="28" y="116"/>
                      <a:pt x="31" y="117"/>
                      <a:pt x="34" y="117"/>
                    </a:cubicBezTo>
                    <a:cubicBezTo>
                      <a:pt x="35" y="125"/>
                      <a:pt x="38" y="132"/>
                      <a:pt x="49" y="135"/>
                    </a:cubicBezTo>
                    <a:cubicBezTo>
                      <a:pt x="54" y="137"/>
                      <a:pt x="60" y="141"/>
                      <a:pt x="62" y="146"/>
                    </a:cubicBezTo>
                    <a:cubicBezTo>
                      <a:pt x="40" y="145"/>
                      <a:pt x="36" y="154"/>
                      <a:pt x="36" y="162"/>
                    </a:cubicBezTo>
                    <a:cubicBezTo>
                      <a:pt x="36" y="172"/>
                      <a:pt x="44" y="171"/>
                      <a:pt x="44" y="178"/>
                    </a:cubicBezTo>
                    <a:cubicBezTo>
                      <a:pt x="44" y="184"/>
                      <a:pt x="25" y="187"/>
                      <a:pt x="20" y="188"/>
                    </a:cubicBezTo>
                    <a:cubicBezTo>
                      <a:pt x="15" y="188"/>
                      <a:pt x="12" y="189"/>
                      <a:pt x="10" y="192"/>
                    </a:cubicBezTo>
                    <a:cubicBezTo>
                      <a:pt x="8" y="194"/>
                      <a:pt x="5" y="196"/>
                      <a:pt x="1" y="200"/>
                    </a:cubicBezTo>
                    <a:cubicBezTo>
                      <a:pt x="1" y="200"/>
                      <a:pt x="3" y="201"/>
                      <a:pt x="5" y="201"/>
                    </a:cubicBezTo>
                    <a:cubicBezTo>
                      <a:pt x="8" y="197"/>
                      <a:pt x="8" y="197"/>
                      <a:pt x="8" y="197"/>
                    </a:cubicBezTo>
                    <a:cubicBezTo>
                      <a:pt x="9" y="195"/>
                      <a:pt x="9" y="194"/>
                      <a:pt x="10" y="194"/>
                    </a:cubicBezTo>
                    <a:cubicBezTo>
                      <a:pt x="11" y="194"/>
                      <a:pt x="10" y="195"/>
                      <a:pt x="9" y="197"/>
                    </a:cubicBezTo>
                    <a:cubicBezTo>
                      <a:pt x="7" y="201"/>
                      <a:pt x="7" y="201"/>
                      <a:pt x="7" y="201"/>
                    </a:cubicBezTo>
                    <a:cubicBezTo>
                      <a:pt x="18" y="202"/>
                      <a:pt x="19" y="198"/>
                      <a:pt x="19" y="196"/>
                    </a:cubicBezTo>
                    <a:cubicBezTo>
                      <a:pt x="19" y="194"/>
                      <a:pt x="16" y="193"/>
                      <a:pt x="17" y="192"/>
                    </a:cubicBezTo>
                    <a:cubicBezTo>
                      <a:pt x="19" y="191"/>
                      <a:pt x="20" y="192"/>
                      <a:pt x="22" y="193"/>
                    </a:cubicBezTo>
                    <a:cubicBezTo>
                      <a:pt x="23" y="195"/>
                      <a:pt x="23" y="196"/>
                      <a:pt x="26" y="195"/>
                    </a:cubicBezTo>
                    <a:cubicBezTo>
                      <a:pt x="26" y="195"/>
                      <a:pt x="50" y="185"/>
                      <a:pt x="53" y="184"/>
                    </a:cubicBezTo>
                    <a:cubicBezTo>
                      <a:pt x="56" y="182"/>
                      <a:pt x="55" y="181"/>
                      <a:pt x="54" y="180"/>
                    </a:cubicBezTo>
                    <a:cubicBezTo>
                      <a:pt x="52" y="178"/>
                      <a:pt x="52" y="176"/>
                      <a:pt x="52" y="173"/>
                    </a:cubicBezTo>
                    <a:cubicBezTo>
                      <a:pt x="52" y="166"/>
                      <a:pt x="56" y="164"/>
                      <a:pt x="64" y="164"/>
                    </a:cubicBezTo>
                    <a:cubicBezTo>
                      <a:pt x="64" y="165"/>
                      <a:pt x="63" y="167"/>
                      <a:pt x="63" y="168"/>
                    </a:cubicBezTo>
                    <a:cubicBezTo>
                      <a:pt x="63" y="179"/>
                      <a:pt x="81" y="190"/>
                      <a:pt x="85" y="190"/>
                    </a:cubicBezTo>
                    <a:cubicBezTo>
                      <a:pt x="87" y="190"/>
                      <a:pt x="90" y="188"/>
                      <a:pt x="90" y="195"/>
                    </a:cubicBezTo>
                    <a:cubicBezTo>
                      <a:pt x="90" y="200"/>
                      <a:pt x="91" y="204"/>
                      <a:pt x="91" y="210"/>
                    </a:cubicBezTo>
                    <a:cubicBezTo>
                      <a:pt x="90" y="215"/>
                      <a:pt x="88" y="216"/>
                      <a:pt x="84" y="219"/>
                    </a:cubicBezTo>
                    <a:cubicBezTo>
                      <a:pt x="81" y="221"/>
                      <a:pt x="78" y="229"/>
                      <a:pt x="76" y="231"/>
                    </a:cubicBezTo>
                    <a:cubicBezTo>
                      <a:pt x="78" y="232"/>
                      <a:pt x="79" y="232"/>
                      <a:pt x="81" y="228"/>
                    </a:cubicBezTo>
                    <a:cubicBezTo>
                      <a:pt x="82" y="225"/>
                      <a:pt x="83" y="223"/>
                      <a:pt x="84" y="222"/>
                    </a:cubicBezTo>
                    <a:cubicBezTo>
                      <a:pt x="83" y="225"/>
                      <a:pt x="82" y="230"/>
                      <a:pt x="81" y="232"/>
                    </a:cubicBezTo>
                    <a:cubicBezTo>
                      <a:pt x="86" y="233"/>
                      <a:pt x="93" y="229"/>
                      <a:pt x="93" y="226"/>
                    </a:cubicBezTo>
                    <a:cubicBezTo>
                      <a:pt x="93" y="222"/>
                      <a:pt x="90" y="223"/>
                      <a:pt x="90" y="221"/>
                    </a:cubicBezTo>
                    <a:cubicBezTo>
                      <a:pt x="90" y="220"/>
                      <a:pt x="91" y="219"/>
                      <a:pt x="93" y="219"/>
                    </a:cubicBezTo>
                    <a:cubicBezTo>
                      <a:pt x="95" y="219"/>
                      <a:pt x="96" y="220"/>
                      <a:pt x="96" y="221"/>
                    </a:cubicBezTo>
                    <a:cubicBezTo>
                      <a:pt x="98" y="220"/>
                      <a:pt x="99" y="218"/>
                      <a:pt x="99" y="213"/>
                    </a:cubicBezTo>
                    <a:cubicBezTo>
                      <a:pt x="99" y="212"/>
                      <a:pt x="99" y="210"/>
                      <a:pt x="99" y="208"/>
                    </a:cubicBezTo>
                    <a:cubicBezTo>
                      <a:pt x="99" y="208"/>
                      <a:pt x="99" y="208"/>
                      <a:pt x="99" y="209"/>
                    </a:cubicBezTo>
                    <a:cubicBezTo>
                      <a:pt x="100" y="210"/>
                      <a:pt x="102" y="211"/>
                      <a:pt x="103" y="211"/>
                    </a:cubicBezTo>
                    <a:cubicBezTo>
                      <a:pt x="105" y="211"/>
                      <a:pt x="107" y="210"/>
                      <a:pt x="108" y="209"/>
                    </a:cubicBezTo>
                    <a:cubicBezTo>
                      <a:pt x="110" y="208"/>
                      <a:pt x="111" y="207"/>
                      <a:pt x="111" y="205"/>
                    </a:cubicBezTo>
                    <a:cubicBezTo>
                      <a:pt x="111" y="204"/>
                      <a:pt x="111" y="204"/>
                      <a:pt x="111" y="204"/>
                    </a:cubicBezTo>
                    <a:cubicBezTo>
                      <a:pt x="111" y="203"/>
                      <a:pt x="111" y="202"/>
                      <a:pt x="111" y="201"/>
                    </a:cubicBezTo>
                    <a:cubicBezTo>
                      <a:pt x="110" y="200"/>
                      <a:pt x="109" y="199"/>
                      <a:pt x="107" y="199"/>
                    </a:cubicBezTo>
                    <a:cubicBezTo>
                      <a:pt x="106" y="199"/>
                      <a:pt x="104" y="199"/>
                      <a:pt x="102" y="200"/>
                    </a:cubicBezTo>
                    <a:cubicBezTo>
                      <a:pt x="100" y="201"/>
                      <a:pt x="99" y="203"/>
                      <a:pt x="99" y="204"/>
                    </a:cubicBezTo>
                    <a:cubicBezTo>
                      <a:pt x="98" y="198"/>
                      <a:pt x="98" y="192"/>
                      <a:pt x="98" y="190"/>
                    </a:cubicBezTo>
                    <a:cubicBezTo>
                      <a:pt x="98" y="187"/>
                      <a:pt x="99" y="185"/>
                      <a:pt x="97" y="184"/>
                    </a:cubicBezTo>
                    <a:cubicBezTo>
                      <a:pt x="96" y="184"/>
                      <a:pt x="95" y="186"/>
                      <a:pt x="93" y="186"/>
                    </a:cubicBezTo>
                    <a:cubicBezTo>
                      <a:pt x="92" y="186"/>
                      <a:pt x="87" y="181"/>
                      <a:pt x="87" y="176"/>
                    </a:cubicBezTo>
                    <a:cubicBezTo>
                      <a:pt x="87" y="171"/>
                      <a:pt x="92" y="165"/>
                      <a:pt x="92" y="158"/>
                    </a:cubicBezTo>
                    <a:cubicBezTo>
                      <a:pt x="91" y="156"/>
                      <a:pt x="93" y="155"/>
                      <a:pt x="94" y="157"/>
                    </a:cubicBezTo>
                    <a:cubicBezTo>
                      <a:pt x="95" y="159"/>
                      <a:pt x="96" y="163"/>
                      <a:pt x="98" y="165"/>
                    </a:cubicBezTo>
                    <a:cubicBezTo>
                      <a:pt x="97" y="174"/>
                      <a:pt x="106" y="182"/>
                      <a:pt x="114" y="176"/>
                    </a:cubicBezTo>
                    <a:cubicBezTo>
                      <a:pt x="110" y="176"/>
                      <a:pt x="108" y="173"/>
                      <a:pt x="106" y="169"/>
                    </a:cubicBezTo>
                    <a:cubicBezTo>
                      <a:pt x="107" y="170"/>
                      <a:pt x="107" y="170"/>
                      <a:pt x="108" y="170"/>
                    </a:cubicBezTo>
                    <a:cubicBezTo>
                      <a:pt x="108" y="170"/>
                      <a:pt x="109" y="170"/>
                      <a:pt x="109" y="170"/>
                    </a:cubicBezTo>
                    <a:cubicBezTo>
                      <a:pt x="112" y="173"/>
                      <a:pt x="120" y="173"/>
                      <a:pt x="122" y="164"/>
                    </a:cubicBezTo>
                    <a:cubicBezTo>
                      <a:pt x="121" y="166"/>
                      <a:pt x="118" y="167"/>
                      <a:pt x="116" y="167"/>
                    </a:cubicBezTo>
                    <a:cubicBezTo>
                      <a:pt x="119" y="165"/>
                      <a:pt x="121" y="161"/>
                      <a:pt x="121" y="156"/>
                    </a:cubicBezTo>
                    <a:cubicBezTo>
                      <a:pt x="121" y="135"/>
                      <a:pt x="95" y="132"/>
                      <a:pt x="95" y="113"/>
                    </a:cubicBezTo>
                    <a:cubicBezTo>
                      <a:pt x="95" y="106"/>
                      <a:pt x="101" y="101"/>
                      <a:pt x="105" y="101"/>
                    </a:cubicBezTo>
                    <a:cubicBezTo>
                      <a:pt x="107" y="101"/>
                      <a:pt x="108" y="102"/>
                      <a:pt x="109" y="102"/>
                    </a:cubicBezTo>
                    <a:cubicBezTo>
                      <a:pt x="108" y="104"/>
                      <a:pt x="107" y="107"/>
                      <a:pt x="107" y="110"/>
                    </a:cubicBezTo>
                    <a:cubicBezTo>
                      <a:pt x="108" y="125"/>
                      <a:pt x="133" y="124"/>
                      <a:pt x="133" y="132"/>
                    </a:cubicBezTo>
                    <a:cubicBezTo>
                      <a:pt x="136" y="121"/>
                      <a:pt x="117" y="124"/>
                      <a:pt x="116" y="10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 name="Content Placeholder 1"/>
          <p:cNvSpPr>
            <a:spLocks noGrp="1"/>
          </p:cNvSpPr>
          <p:nvPr>
            <p:ph type="title" idx="4294967295"/>
          </p:nvPr>
        </p:nvSpPr>
        <p:spPr>
          <a:xfrm>
            <a:off x="352424" y="864962"/>
            <a:ext cx="11511731" cy="16104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0" fontAlgn="base" latinLnBrk="0" hangingPunct="0">
              <a:lnSpc>
                <a:spcPct val="115000"/>
              </a:lnSpc>
              <a:spcBef>
                <a:spcPct val="20000"/>
              </a:spcBef>
              <a:spcAft>
                <a:spcPts val="800"/>
              </a:spcAft>
              <a:buClr>
                <a:srgbClr val="00C0B5"/>
              </a:buClr>
              <a:buSzTx/>
              <a:buFont typeface="Arial" panose="020B0604020202020204" pitchFamily="34" charset="0"/>
              <a:buNone/>
              <a:tabLst/>
              <a:defRPr/>
            </a:pPr>
            <a:r>
              <a:rPr kumimoji="0" lang="en-GB" sz="1800" b="0" i="0" u="none" strike="noStrike" kern="100" cap="none" spc="0" normalizeH="0" baseline="0" noProof="0" dirty="0">
                <a:ln>
                  <a:noFill/>
                </a:ln>
                <a:solidFill>
                  <a:schemeClr val="tx1"/>
                </a:solidFill>
                <a:effectLst/>
                <a:uLnTx/>
                <a:uFillTx/>
                <a:latin typeface="Arial"/>
                <a:ea typeface="Aptos" panose="020B0004020202020204" pitchFamily="34" charset="0"/>
                <a:cs typeface="Arial"/>
              </a:rPr>
              <a:t>After extensive engagement with a wide range of stakeholders, recognising the range of need in the target group - it was determined that a dual-model approach would ensure the most appropriate support would be available. Connect to Work will allow Local Authorities to choose between the </a:t>
            </a:r>
            <a:r>
              <a:rPr kumimoji="0" lang="en-GB" sz="1800" b="1" i="0" u="none" strike="noStrike" kern="100" cap="none" spc="0" normalizeH="0" baseline="0" noProof="0" dirty="0">
                <a:ln>
                  <a:noFill/>
                </a:ln>
                <a:solidFill>
                  <a:srgbClr val="8238BA"/>
                </a:solidFill>
                <a:effectLst/>
                <a:uLnTx/>
                <a:uFillTx/>
                <a:latin typeface="Arial"/>
                <a:ea typeface="Aptos" panose="020B0004020202020204" pitchFamily="34" charset="0"/>
                <a:cs typeface="Arial"/>
              </a:rPr>
              <a:t>IPS </a:t>
            </a:r>
            <a:r>
              <a:rPr kumimoji="0" lang="en-GB" sz="1800" b="0" i="0" u="none" strike="noStrike" kern="100" cap="none" spc="0" normalizeH="0" baseline="0" noProof="0" dirty="0">
                <a:ln>
                  <a:noFill/>
                </a:ln>
                <a:solidFill>
                  <a:schemeClr val="tx1"/>
                </a:solidFill>
                <a:effectLst/>
                <a:uLnTx/>
                <a:uFillTx/>
                <a:latin typeface="Arial"/>
                <a:ea typeface="Aptos" panose="020B0004020202020204" pitchFamily="34" charset="0"/>
                <a:cs typeface="Arial"/>
              </a:rPr>
              <a:t>and </a:t>
            </a:r>
            <a:r>
              <a:rPr kumimoji="0" lang="en-GB" sz="1800" b="1" i="0" u="none" strike="noStrike" kern="100" cap="none" spc="0" normalizeH="0" baseline="0" noProof="0" dirty="0">
                <a:ln>
                  <a:noFill/>
                </a:ln>
                <a:solidFill>
                  <a:srgbClr val="8238BA"/>
                </a:solidFill>
                <a:effectLst/>
                <a:uLnTx/>
                <a:uFillTx/>
                <a:latin typeface="Arial"/>
                <a:ea typeface="Aptos" panose="020B0004020202020204" pitchFamily="34" charset="0"/>
                <a:cs typeface="Arial"/>
              </a:rPr>
              <a:t>SEQF </a:t>
            </a:r>
            <a:r>
              <a:rPr kumimoji="0" lang="en-GB" sz="1800" b="0" i="0" u="none" strike="noStrike" kern="100" cap="none" spc="0" normalizeH="0" baseline="0" noProof="0" dirty="0">
                <a:ln>
                  <a:noFill/>
                </a:ln>
                <a:solidFill>
                  <a:schemeClr val="tx1"/>
                </a:solidFill>
                <a:effectLst/>
                <a:uLnTx/>
                <a:uFillTx/>
                <a:latin typeface="Arial"/>
                <a:ea typeface="Aptos" panose="020B0004020202020204" pitchFamily="34" charset="0"/>
                <a:cs typeface="Arial"/>
              </a:rPr>
              <a:t>models for each participant. </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457200" rtl="0" eaLnBrk="0" fontAlgn="base" latinLnBrk="0" hangingPunct="0">
              <a:lnSpc>
                <a:spcPct val="114999"/>
              </a:lnSpc>
              <a:spcBef>
                <a:spcPct val="20000"/>
              </a:spcBef>
              <a:spcAft>
                <a:spcPts val="800"/>
              </a:spcAft>
              <a:buClr>
                <a:srgbClr val="00C0B5"/>
              </a:buClr>
              <a:buSzTx/>
              <a:buFont typeface="Arial" panose="020B0604020202020204" pitchFamily="34" charset="0"/>
              <a:buNone/>
              <a:tabLst/>
              <a:defRPr/>
            </a:pPr>
            <a:r>
              <a:rPr kumimoji="0" lang="en-GB" sz="1800" b="0" i="0" u="none" strike="noStrike" kern="100" cap="none" spc="0" normalizeH="0" baseline="0" noProof="0" dirty="0">
                <a:ln>
                  <a:noFill/>
                </a:ln>
                <a:solidFill>
                  <a:schemeClr val="tx1"/>
                </a:solidFill>
                <a:effectLst/>
                <a:uLnTx/>
                <a:uFillTx/>
                <a:latin typeface="Arial"/>
                <a:ea typeface="Aptos" panose="020B0004020202020204" pitchFamily="34" charset="0"/>
                <a:cs typeface="Arial"/>
              </a:rPr>
              <a:t>Although the models have many similarities there are some key differences:</a:t>
            </a:r>
            <a:endParaRPr kumimoji="0" lang="en-GB" sz="1800" b="0" i="0" u="none" strike="noStrike" kern="0" cap="none" spc="0" normalizeH="0" baseline="0" noProof="0" dirty="0">
              <a:ln>
                <a:noFill/>
              </a:ln>
              <a:solidFill>
                <a:schemeClr val="tx1"/>
              </a:solidFill>
              <a:effectLst/>
              <a:uLnTx/>
              <a:uFillTx/>
              <a:latin typeface="+mn-lt"/>
              <a:ea typeface="+mn-ea"/>
              <a:cs typeface="+mn-cs"/>
            </a:endParaRPr>
          </a:p>
        </p:txBody>
      </p:sp>
      <p:sp>
        <p:nvSpPr>
          <p:cNvPr id="3" name="Rectangle 2">
            <a:extLst>
              <a:ext uri="{FF2B5EF4-FFF2-40B4-BE49-F238E27FC236}">
                <a16:creationId xmlns:a16="http://schemas.microsoft.com/office/drawing/2014/main" id="{CC6F9D0B-5D1D-BE84-EC81-38EB8AFF3DE0}"/>
              </a:ext>
            </a:extLst>
          </p:cNvPr>
          <p:cNvSpPr/>
          <p:nvPr/>
        </p:nvSpPr>
        <p:spPr>
          <a:xfrm>
            <a:off x="507829" y="4509112"/>
            <a:ext cx="11355058" cy="18661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252000" rIns="252000" b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8238BA"/>
                </a:solidFill>
                <a:effectLst/>
                <a:uLnTx/>
                <a:uFillTx/>
                <a:latin typeface="Arial"/>
                <a:ea typeface="Times New Roman" panose="02020603050405020304" pitchFamily="18" charset="0"/>
                <a:cs typeface="+mn-cs"/>
              </a:rPr>
              <a:t>Supported Employment Quality Framework (SEQF)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SEQF </a:t>
            </a:r>
            <a:r>
              <a:rPr kumimoji="0" lang="en-GB"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offers a deeper level of support to both the participant and employer due to the more complex needs of the participant group. In delivery terms, this may mean that a participant will receive more contact and support from their Employment Specialist; particularly in work support for both employer and employee.</a:t>
            </a:r>
            <a:endParaRPr kumimoji="0" lang="en-GB"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9CBC00F2-3E81-5D75-26C1-F9764577FD07}"/>
              </a:ext>
            </a:extLst>
          </p:cNvPr>
          <p:cNvSpPr/>
          <p:nvPr/>
        </p:nvSpPr>
        <p:spPr>
          <a:xfrm>
            <a:off x="507829" y="2980616"/>
            <a:ext cx="11355058" cy="12173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2000" tIns="252000" rIns="252000" bIns="25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8238BA"/>
                </a:solidFill>
                <a:effectLst/>
                <a:uLnTx/>
                <a:uFillTx/>
                <a:latin typeface="Arial"/>
                <a:ea typeface="Arial" panose="020B0604020202020204" pitchFamily="34" charset="0"/>
                <a:cs typeface="+mn-cs"/>
              </a:rPr>
              <a:t>Individual Placement and Support (IPS)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IPS</a:t>
            </a:r>
            <a:r>
              <a:rPr kumimoji="0" lang="en-GB"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rPr>
              <a:t> integrates employment support into primary and secondary health services, and other support services and aims to embed work as a health outcome within the health system. This integration ideally occurs at a physical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397439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app_gate">
  <a:themeElements>
    <a:clrScheme name="1_app_g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pp_g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pp_g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TotalTime>
  <Words>4134</Words>
  <Application>Microsoft Office PowerPoint</Application>
  <PresentationFormat>Widescreen</PresentationFormat>
  <Paragraphs>534</Paragraphs>
  <Slides>40</Slides>
  <Notes>39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Aptos</vt:lpstr>
      <vt:lpstr>Arial</vt:lpstr>
      <vt:lpstr>Calibri</vt:lpstr>
      <vt:lpstr>Calibri Light</vt:lpstr>
      <vt:lpstr>Courier New</vt:lpstr>
      <vt:lpstr>Times New Roman</vt:lpstr>
      <vt:lpstr>Office Theme</vt:lpstr>
      <vt:lpstr>1_app_gate</vt:lpstr>
      <vt:lpstr>1_Office Theme</vt:lpstr>
      <vt:lpstr>Cumbria Connect to Work</vt:lpstr>
      <vt:lpstr>Housekeeping</vt:lpstr>
      <vt:lpstr>Agenda</vt:lpstr>
      <vt:lpstr>Introductions</vt:lpstr>
      <vt:lpstr>Background</vt:lpstr>
      <vt:lpstr>Connect to Work [CtW]</vt:lpstr>
      <vt:lpstr>Hidden Unemployment</vt:lpstr>
      <vt:lpstr>Summary of the 12 principles</vt:lpstr>
      <vt:lpstr>After extensive engagement with a wide range of stakeholders, recognising the range of need in the target group - it was determined that a dual-model approach would ensure the most appropriate support would be available. Connect to Work will allow Local Authorities to choose between the IPS and SEQF models for each participant.  Although the models have many similarities there are some key differences:</vt:lpstr>
      <vt:lpstr>What is IPS (Individual Placement and Support?</vt:lpstr>
      <vt:lpstr>What is the Supported Employment Quality Framework?</vt:lpstr>
      <vt:lpstr>Differences between IPS and SEQF</vt:lpstr>
      <vt:lpstr>Different emphasis depending on the participant</vt:lpstr>
      <vt:lpstr>CtW – Eligibility</vt:lpstr>
      <vt:lpstr>Eligibility and Suitability</vt:lpstr>
      <vt:lpstr>Cumbria Connect to Work</vt:lpstr>
      <vt:lpstr>Cumbria CtW</vt:lpstr>
      <vt:lpstr>Resourcing</vt:lpstr>
      <vt:lpstr>Proposed Delivery Model</vt:lpstr>
      <vt:lpstr>Proposed Delivery Model (2)</vt:lpstr>
      <vt:lpstr>Proposed Delivery Model (3)</vt:lpstr>
      <vt:lpstr>How we will be helping</vt:lpstr>
      <vt:lpstr>Commercial expectations</vt:lpstr>
      <vt:lpstr>Commercial snapshot</vt:lpstr>
      <vt:lpstr>Performance Expectations</vt:lpstr>
      <vt:lpstr>Shaping the funding model</vt:lpstr>
      <vt:lpstr>Service expectations</vt:lpstr>
      <vt:lpstr>Protecting the market</vt:lpstr>
      <vt:lpstr>Proposed procurement approach</vt:lpstr>
      <vt:lpstr>Key initial milestones</vt:lpstr>
      <vt:lpstr>Procurement Process Key Dates</vt:lpstr>
      <vt:lpstr>Procurement – what council staff must do</vt:lpstr>
      <vt:lpstr>Electronic Procurement</vt:lpstr>
      <vt:lpstr>The Procurement Process</vt:lpstr>
      <vt:lpstr>The Procurement Process (2)</vt:lpstr>
      <vt:lpstr>The Procurement Process (3)</vt:lpstr>
      <vt:lpstr>Next Steps</vt:lpstr>
      <vt:lpstr>Market feedback session</vt:lpstr>
      <vt:lpstr>Questions</vt:lpstr>
      <vt:lpstr>Next Steps and Closing remarks</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Garry Chambers (J and G Chambers Consulting Ltd)</dc:creator>
  <cp:lastModifiedBy>Powney, Caroline</cp:lastModifiedBy>
  <cp:revision>6</cp:revision>
  <cp:lastPrinted>2025-06-26T13:45:57Z</cp:lastPrinted>
  <dcterms:created xsi:type="dcterms:W3CDTF">2025-06-13T09:23:57Z</dcterms:created>
  <dcterms:modified xsi:type="dcterms:W3CDTF">2025-07-18T12:52:50Z</dcterms:modified>
</cp:coreProperties>
</file>